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23"/>
  </p:notesMasterIdLst>
  <p:sldIdLst>
    <p:sldId id="2147472855" r:id="rId5"/>
    <p:sldId id="2147472857" r:id="rId6"/>
    <p:sldId id="2147472856" r:id="rId7"/>
    <p:sldId id="2147472892" r:id="rId8"/>
    <p:sldId id="2147472862" r:id="rId9"/>
    <p:sldId id="2147472861" r:id="rId10"/>
    <p:sldId id="2147472866" r:id="rId11"/>
    <p:sldId id="2147472888" r:id="rId12"/>
    <p:sldId id="2147472893" r:id="rId13"/>
    <p:sldId id="2147472889" r:id="rId14"/>
    <p:sldId id="2147472871" r:id="rId15"/>
    <p:sldId id="2147472891" r:id="rId16"/>
    <p:sldId id="2147472873" r:id="rId17"/>
    <p:sldId id="2147472887" r:id="rId18"/>
    <p:sldId id="2147472875" r:id="rId19"/>
    <p:sldId id="2147472876" r:id="rId20"/>
    <p:sldId id="2147472890" r:id="rId21"/>
    <p:sldId id="21474728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9D4D9E-33B8-1DE9-3EDD-23FB1557D7D2}" name="La Capria, Jill" initials="LJ" userId="S::jill.lacapria@cordis.com::bcbe94ea-17df-4e02-bde2-0422376e132a" providerId="AD"/>
  <p188:author id="{80B6FDDD-5695-CF64-4137-C7A959FDCD73}" name="Strong, Paul" initials="PS" userId="S::paul.strong@cordis.com::c1e1c48f-221e-46b4-ae12-8a85d500c3f2" providerId="AD"/>
  <p188:author id="{D9B54EF4-9A79-43A9-748D-FBAF48F6BDAA}" name="Bortolin, Karin" initials="KB" userId="S::karin.bortolin@cordis.com::a7bbc475-3a22-4460-ba09-2e0ecc0c8ee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7CAE"/>
    <a:srgbClr val="FFB547"/>
    <a:srgbClr val="FFC775"/>
    <a:srgbClr val="B46F00"/>
    <a:srgbClr val="FF9F00"/>
    <a:srgbClr val="89C476"/>
    <a:srgbClr val="4371A0"/>
    <a:srgbClr val="D23A3A"/>
    <a:srgbClr val="FF4C4C"/>
    <a:srgbClr val="D0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67A770-91D4-0457-928B-4D13693D2FE4}" v="1" dt="2025-04-23T18:00:31.9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3447856467923E-2"/>
          <c:y val="0.1185937427046172"/>
          <c:w val="0.94385958608136911"/>
          <c:h val="0.704015766239187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FC-4B4E-8386-9649059C0783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CE-484D-AF91-95F7283A2282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CE-484D-AF91-95F7283A2282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5CE-484D-AF91-95F7283A2282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5CE-484D-AF91-95F7283A2282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5CE-484D-AF91-95F7283A22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Seaford" panose="00000500000000000000" pitchFamily="2" charset="0"/>
                    <a:ea typeface="+mn-ea"/>
                    <a:cs typeface="+mn-cs"/>
                  </a:defRPr>
                </a:pPr>
                <a:endParaRPr lang="it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RCC 1</c:v>
                </c:pt>
                <c:pt idx="1">
                  <c:v>RCC 2</c:v>
                </c:pt>
                <c:pt idx="2">
                  <c:v>RCC 3</c:v>
                </c:pt>
                <c:pt idx="3">
                  <c:v>RCC 4</c:v>
                </c:pt>
                <c:pt idx="4">
                  <c:v>RCC 5</c:v>
                </c:pt>
                <c:pt idx="5">
                  <c:v>RCC 6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3.2000000000000001E-2</c:v>
                </c:pt>
                <c:pt idx="1">
                  <c:v>0.214</c:v>
                </c:pt>
                <c:pt idx="2">
                  <c:v>0.49399999999999999</c:v>
                </c:pt>
                <c:pt idx="3">
                  <c:v>0.08</c:v>
                </c:pt>
                <c:pt idx="4">
                  <c:v>0.16500000000000001</c:v>
                </c:pt>
                <c:pt idx="5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5CE-484D-AF91-95F7283A228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34678416"/>
        <c:axId val="734703376"/>
      </c:barChart>
      <c:catAx>
        <c:axId val="73467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Seaford" panose="00000500000000000000" pitchFamily="2" charset="0"/>
                <a:ea typeface="+mn-ea"/>
                <a:cs typeface="+mn-cs"/>
              </a:defRPr>
            </a:pPr>
            <a:endParaRPr lang="it-CH"/>
          </a:p>
        </c:txPr>
        <c:crossAx val="734703376"/>
        <c:crosses val="autoZero"/>
        <c:auto val="1"/>
        <c:lblAlgn val="ctr"/>
        <c:lblOffset val="100"/>
        <c:noMultiLvlLbl val="0"/>
      </c:catAx>
      <c:valAx>
        <c:axId val="734703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CH"/>
          </a:p>
        </c:txPr>
        <c:crossAx val="73467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it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240127066353945E-2"/>
          <c:y val="3.8370686924496647E-2"/>
          <c:w val="0.94527733352228405"/>
          <c:h val="0.6672027500670804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  RCC 0</c:v>
                </c:pt>
              </c:strCache>
            </c:strRef>
          </c:tx>
          <c:spPr>
            <a:solidFill>
              <a:srgbClr val="89C47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F97-4E95-BE25-150DB2D8982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2D-409C-B57A-9874AA908759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2D-409C-B57A-9874AA9087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eaford" panose="00000500000000000000" pitchFamily="2" charset="0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Baseline</c:v>
                </c:pt>
                <c:pt idx="1">
                  <c:v>12-month</c:v>
                </c:pt>
                <c:pt idx="3">
                  <c:v>Baseline </c:v>
                </c:pt>
                <c:pt idx="4">
                  <c:v>12-month</c:v>
                </c:pt>
                <c:pt idx="6">
                  <c:v>Baseline</c:v>
                </c:pt>
                <c:pt idx="7">
                  <c:v>12-month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0.2</c:v>
                </c:pt>
                <c:pt idx="1">
                  <c:v>52.1</c:v>
                </c:pt>
                <c:pt idx="3">
                  <c:v>0.2</c:v>
                </c:pt>
                <c:pt idx="4">
                  <c:v>53.9</c:v>
                </c:pt>
                <c:pt idx="6">
                  <c:v>0</c:v>
                </c:pt>
                <c:pt idx="7" formatCode="0.0">
                  <c:v>44.4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F97-4E95-BE25-150DB2D898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RCC 1</c:v>
                </c:pt>
              </c:strCache>
            </c:strRef>
          </c:tx>
          <c:spPr>
            <a:solidFill>
              <a:srgbClr val="D0E600"/>
            </a:solidFill>
            <a:ln>
              <a:noFill/>
            </a:ln>
            <a:effectLst/>
            <a:sp3d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2D-409C-B57A-9874AA9087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Seaford" panose="00000500000000000000" pitchFamily="2" charset="0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Baseline</c:v>
                </c:pt>
                <c:pt idx="1">
                  <c:v>12-month</c:v>
                </c:pt>
                <c:pt idx="3">
                  <c:v>Baseline </c:v>
                </c:pt>
                <c:pt idx="4">
                  <c:v>12-month</c:v>
                </c:pt>
                <c:pt idx="6">
                  <c:v>Baseline</c:v>
                </c:pt>
                <c:pt idx="7">
                  <c:v>12-month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3.2</c:v>
                </c:pt>
                <c:pt idx="1">
                  <c:v>24.7</c:v>
                </c:pt>
                <c:pt idx="3">
                  <c:v>3.9</c:v>
                </c:pt>
                <c:pt idx="4">
                  <c:v>25.7</c:v>
                </c:pt>
                <c:pt idx="6">
                  <c:v>0</c:v>
                </c:pt>
                <c:pt idx="7" formatCode="0.0">
                  <c:v>20.2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F97-4E95-BE25-150DB2D8982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RCC 2</c:v>
                </c:pt>
              </c:strCache>
            </c:strRef>
          </c:tx>
          <c:spPr>
            <a:solidFill>
              <a:srgbClr val="F7E400"/>
            </a:solidFill>
            <a:ln>
              <a:noFill/>
            </a:ln>
            <a:effectLst/>
            <a:sp3d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2D-409C-B57A-9874AA9087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Seaford" panose="00000500000000000000" pitchFamily="2" charset="0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Baseline</c:v>
                </c:pt>
                <c:pt idx="1">
                  <c:v>12-month</c:v>
                </c:pt>
                <c:pt idx="3">
                  <c:v>Baseline </c:v>
                </c:pt>
                <c:pt idx="4">
                  <c:v>12-month</c:v>
                </c:pt>
                <c:pt idx="6">
                  <c:v>Baseline</c:v>
                </c:pt>
                <c:pt idx="7">
                  <c:v>12-month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23.7</c:v>
                </c:pt>
                <c:pt idx="1">
                  <c:v>12.8</c:v>
                </c:pt>
                <c:pt idx="3">
                  <c:v>29.4</c:v>
                </c:pt>
                <c:pt idx="4">
                  <c:v>13.2</c:v>
                </c:pt>
                <c:pt idx="6">
                  <c:v>0</c:v>
                </c:pt>
                <c:pt idx="7" formatCode="0.0">
                  <c:v>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F97-4E95-BE25-150DB2D8982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RCC 3</c:v>
                </c:pt>
              </c:strCache>
            </c:strRef>
          </c:tx>
          <c:spPr>
            <a:solidFill>
              <a:srgbClr val="FF9F00"/>
            </a:solidFill>
            <a:ln>
              <a:noFill/>
            </a:ln>
            <a:effectLst/>
            <a:sp3d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2D-409C-B57A-9874AA9087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Seaford" panose="00000500000000000000" pitchFamily="2" charset="0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Baseline</c:v>
                </c:pt>
                <c:pt idx="1">
                  <c:v>12-month</c:v>
                </c:pt>
                <c:pt idx="3">
                  <c:v>Baseline </c:v>
                </c:pt>
                <c:pt idx="4">
                  <c:v>12-month</c:v>
                </c:pt>
                <c:pt idx="6">
                  <c:v>Baseline</c:v>
                </c:pt>
                <c:pt idx="7">
                  <c:v>12-month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53.5</c:v>
                </c:pt>
                <c:pt idx="1">
                  <c:v>6.1</c:v>
                </c:pt>
                <c:pt idx="3">
                  <c:v>66.400000000000006</c:v>
                </c:pt>
                <c:pt idx="4">
                  <c:v>5.9</c:v>
                </c:pt>
                <c:pt idx="6">
                  <c:v>0</c:v>
                </c:pt>
                <c:pt idx="7" formatCode="0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F97-4E95-BE25-150DB2D8982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  RCC 4 </c:v>
                </c:pt>
              </c:strCache>
            </c:strRef>
          </c:tx>
          <c:spPr>
            <a:solidFill>
              <a:srgbClr val="FF4C4C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F97-4E95-BE25-150DB2D8982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2D-409C-B57A-9874AA90875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F97-4E95-BE25-150DB2D8982A}"/>
                </c:ext>
              </c:extLst>
            </c:dLbl>
            <c:dLbl>
              <c:idx val="7"/>
              <c:layout>
                <c:manualLayout>
                  <c:x val="1.1347763101238219E-3"/>
                  <c:y val="-8.76969510602946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2D-409C-B57A-9874AA9087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Seaford" panose="00000500000000000000" pitchFamily="2" charset="0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Baseline</c:v>
                </c:pt>
                <c:pt idx="1">
                  <c:v>12-month</c:v>
                </c:pt>
                <c:pt idx="3">
                  <c:v>Baseline </c:v>
                </c:pt>
                <c:pt idx="4">
                  <c:v>12-month</c:v>
                </c:pt>
                <c:pt idx="6">
                  <c:v>Baseline</c:v>
                </c:pt>
                <c:pt idx="7">
                  <c:v>12-month</c:v>
                </c:pt>
              </c:strCache>
            </c:strRef>
          </c:cat>
          <c:val>
            <c:numRef>
              <c:f>Sheet1!$F$2:$F$9</c:f>
              <c:numCache>
                <c:formatCode>General</c:formatCode>
                <c:ptCount val="8"/>
                <c:pt idx="0">
                  <c:v>7.7</c:v>
                </c:pt>
                <c:pt idx="1">
                  <c:v>0.8</c:v>
                </c:pt>
                <c:pt idx="3">
                  <c:v>0</c:v>
                </c:pt>
                <c:pt idx="4">
                  <c:v>0.7</c:v>
                </c:pt>
                <c:pt idx="6">
                  <c:v>39.4</c:v>
                </c:pt>
                <c:pt idx="7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F97-4E95-BE25-150DB2D8982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RCC 5</c:v>
                </c:pt>
              </c:strCache>
            </c:strRef>
          </c:tx>
          <c:spPr>
            <a:solidFill>
              <a:srgbClr val="D23A3A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Seaford" panose="00000500000000000000" pitchFamily="2" charset="0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0F97-4E95-BE25-150DB2D8982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F97-4E95-BE25-150DB2D8982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2D-409C-B57A-9874AA90875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F97-4E95-BE25-150DB2D8982A}"/>
                </c:ext>
              </c:extLst>
            </c:dLbl>
            <c:dLbl>
              <c:idx val="6"/>
              <c:layout>
                <c:manualLayout>
                  <c:x val="0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Seaford" panose="00000500000000000000" pitchFamily="2" charset="0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F97-4E95-BE25-150DB2D8982A}"/>
                </c:ext>
              </c:extLst>
            </c:dLbl>
            <c:dLbl>
              <c:idx val="7"/>
              <c:layout>
                <c:manualLayout>
                  <c:x val="-1.1347763101239884E-3"/>
                  <c:y val="-1.52265549772064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Seaford" panose="00000500000000000000" pitchFamily="2" charset="0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2D-409C-B57A-9874AA9087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Seaford" panose="00000500000000000000" pitchFamily="2" charset="0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Baseline</c:v>
                </c:pt>
                <c:pt idx="1">
                  <c:v>12-month</c:v>
                </c:pt>
                <c:pt idx="3">
                  <c:v>Baseline </c:v>
                </c:pt>
                <c:pt idx="4">
                  <c:v>12-month</c:v>
                </c:pt>
                <c:pt idx="6">
                  <c:v>Baseline</c:v>
                </c:pt>
                <c:pt idx="7">
                  <c:v>12-month</c:v>
                </c:pt>
              </c:strCache>
            </c:strRef>
          </c:cat>
          <c:val>
            <c:numRef>
              <c:f>Sheet1!$G$2:$G$9</c:f>
              <c:numCache>
                <c:formatCode>General</c:formatCode>
                <c:ptCount val="8"/>
                <c:pt idx="0">
                  <c:v>11</c:v>
                </c:pt>
                <c:pt idx="1">
                  <c:v>3</c:v>
                </c:pt>
                <c:pt idx="3">
                  <c:v>0</c:v>
                </c:pt>
                <c:pt idx="4">
                  <c:v>0.2</c:v>
                </c:pt>
                <c:pt idx="6">
                  <c:v>56.6</c:v>
                </c:pt>
                <c:pt idx="7" formatCode="0.0">
                  <c:v>14.1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0F97-4E95-BE25-150DB2D8982A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RCC 6</c:v>
                </c:pt>
              </c:strCache>
            </c:strRef>
          </c:tx>
          <c:spPr>
            <a:solidFill>
              <a:srgbClr val="8B1A1A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1.1877479774615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F97-4E95-BE25-150DB2D8982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F97-4E95-BE25-150DB2D8982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2D-409C-B57A-9874AA90875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F97-4E95-BE25-150DB2D8982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22D-409C-B57A-9874AA9087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Seaford" panose="00000500000000000000" pitchFamily="2" charset="0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Baseline</c:v>
                </c:pt>
                <c:pt idx="1">
                  <c:v>12-month</c:v>
                </c:pt>
                <c:pt idx="3">
                  <c:v>Baseline </c:v>
                </c:pt>
                <c:pt idx="4">
                  <c:v>12-month</c:v>
                </c:pt>
                <c:pt idx="6">
                  <c:v>Baseline</c:v>
                </c:pt>
                <c:pt idx="7">
                  <c:v>12-month</c:v>
                </c:pt>
              </c:strCache>
            </c:strRef>
          </c:cat>
          <c:val>
            <c:numRef>
              <c:f>Sheet1!$H$2:$H$9</c:f>
              <c:numCache>
                <c:formatCode>General</c:formatCode>
                <c:ptCount val="8"/>
                <c:pt idx="0">
                  <c:v>0.8</c:v>
                </c:pt>
                <c:pt idx="1">
                  <c:v>0.6</c:v>
                </c:pt>
                <c:pt idx="3">
                  <c:v>0</c:v>
                </c:pt>
                <c:pt idx="4">
                  <c:v>0.2</c:v>
                </c:pt>
                <c:pt idx="6">
                  <c:v>4</c:v>
                </c:pt>
                <c:pt idx="7" formatCode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0F97-4E95-BE25-150DB2D898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18372704"/>
        <c:axId val="718385664"/>
        <c:axId val="0"/>
      </c:bar3DChart>
      <c:catAx>
        <c:axId val="71837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aford" panose="00000500000000000000" pitchFamily="2" charset="0"/>
                <a:ea typeface="+mn-ea"/>
                <a:cs typeface="+mn-cs"/>
              </a:defRPr>
            </a:pPr>
            <a:endParaRPr lang="en-CH"/>
          </a:p>
        </c:txPr>
        <c:crossAx val="718385664"/>
        <c:crosses val="autoZero"/>
        <c:auto val="1"/>
        <c:lblAlgn val="ctr"/>
        <c:lblOffset val="100"/>
        <c:noMultiLvlLbl val="0"/>
      </c:catAx>
      <c:valAx>
        <c:axId val="71838566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Seaford" panose="00000500000000000000" pitchFamily="2" charset="0"/>
                <a:ea typeface="+mn-ea"/>
                <a:cs typeface="+mn-cs"/>
              </a:defRPr>
            </a:pPr>
            <a:endParaRPr lang="en-CH"/>
          </a:p>
        </c:txPr>
        <c:crossAx val="718372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746624375549127E-2"/>
          <c:y val="0.77600307654783196"/>
          <c:w val="0.93498920130779839"/>
          <c:h val="0.135621077076011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Seaford" panose="00000500000000000000" pitchFamily="2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9525" cap="rnd">
              <a:solidFill>
                <a:srgbClr val="4371A0"/>
              </a:solidFill>
              <a:prstDash val="dashDot"/>
              <a:round/>
            </a:ln>
            <a:effectLst/>
          </c:spPr>
          <c:marker>
            <c:symbol val="circle"/>
            <c:size val="15"/>
            <c:spPr>
              <a:solidFill>
                <a:srgbClr val="4371A0"/>
              </a:solidFill>
              <a:ln w="9525">
                <a:solidFill>
                  <a:srgbClr val="4371A0"/>
                </a:solidFill>
              </a:ln>
              <a:effectLst/>
            </c:spPr>
          </c:marker>
          <c:errBars>
            <c:errDir val="y"/>
            <c:errBarType val="both"/>
            <c:errValType val="fixedVal"/>
            <c:noEndCap val="1"/>
            <c:val val="0.30000000000000004"/>
            <c:spPr>
              <a:noFill/>
              <a:ln w="9525" cap="flat" cmpd="sng" algn="ctr">
                <a:solidFill>
                  <a:srgbClr val="4371A0"/>
                </a:solidFill>
                <a:round/>
              </a:ln>
              <a:effectLst/>
            </c:spPr>
          </c:errBars>
          <c:xVal>
            <c:numRef>
              <c:f>Sheet1!$A$2:$A$4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0.7</c:v>
                </c:pt>
                <c:pt idx="1">
                  <c:v>0.9</c:v>
                </c:pt>
                <c:pt idx="2">
                  <c:v>0.9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E04-4BA3-B183-3F2E2D90F5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9536576"/>
        <c:axId val="1299529856"/>
      </c:scatterChart>
      <c:valAx>
        <c:axId val="12995365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99529856"/>
        <c:crosses val="autoZero"/>
        <c:crossBetween val="midCat"/>
      </c:valAx>
      <c:valAx>
        <c:axId val="1299529856"/>
        <c:scaling>
          <c:orientation val="minMax"/>
          <c:max val="1.2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2995365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9525" cap="rnd">
              <a:solidFill>
                <a:srgbClr val="4371A0"/>
              </a:solidFill>
              <a:prstDash val="dashDot"/>
              <a:round/>
            </a:ln>
            <a:effectLst/>
          </c:spPr>
          <c:marker>
            <c:symbol val="circle"/>
            <c:size val="15"/>
            <c:spPr>
              <a:solidFill>
                <a:srgbClr val="4371A0"/>
              </a:solidFill>
              <a:ln w="9525">
                <a:solidFill>
                  <a:srgbClr val="4371A0"/>
                </a:solidFill>
              </a:ln>
              <a:effectLst/>
            </c:spPr>
          </c:marker>
          <c:errBars>
            <c:errDir val="y"/>
            <c:errBarType val="both"/>
            <c:errValType val="fixedVal"/>
            <c:noEndCap val="1"/>
            <c:val val="0.30000000000000004"/>
            <c:spPr>
              <a:noFill/>
              <a:ln w="9525" cap="flat" cmpd="sng" algn="ctr">
                <a:solidFill>
                  <a:srgbClr val="4371A0"/>
                </a:solidFill>
                <a:round/>
              </a:ln>
              <a:effectLst/>
            </c:spPr>
          </c:errBars>
          <c:xVal>
            <c:numRef>
              <c:f>Sheet1!$A$2:$A$4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0.6</c:v>
                </c:pt>
                <c:pt idx="1">
                  <c:v>0.9</c:v>
                </c:pt>
                <c:pt idx="2">
                  <c:v>0.9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063-4919-8113-31DDD1C830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9536576"/>
        <c:axId val="1299529856"/>
      </c:scatterChart>
      <c:valAx>
        <c:axId val="12995365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99529856"/>
        <c:crosses val="autoZero"/>
        <c:crossBetween val="midCat"/>
      </c:valAx>
      <c:valAx>
        <c:axId val="1299529856"/>
        <c:scaling>
          <c:orientation val="minMax"/>
          <c:max val="1.2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2995365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9525" cap="rnd">
              <a:solidFill>
                <a:srgbClr val="4371A0"/>
              </a:solidFill>
              <a:prstDash val="dashDot"/>
              <a:round/>
            </a:ln>
            <a:effectLst/>
          </c:spPr>
          <c:marker>
            <c:symbol val="circle"/>
            <c:size val="15"/>
            <c:spPr>
              <a:solidFill>
                <a:srgbClr val="4371A0"/>
              </a:solidFill>
              <a:ln w="9525">
                <a:solidFill>
                  <a:srgbClr val="4371A0"/>
                </a:solidFill>
              </a:ln>
              <a:effectLst/>
            </c:spPr>
          </c:marker>
          <c:errBars>
            <c:errDir val="y"/>
            <c:errBarType val="both"/>
            <c:errValType val="fixedVal"/>
            <c:noEndCap val="1"/>
            <c:val val="0.30000000000000004"/>
            <c:spPr>
              <a:noFill/>
              <a:ln w="9525" cap="flat" cmpd="sng" algn="ctr">
                <a:solidFill>
                  <a:srgbClr val="4371A0"/>
                </a:solidFill>
                <a:round/>
              </a:ln>
              <a:effectLst/>
            </c:spPr>
          </c:errBars>
          <c:xVal>
            <c:numRef>
              <c:f>Sheet1!$A$2:$A$4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0.7</c:v>
                </c:pt>
                <c:pt idx="1">
                  <c:v>0.9</c:v>
                </c:pt>
                <c:pt idx="2">
                  <c:v>0.9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885-4551-9981-0C4BBE386A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9536576"/>
        <c:axId val="1299529856"/>
      </c:scatterChart>
      <c:valAx>
        <c:axId val="12995365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99529856"/>
        <c:crosses val="autoZero"/>
        <c:crossBetween val="midCat"/>
      </c:valAx>
      <c:valAx>
        <c:axId val="1299529856"/>
        <c:scaling>
          <c:orientation val="minMax"/>
          <c:max val="1.2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2995365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361499991785515E-2"/>
          <c:y val="4.8085958511279461E-2"/>
          <c:w val="0.92623240601406942"/>
          <c:h val="0.9038280829774411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rgbClr val="89C476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Mobility</c:v>
                </c:pt>
                <c:pt idx="1">
                  <c:v>Self-Care</c:v>
                </c:pt>
                <c:pt idx="2">
                  <c:v>Usual Activities</c:v>
                </c:pt>
                <c:pt idx="3">
                  <c:v>Pain/Disconfort</c:v>
                </c:pt>
                <c:pt idx="4">
                  <c:v>Anxiety/Depression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14.4</c:v>
                </c:pt>
                <c:pt idx="1">
                  <c:v>85.6</c:v>
                </c:pt>
                <c:pt idx="2">
                  <c:v>51.4</c:v>
                </c:pt>
                <c:pt idx="3">
                  <c:v>19.600000000000001</c:v>
                </c:pt>
                <c:pt idx="4">
                  <c:v>72.099999999999994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C2-4C67-A597-EDD6463479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D0E60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Mobility</c:v>
                </c:pt>
                <c:pt idx="1">
                  <c:v>Self-Care</c:v>
                </c:pt>
                <c:pt idx="2">
                  <c:v>Usual Activities</c:v>
                </c:pt>
                <c:pt idx="3">
                  <c:v>Pain/Disconfort</c:v>
                </c:pt>
                <c:pt idx="4">
                  <c:v>Anxiety/Depression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20.9</c:v>
                </c:pt>
                <c:pt idx="1">
                  <c:v>12.5</c:v>
                </c:pt>
                <c:pt idx="2">
                  <c:v>25.9</c:v>
                </c:pt>
                <c:pt idx="3">
                  <c:v>29.8</c:v>
                </c:pt>
                <c:pt idx="4">
                  <c:v>19.600000000000001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C2-4C67-A597-EDD6463479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FF9F0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Mobility</c:v>
                </c:pt>
                <c:pt idx="1">
                  <c:v>Self-Care</c:v>
                </c:pt>
                <c:pt idx="2">
                  <c:v>Usual Activities</c:v>
                </c:pt>
                <c:pt idx="3">
                  <c:v>Pain/Disconfort</c:v>
                </c:pt>
                <c:pt idx="4">
                  <c:v>Anxiety/Depression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35.6</c:v>
                </c:pt>
                <c:pt idx="1">
                  <c:v>4.3</c:v>
                </c:pt>
                <c:pt idx="2">
                  <c:v>17</c:v>
                </c:pt>
                <c:pt idx="3">
                  <c:v>31.7</c:v>
                </c:pt>
                <c:pt idx="4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C2-4C67-A597-EDD64634799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FF4C4C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Mobility</c:v>
                </c:pt>
                <c:pt idx="1">
                  <c:v>Self-Care</c:v>
                </c:pt>
                <c:pt idx="2">
                  <c:v>Usual Activities</c:v>
                </c:pt>
                <c:pt idx="3">
                  <c:v>Pain/Disconfort</c:v>
                </c:pt>
                <c:pt idx="4">
                  <c:v>Anxiety/Depression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32.799999999999997</c:v>
                </c:pt>
                <c:pt idx="1">
                  <c:v>1.8</c:v>
                </c:pt>
                <c:pt idx="2">
                  <c:v>8.5</c:v>
                </c:pt>
                <c:pt idx="3">
                  <c:v>22.2</c:v>
                </c:pt>
                <c:pt idx="4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C2-4C67-A597-EDD64634799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rgbClr val="D23A3A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Mobility</c:v>
                </c:pt>
                <c:pt idx="1">
                  <c:v>Self-Care</c:v>
                </c:pt>
                <c:pt idx="2">
                  <c:v>Usual Activities</c:v>
                </c:pt>
                <c:pt idx="3">
                  <c:v>Pain/Disconfort</c:v>
                </c:pt>
                <c:pt idx="4">
                  <c:v>Anxiety/Depression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0.8</c:v>
                </c:pt>
                <c:pt idx="1">
                  <c:v>0.4</c:v>
                </c:pt>
                <c:pt idx="2">
                  <c:v>1.8</c:v>
                </c:pt>
                <c:pt idx="3">
                  <c:v>1.6</c:v>
                </c:pt>
                <c:pt idx="4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C2-4C67-A597-EDD6463479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shape val="box"/>
        <c:axId val="96926608"/>
        <c:axId val="96914960"/>
        <c:axId val="0"/>
      </c:bar3DChart>
      <c:catAx>
        <c:axId val="969266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6914960"/>
        <c:crosses val="autoZero"/>
        <c:auto val="1"/>
        <c:lblAlgn val="ctr"/>
        <c:lblOffset val="100"/>
        <c:noMultiLvlLbl val="0"/>
      </c:catAx>
      <c:valAx>
        <c:axId val="9691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  <a:ea typeface="+mn-ea"/>
                <a:cs typeface="+mn-cs"/>
              </a:defRPr>
            </a:pPr>
            <a:endParaRPr lang="en-CH"/>
          </a:p>
        </c:txPr>
        <c:crossAx val="96926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310979429259428E-2"/>
          <c:y val="4.5258455912367705E-2"/>
          <c:w val="0.97378041141481142"/>
          <c:h val="0.9094830881752645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89C476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Mobility</c:v>
                </c:pt>
                <c:pt idx="1">
                  <c:v>Self-Care</c:v>
                </c:pt>
                <c:pt idx="2">
                  <c:v>Usual Activities</c:v>
                </c:pt>
                <c:pt idx="3">
                  <c:v>Pain/Disconfort</c:v>
                </c:pt>
                <c:pt idx="4">
                  <c:v>Anxiety/Depression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0.504</c:v>
                </c:pt>
                <c:pt idx="1">
                  <c:v>0.84599999999999997</c:v>
                </c:pt>
                <c:pt idx="2">
                  <c:v>0.64</c:v>
                </c:pt>
                <c:pt idx="3">
                  <c:v>0.46</c:v>
                </c:pt>
                <c:pt idx="4">
                  <c:v>0.75700000000000001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67-430C-9FCF-0ED4749408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D0E60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Mobility</c:v>
                </c:pt>
                <c:pt idx="1">
                  <c:v>Self-Care</c:v>
                </c:pt>
                <c:pt idx="2">
                  <c:v>Usual Activities</c:v>
                </c:pt>
                <c:pt idx="3">
                  <c:v>Pain/Disconfort</c:v>
                </c:pt>
                <c:pt idx="4">
                  <c:v>Anxiety/Depression</c:v>
                </c:pt>
              </c:strCache>
            </c:strRef>
          </c:cat>
          <c:val>
            <c:numRef>
              <c:f>Sheet1!$C$2:$C$6</c:f>
              <c:numCache>
                <c:formatCode>0.00%</c:formatCode>
                <c:ptCount val="5"/>
                <c:pt idx="0">
                  <c:v>0.20799999999999999</c:v>
                </c:pt>
                <c:pt idx="1">
                  <c:v>7.4999999999999997E-2</c:v>
                </c:pt>
                <c:pt idx="2">
                  <c:v>0.184</c:v>
                </c:pt>
                <c:pt idx="3">
                  <c:v>0.27200000000000002</c:v>
                </c:pt>
                <c:pt idx="4">
                  <c:v>0.13200000000000001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67-430C-9FCF-0ED4749408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FF9F0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Mobility</c:v>
                </c:pt>
                <c:pt idx="1">
                  <c:v>Self-Care</c:v>
                </c:pt>
                <c:pt idx="2">
                  <c:v>Usual Activities</c:v>
                </c:pt>
                <c:pt idx="3">
                  <c:v>Pain/Disconfort</c:v>
                </c:pt>
                <c:pt idx="4">
                  <c:v>Anxiety/Depression</c:v>
                </c:pt>
              </c:strCache>
            </c:strRef>
          </c:cat>
          <c:val>
            <c:numRef>
              <c:f>Sheet1!$D$2:$D$6</c:f>
              <c:numCache>
                <c:formatCode>0.00%</c:formatCode>
                <c:ptCount val="5"/>
                <c:pt idx="0">
                  <c:v>0.16800000000000001</c:v>
                </c:pt>
                <c:pt idx="1">
                  <c:v>5.0999999999999997E-2</c:v>
                </c:pt>
                <c:pt idx="2">
                  <c:v>0.11700000000000001</c:v>
                </c:pt>
                <c:pt idx="3">
                  <c:v>0.17100000000000001</c:v>
                </c:pt>
                <c:pt idx="4">
                  <c:v>7.9000000000000001E-2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67-430C-9FCF-0ED4749408B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FF4C4C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Mobility</c:v>
                </c:pt>
                <c:pt idx="1">
                  <c:v>Self-Care</c:v>
                </c:pt>
                <c:pt idx="2">
                  <c:v>Usual Activities</c:v>
                </c:pt>
                <c:pt idx="3">
                  <c:v>Pain/Disconfort</c:v>
                </c:pt>
                <c:pt idx="4">
                  <c:v>Anxiety/Depression</c:v>
                </c:pt>
              </c:strCache>
            </c:strRef>
          </c:cat>
          <c:val>
            <c:numRef>
              <c:f>Sheet1!$E$2:$E$6</c:f>
              <c:numCache>
                <c:formatCode>0.00%</c:formatCode>
                <c:ptCount val="5"/>
                <c:pt idx="0">
                  <c:v>0.10100000000000001</c:v>
                </c:pt>
                <c:pt idx="1">
                  <c:v>2.4E-2</c:v>
                </c:pt>
                <c:pt idx="2">
                  <c:v>3.7999999999999999E-2</c:v>
                </c:pt>
                <c:pt idx="3">
                  <c:v>8.6999999999999994E-2</c:v>
                </c:pt>
                <c:pt idx="4">
                  <c:v>2.5999999999999999E-2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67-430C-9FCF-0ED4749408B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rgbClr val="D23A3A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Mobility</c:v>
                </c:pt>
                <c:pt idx="1">
                  <c:v>Self-Care</c:v>
                </c:pt>
                <c:pt idx="2">
                  <c:v>Usual Activities</c:v>
                </c:pt>
                <c:pt idx="3">
                  <c:v>Pain/Disconfort</c:v>
                </c:pt>
                <c:pt idx="4">
                  <c:v>Anxiety/Depression</c:v>
                </c:pt>
              </c:strCache>
            </c:strRef>
          </c:cat>
          <c:val>
            <c:numRef>
              <c:f>Sheet1!$F$2:$F$6</c:f>
              <c:numCache>
                <c:formatCode>0.00%</c:formatCode>
                <c:ptCount val="5"/>
                <c:pt idx="0">
                  <c:v>0.02</c:v>
                </c:pt>
                <c:pt idx="1">
                  <c:v>4.0000000000000001E-3</c:v>
                </c:pt>
                <c:pt idx="2">
                  <c:v>2.1999999999999999E-2</c:v>
                </c:pt>
                <c:pt idx="3">
                  <c:v>0.01</c:v>
                </c:pt>
                <c:pt idx="4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67-430C-9FCF-0ED4749408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shape val="box"/>
        <c:axId val="96926608"/>
        <c:axId val="96914960"/>
        <c:axId val="0"/>
      </c:bar3DChart>
      <c:catAx>
        <c:axId val="969266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6914960"/>
        <c:crosses val="autoZero"/>
        <c:auto val="1"/>
        <c:lblAlgn val="ctr"/>
        <c:lblOffset val="100"/>
        <c:noMultiLvlLbl val="0"/>
      </c:catAx>
      <c:valAx>
        <c:axId val="969149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6926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12Mo Freedom from CD-TLR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5575641510745253E-3"/>
                  <c:y val="3.438678883865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D1-457C-8B54-36FC55810F2C}"/>
                </c:ext>
              </c:extLst>
            </c:dLbl>
            <c:dLbl>
              <c:idx val="1"/>
              <c:layout>
                <c:manualLayout>
                  <c:x val="-4.4948347796869014E-17"/>
                  <c:y val="-5.7239952585488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AD1-457C-8B54-36FC55810F2C}"/>
                </c:ext>
              </c:extLst>
            </c:dLbl>
            <c:dLbl>
              <c:idx val="2"/>
              <c:layout>
                <c:manualLayout>
                  <c:x val="-2.451756384219273E-3"/>
                  <c:y val="-1.2170250548737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AD1-457C-8B54-36FC55810F2C}"/>
                </c:ext>
              </c:extLst>
            </c:dLbl>
            <c:dLbl>
              <c:idx val="3"/>
              <c:layout>
                <c:manualLayout>
                  <c:x val="8.9896695593738029E-17"/>
                  <c:y val="-8.58599288782321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AD1-457C-8B54-36FC55810F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>
                    <a:solidFill>
                      <a:schemeClr val="tx1"/>
                    </a:solidFill>
                    <a:latin typeface="Seaford" panose="00000500000000000000" pitchFamily="2" charset="0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SUCCESS PTA</c:v>
                </c:pt>
                <c:pt idx="1">
                  <c:v>IN.PACT </c:v>
                </c:pt>
                <c:pt idx="2">
                  <c:v>Ranger</c:v>
                </c:pt>
                <c:pt idx="3">
                  <c:v>Biolux PIII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0.91100000000000003</c:v>
                </c:pt>
                <c:pt idx="1">
                  <c:v>0.92600000000000005</c:v>
                </c:pt>
                <c:pt idx="2">
                  <c:v>0.89</c:v>
                </c:pt>
                <c:pt idx="3">
                  <c:v>0.93100000000000005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AD1-457C-8B54-36FC55810F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00401855"/>
        <c:axId val="1200381695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CTO (%)</c:v>
                </c:pt>
              </c:strCache>
            </c:strRef>
          </c:tx>
          <c:spPr>
            <a:ln>
              <a:noFill/>
            </a:ln>
          </c:spPr>
          <c:marker>
            <c:spPr>
              <a:solidFill>
                <a:srgbClr val="00B050"/>
              </a:solidFill>
              <a:ln>
                <a:noFill/>
              </a:ln>
            </c:spPr>
          </c:marker>
          <c:dPt>
            <c:idx val="2"/>
            <c:marker>
              <c:spPr>
                <a:noFill/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4AD1-457C-8B54-36FC55810F2C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AD1-457C-8B54-36FC55810F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144000"/>
              <a:lstStyle/>
              <a:p>
                <a:pPr>
                  <a:defRPr>
                    <a:solidFill>
                      <a:srgbClr val="00B050"/>
                    </a:solidFill>
                    <a:latin typeface="Seaford" panose="00000500000000000000" pitchFamily="2" charset="0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SUCCESS PTA</c:v>
                </c:pt>
                <c:pt idx="1">
                  <c:v>IN.PACT </c:v>
                </c:pt>
                <c:pt idx="2">
                  <c:v>Ranger</c:v>
                </c:pt>
                <c:pt idx="3">
                  <c:v>Biolux PIII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0.42</c:v>
                </c:pt>
                <c:pt idx="1">
                  <c:v>0.35</c:v>
                </c:pt>
                <c:pt idx="2">
                  <c:v>0</c:v>
                </c:pt>
                <c:pt idx="3">
                  <c:v>0.24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AD1-457C-8B54-36FC55810F2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Ca++ (%)</c:v>
                </c:pt>
              </c:strCache>
            </c:strRef>
          </c:tx>
          <c:spPr>
            <a:ln>
              <a:noFill/>
            </a:ln>
          </c:spPr>
          <c:marker>
            <c:spPr>
              <a:solidFill>
                <a:srgbClr val="B46F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lIns="144000"/>
              <a:lstStyle/>
              <a:p>
                <a:pPr>
                  <a:defRPr>
                    <a:solidFill>
                      <a:srgbClr val="B46F00"/>
                    </a:solidFill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SUCCESS PTA</c:v>
                </c:pt>
                <c:pt idx="1">
                  <c:v>IN.PACT </c:v>
                </c:pt>
                <c:pt idx="2">
                  <c:v>Ranger</c:v>
                </c:pt>
                <c:pt idx="3">
                  <c:v>Biolux PIII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0.17</c:v>
                </c:pt>
                <c:pt idx="1">
                  <c:v>0.1</c:v>
                </c:pt>
                <c:pt idx="2">
                  <c:v>0.03</c:v>
                </c:pt>
                <c:pt idx="3">
                  <c:v>0.12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AD1-457C-8B54-36FC55810F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0401855"/>
        <c:axId val="1200381695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Length (cm)</c:v>
                </c:pt>
              </c:strCache>
            </c:strRef>
          </c:tx>
          <c:spPr>
            <a:ln>
              <a:noFill/>
            </a:ln>
          </c:spPr>
          <c:marker>
            <c:symbol val="dash"/>
            <c:size val="12"/>
            <c:spPr>
              <a:solidFill>
                <a:srgbClr val="C00000"/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1.716229468953428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lIns="36000"/>
                <a:lstStyle/>
                <a:p>
                  <a:pPr>
                    <a:defRPr>
                      <a:solidFill>
                        <a:srgbClr val="C00000"/>
                      </a:solidFill>
                      <a:latin typeface="Seaford" panose="00000500000000000000" pitchFamily="2" charset="0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4AD1-457C-8B54-36FC55810F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108000"/>
              <a:lstStyle/>
              <a:p>
                <a:pPr>
                  <a:defRPr>
                    <a:solidFill>
                      <a:srgbClr val="C00000"/>
                    </a:solidFill>
                    <a:latin typeface="Seaford" panose="00000500000000000000" pitchFamily="2" charset="0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SUCCESS PTA</c:v>
                </c:pt>
                <c:pt idx="1">
                  <c:v>IN.PACT </c:v>
                </c:pt>
                <c:pt idx="2">
                  <c:v>Ranger</c:v>
                </c:pt>
                <c:pt idx="3">
                  <c:v>Biolux PIII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12.8</c:v>
                </c:pt>
                <c:pt idx="1">
                  <c:v>12.1</c:v>
                </c:pt>
                <c:pt idx="2">
                  <c:v>12.9</c:v>
                </c:pt>
                <c:pt idx="3">
                  <c:v>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4AD1-457C-8B54-36FC55810F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1716960"/>
        <c:axId val="1384802832"/>
      </c:lineChart>
      <c:catAx>
        <c:axId val="1200401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 b="1">
                <a:latin typeface="Seaford" panose="00000500000000000000" pitchFamily="2" charset="0"/>
              </a:defRPr>
            </a:pPr>
            <a:endParaRPr lang="en-CH"/>
          </a:p>
        </c:txPr>
        <c:crossAx val="1200381695"/>
        <c:crosses val="autoZero"/>
        <c:auto val="1"/>
        <c:lblAlgn val="ctr"/>
        <c:lblOffset val="100"/>
        <c:noMultiLvlLbl val="0"/>
      </c:catAx>
      <c:valAx>
        <c:axId val="1200381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200401855"/>
        <c:crosses val="autoZero"/>
        <c:crossBetween val="between"/>
      </c:valAx>
      <c:valAx>
        <c:axId val="1384802832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crossAx val="1461716960"/>
        <c:crosses val="max"/>
        <c:crossBetween val="between"/>
      </c:valAx>
      <c:catAx>
        <c:axId val="1461716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848028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  <a:sp3d/>
      </c:spPr>
    </c:plotArea>
    <c:legend>
      <c:legendPos val="b"/>
      <c:overlay val="0"/>
      <c:txPr>
        <a:bodyPr/>
        <a:lstStyle/>
        <a:p>
          <a:pPr>
            <a:defRPr sz="1100">
              <a:latin typeface="Seaford" panose="00000500000000000000" pitchFamily="2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CH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0.54355</cdr:x>
      <cdr:y>0.1501</cdr:y>
    </cdr:from>
    <cdr:to>
      <cdr:x>0.58073</cdr:x>
      <cdr:y>0.20474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D28A107-91A9-8222-8DA5-2F198390E5D4}"/>
            </a:ext>
          </a:extLst>
        </cdr:cNvPr>
        <cdr:cNvSpPr txBox="1"/>
      </cdr:nvSpPr>
      <cdr:spPr>
        <a:xfrm xmlns:a="http://schemas.openxmlformats.org/drawingml/2006/main">
          <a:off x="6083212" y="802472"/>
          <a:ext cx="416105" cy="292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CH" sz="1200" kern="1200" dirty="0">
              <a:solidFill>
                <a:schemeClr val="bg1"/>
              </a:solidFill>
              <a:latin typeface="Seaford" panose="00000500000000000000" pitchFamily="2" charset="0"/>
            </a:rPr>
            <a:t>1.1</a:t>
          </a:r>
          <a:endParaRPr lang="en-GB" sz="1200" kern="1200" dirty="0">
            <a:solidFill>
              <a:schemeClr val="bg1"/>
            </a:solidFill>
            <a:latin typeface="Seaford" panose="00000500000000000000" pitchFamily="2" charset="0"/>
          </a:endParaRPr>
        </a:p>
      </cdr:txBody>
    </cdr:sp>
  </cdr:relSizeAnchor>
  <cdr:relSizeAnchor xmlns:cdr="http://schemas.openxmlformats.org/drawingml/2006/chartDrawing">
    <cdr:from>
      <cdr:x>0.22491</cdr:x>
      <cdr:y>0.15996</cdr:y>
    </cdr:from>
    <cdr:to>
      <cdr:x>0.26209</cdr:x>
      <cdr:y>0.21459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C82B2103-CCCA-B022-472B-FD2F4C152F37}"/>
            </a:ext>
          </a:extLst>
        </cdr:cNvPr>
        <cdr:cNvSpPr txBox="1"/>
      </cdr:nvSpPr>
      <cdr:spPr>
        <a:xfrm xmlns:a="http://schemas.openxmlformats.org/drawingml/2006/main">
          <a:off x="2517107" y="855174"/>
          <a:ext cx="416120" cy="2921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CH" sz="1200" kern="1200" dirty="0">
              <a:solidFill>
                <a:schemeClr val="bg1"/>
              </a:solidFill>
              <a:latin typeface="Seaford" panose="00000500000000000000" pitchFamily="2" charset="0"/>
            </a:rPr>
            <a:t>4.4</a:t>
          </a:r>
          <a:endParaRPr lang="en-GB" sz="1200" kern="1200" dirty="0">
            <a:solidFill>
              <a:schemeClr val="bg1"/>
            </a:solidFill>
            <a:latin typeface="Seaford" panose="00000500000000000000" pitchFamily="2" charset="0"/>
          </a:endParaRPr>
        </a:p>
      </cdr:txBody>
    </cdr:sp>
  </cdr:relSizeAnchor>
  <cdr:relSizeAnchor xmlns:cdr="http://schemas.openxmlformats.org/drawingml/2006/chartDrawing">
    <cdr:from>
      <cdr:x>0.86571</cdr:x>
      <cdr:y>0.15652</cdr:y>
    </cdr:from>
    <cdr:to>
      <cdr:x>0.90289</cdr:x>
      <cdr:y>0.21115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03E5BCCB-905B-CFC1-4D4F-9FDE4D37D49D}"/>
            </a:ext>
          </a:extLst>
        </cdr:cNvPr>
        <cdr:cNvSpPr txBox="1"/>
      </cdr:nvSpPr>
      <cdr:spPr>
        <a:xfrm xmlns:a="http://schemas.openxmlformats.org/drawingml/2006/main">
          <a:off x="9688738" y="836790"/>
          <a:ext cx="416105" cy="292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CH" sz="1200" kern="1200" dirty="0">
              <a:solidFill>
                <a:schemeClr val="bg1"/>
              </a:solidFill>
              <a:latin typeface="Seaford" panose="00000500000000000000" pitchFamily="2" charset="0"/>
            </a:rPr>
            <a:t>2</a:t>
          </a:r>
          <a:endParaRPr lang="en-GB" sz="1200" kern="1200" dirty="0">
            <a:solidFill>
              <a:schemeClr val="bg1"/>
            </a:solidFill>
            <a:latin typeface="Seaford" panose="00000500000000000000" pitchFamily="2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B2B97-8EB8-4E75-8A5B-CB7F557A3B2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69BBD-95EC-43D7-A305-FC99D1AF8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51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1Y FU total: N</a:t>
            </a:r>
            <a:r>
              <a:rPr lang="en-US" altLang="ko-KR" sz="1200" b="0"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=629</a:t>
            </a:r>
            <a:r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 (87.4%)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1Y inside the window: </a:t>
            </a:r>
            <a:r>
              <a:rPr kumimoji="0" lang="en-US" altLang="ko-K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N</a:t>
            </a:r>
            <a:r>
              <a:rPr lang="en-US" altLang="ko-KR" sz="1600" b="0">
                <a:solidFill>
                  <a:prstClr val="black"/>
                </a:solidFill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=534</a:t>
            </a:r>
            <a:r>
              <a:rPr kumimoji="0" lang="en-US" altLang="ko-K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 (74.2%)</a:t>
            </a: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aford" panose="00000500000000000000" pitchFamily="2" charset="0"/>
              <a:ea typeface="굴림" charset="0"/>
              <a:cs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69BBD-95EC-43D7-A305-FC99D1AF8B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60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69BBD-95EC-43D7-A305-FC99D1AF8B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25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69BBD-95EC-43D7-A305-FC99D1AF8B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85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69BBD-95EC-43D7-A305-FC99D1AF8B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6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B2674-6BED-9C48-9050-B6F6F1EE3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0B646E8-A89F-A840-8A21-D68AAF70D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4F47CE-0519-7B41-8F2D-A00510A2A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24.04.2025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8BF69E-FC9B-0A4C-A124-05E542360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E45317-568A-A549-A8DE-CF1115A8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426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CDCD15-405E-CA41-9098-4521B04F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F33D65B-F15F-A74B-9A14-EFB80AD38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AD6DDD-D139-0644-AE38-8DD4D1635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24.04.2025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AC0DE2-E933-5843-BFC1-8A5CEC2E1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5AC26E-9347-1745-BA30-6594D7E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31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A671E80-D297-8E4D-B589-17452AD85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CA0D94-38A2-CA42-88DD-5AC2B14DF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858B05-69C8-7740-B7A1-6D69FDA2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24.04.2025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CB5997-1042-B045-A7FE-0C7FB7699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F11FAA-BCEB-FD41-B3C8-8ADED2232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97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4CEBD-A1A6-4542-8FB1-A9542057B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8AE8A6-37B7-8D48-AAA7-4D58386E9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99951-0043-4EA9-A2AE-7B589EF98E6F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80A3FF-88D0-2C4D-9F2A-CDE347CEE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C9A2E-5D33-9342-BD6E-81E8C139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AE43-5A68-41A0-8511-ED114CCA76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20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42754" y="3496235"/>
            <a:ext cx="11779487" cy="2425967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42752" y="282767"/>
            <a:ext cx="11808000" cy="100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42752" y="1528414"/>
            <a:ext cx="11808000" cy="1742764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059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コンテンツ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16000" y="233264"/>
            <a:ext cx="11160000" cy="864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baseline="0">
                <a:latin typeface="+mn-lt"/>
                <a:ea typeface="HGSｺﾞｼｯｸE" pitchFamily="50" charset="-128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EE96E79-F484-4454-B8F5-8EBF65C99CFB}"/>
              </a:ext>
            </a:extLst>
          </p:cNvPr>
          <p:cNvSpPr txBox="1"/>
          <p:nvPr userDrawn="1"/>
        </p:nvSpPr>
        <p:spPr>
          <a:xfrm>
            <a:off x="15316" y="-5360"/>
            <a:ext cx="234711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ja-JP" sz="2000" b="1">
                <a:solidFill>
                  <a:schemeClr val="bg1"/>
                </a:solidFill>
              </a:rPr>
              <a:t>SELUTION SFA Japan</a:t>
            </a:r>
            <a:endParaRPr lang="ja-JP" altLang="en-US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4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コンテンツ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16000" y="233264"/>
            <a:ext cx="11160000" cy="864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baseline="0">
                <a:latin typeface="+mn-lt"/>
                <a:ea typeface="HGSｺﾞｼｯｸE" pitchFamily="50" charset="-128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6000" y="1266773"/>
            <a:ext cx="11160000" cy="52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F6B5F8E-3D5E-443D-BEA0-705883EEC11C}"/>
              </a:ext>
            </a:extLst>
          </p:cNvPr>
          <p:cNvSpPr txBox="1"/>
          <p:nvPr userDrawn="1"/>
        </p:nvSpPr>
        <p:spPr>
          <a:xfrm>
            <a:off x="15316" y="-5360"/>
            <a:ext cx="234711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ja-JP" sz="2000" b="1">
                <a:solidFill>
                  <a:schemeClr val="bg1"/>
                </a:solidFill>
              </a:rPr>
              <a:t>SELUTION SFA Japan</a:t>
            </a:r>
            <a:endParaRPr lang="ja-JP" altLang="en-US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05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コンテンツ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16000" y="233264"/>
            <a:ext cx="11160000" cy="864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baseline="0">
                <a:latin typeface="+mn-lt"/>
                <a:ea typeface="HGSｺﾞｼｯｸE" pitchFamily="50" charset="-128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9717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コンテンツ２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16000" y="233264"/>
            <a:ext cx="11160000" cy="864000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6000" y="1266773"/>
            <a:ext cx="5478400" cy="5220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/>
              <a:t>Text 1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266773"/>
            <a:ext cx="5478400" cy="5220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/>
              <a:t>Text 2</a:t>
            </a:r>
            <a:endParaRPr 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356BAF9-0711-4DC7-818F-78DC500919F8}"/>
              </a:ext>
            </a:extLst>
          </p:cNvPr>
          <p:cNvSpPr txBox="1"/>
          <p:nvPr userDrawn="1"/>
        </p:nvSpPr>
        <p:spPr>
          <a:xfrm>
            <a:off x="15316" y="-5360"/>
            <a:ext cx="234711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ja-JP" sz="2000" b="1">
                <a:solidFill>
                  <a:schemeClr val="bg1"/>
                </a:solidFill>
              </a:rPr>
              <a:t>SELUTION SFA Japan</a:t>
            </a:r>
            <a:endParaRPr lang="ja-JP" altLang="en-US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4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547B6A-9481-5D41-B298-48B62F262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E81DA4-6764-A14F-BBC5-9CE3A9AB0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A07B2C-C627-C84F-B936-9A46E361C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24.04.2025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142615-E0F0-814D-A1D9-CB41D19F4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5580D5-8607-4F46-A421-4B3D00120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381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49583-DC15-844E-BA15-3A916A47D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E9A485-5AA6-2F40-9EFD-E7E04F457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3953AC-6CAA-8A40-A77D-A8EB71314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24.04.2025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1FD037-837A-B545-B5F7-9E225D2A0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3BD8E7-8BAF-374B-8A0E-E8215815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265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304CD6-3A6B-4848-8CC9-633D13D53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876617-2DCB-D442-A03F-FF7FAF6E3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C05CAFB-B5FA-5E40-874C-1BF360D6E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DD59ED-8780-DD4D-B366-D4FFDA08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24.04.2025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9FAACC-68F2-2648-9417-699B3788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A034455-7553-5446-890C-C78880914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33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CE0CA4-2112-4342-99F7-502491059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0D43D2-0DFD-8B40-B69A-2B572CB10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F49173-B790-914A-B436-5BCF2D17C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0EE3C2-A5EF-3542-B9EE-7DA16A4E7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4BDC447-CD51-B745-A6E7-1B488A724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CDFFA37-92E9-0546-8E4F-0905303FD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24.04.2025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9981A69-88FA-3149-9700-E0EFCDDE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7019611-29CF-004C-A7CE-FC382AC4E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70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174A7F-5CB9-3148-915C-EDF1008BA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F0F56A-00C9-9A49-B1CD-611E00CFC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24.04.2025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7B89BEE-EA3C-BB44-806D-24F957E92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FC264C-C218-674A-8EBC-47E7EDFC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5801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72326FC-DBEE-9D46-B5AF-42264051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24.04.2025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546D97-80DA-B24B-9490-AF1CF36D8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AADA40-7F69-A447-8488-7D4AB8CB0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461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A6C8A-DDC2-A642-8362-975F7F48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574AEA-46A2-3442-A9CD-48A43A0E0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0AD11B-5FD6-C24A-B2CA-B36E1E5D0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1A001F-9462-9C42-9451-5BF0D3A5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24.04.2025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1EF8E1-C56C-2446-8D73-350BA9B2E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66D166-2256-E642-B9C4-7765CF878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2945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9B453-C512-B54B-9F16-B4415B46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A5C3E97-B7B8-4F4C-9873-00A404418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76E528-856A-9243-B011-CF0AD6AAD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72CCB42-94FC-F740-AF8D-59630C61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24.04.2025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29FAE0-6025-EF4D-A6FE-9FBABA4C4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410C272-F9D3-4A4D-BC7D-5CE574B7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146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72AD3A2-2AE7-A949-9E27-A6848B9D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189396-152E-A14D-B107-6E25870F0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D7AAD4-9F8F-AE4C-A466-1D2E354801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8123F9-0E4E-3846-940E-6C2C858468F8}" type="datetimeFigureOut">
              <a:rPr lang="de-DE" smtClean="0"/>
              <a:pPr/>
              <a:t>24.04.2025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488A04-612D-1846-AC44-6DD0CADB7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E657BE-826A-5848-BF68-3D6189EFA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22E0FCA-306F-6642-9A04-5137899CA7A0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198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5">
            <a:extLst>
              <a:ext uri="{FF2B5EF4-FFF2-40B4-BE49-F238E27FC236}">
                <a16:creationId xmlns:a16="http://schemas.microsoft.com/office/drawing/2014/main" id="{890040DE-AB0B-101E-E41E-F266985A1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452" y="1267673"/>
            <a:ext cx="11181144" cy="273630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4400">
                <a:latin typeface="Seaford" panose="00000500000000000000" pitchFamily="2" charset="0"/>
              </a:rPr>
              <a:t>First report of the 12-month data from the SUCCESS PTA study: </a:t>
            </a:r>
            <a:br>
              <a:rPr lang="en-US" sz="4400">
                <a:latin typeface="Seaford" panose="00000500000000000000" pitchFamily="2" charset="0"/>
              </a:rPr>
            </a:br>
            <a:r>
              <a:rPr lang="en-US" sz="4400">
                <a:latin typeface="Seaford" panose="00000500000000000000" pitchFamily="2" charset="0"/>
              </a:rPr>
              <a:t>Sirolimus DCB in real-world patients with peripheral arterial disease</a:t>
            </a:r>
            <a:endParaRPr lang="ja-JP" altLang="en-US" sz="2800">
              <a:latin typeface="Seaford" panose="00000500000000000000" pitchFamily="2" charset="0"/>
            </a:endParaRPr>
          </a:p>
        </p:txBody>
      </p:sp>
      <p:sp>
        <p:nvSpPr>
          <p:cNvPr id="10" name="テキスト プレースホルダー 3">
            <a:extLst>
              <a:ext uri="{FF2B5EF4-FFF2-40B4-BE49-F238E27FC236}">
                <a16:creationId xmlns:a16="http://schemas.microsoft.com/office/drawing/2014/main" id="{DC31D8C5-61CA-65B0-BA30-5683051FE080}"/>
              </a:ext>
            </a:extLst>
          </p:cNvPr>
          <p:cNvSpPr txBox="1">
            <a:spLocks/>
          </p:cNvSpPr>
          <p:nvPr/>
        </p:nvSpPr>
        <p:spPr>
          <a:xfrm>
            <a:off x="227648" y="4003976"/>
            <a:ext cx="11736704" cy="28803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ja-JP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9AAF170-6337-2ECB-4212-D11D62953C58}"/>
              </a:ext>
            </a:extLst>
          </p:cNvPr>
          <p:cNvSpPr txBox="1">
            <a:spLocks/>
          </p:cNvSpPr>
          <p:nvPr/>
        </p:nvSpPr>
        <p:spPr>
          <a:xfrm>
            <a:off x="505428" y="4689041"/>
            <a:ext cx="11065193" cy="19990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  <a:tabLst/>
              <a:defRPr sz="1600" b="0" i="0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SzPct val="85000"/>
              <a:buFont typeface="System Font Regular"/>
              <a:buNone/>
              <a:tabLst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.AppleSystemUIFont" charset="-12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.AppleSystemUIFont" charset="-12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aford" panose="00000500000000000000" pitchFamily="2" charset="0"/>
              </a:rPr>
              <a:t>Michael Lichtenberg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aford" panose="00000500000000000000" pitchFamily="2" charset="0"/>
              </a:rPr>
              <a:t>Vascular Centre Clinic Arnsberg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50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F9883-2632-A180-A612-64FDA1734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1B9811E-85DA-6EED-2AD1-B963C5EACFE5}"/>
              </a:ext>
            </a:extLst>
          </p:cNvPr>
          <p:cNvSpPr txBox="1">
            <a:spLocks/>
          </p:cNvSpPr>
          <p:nvPr/>
        </p:nvSpPr>
        <p:spPr>
          <a:xfrm>
            <a:off x="402770" y="238492"/>
            <a:ext cx="11316264" cy="8125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20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SUCCESS PTA STUDY</a:t>
            </a:r>
            <a:br>
              <a:rPr kumimoji="0" lang="it-CH" sz="300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</a:br>
            <a:r>
              <a:rPr kumimoji="0" lang="it-CH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Baseline lesion characteristics</a:t>
            </a:r>
            <a:endParaRPr kumimoji="0" lang="it-CH" sz="3000" b="1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8789A3C-B29B-C033-3D76-797D1B013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808995"/>
              </p:ext>
            </p:extLst>
          </p:nvPr>
        </p:nvGraphicFramePr>
        <p:xfrm>
          <a:off x="755650" y="1357741"/>
          <a:ext cx="10680700" cy="3649835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1383455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619773761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251544143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788893277"/>
                    </a:ext>
                  </a:extLst>
                </a:gridCol>
              </a:tblGrid>
              <a:tr h="5365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endParaRPr lang="it-CH" sz="15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aford" panose="00000500000000000000" pitchFamily="2" charset="0"/>
                          <a:ea typeface="+mn-ea"/>
                          <a:cs typeface="+mn-cs"/>
                        </a:rPr>
                        <a:t>Full Cohort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aford" panose="00000500000000000000" pitchFamily="2" charset="0"/>
                          <a:ea typeface="+mn-ea"/>
                          <a:cs typeface="+mn-cs"/>
                        </a:rPr>
                        <a:t>821</a:t>
                      </a:r>
                      <a:r>
                        <a:rPr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aford" panose="00000500000000000000" pitchFamily="2" charset="0"/>
                          <a:ea typeface="+mn-ea"/>
                          <a:cs typeface="+mn-cs"/>
                        </a:rPr>
                        <a:t> lesions</a:t>
                      </a:r>
                      <a:endParaRPr lang="it-CH" sz="1500" b="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ATK * </a:t>
                      </a: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b="0" kern="12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756 lesions (92%)</a:t>
                      </a:r>
                      <a:endParaRPr lang="it-CH" sz="1500" b="0" kern="12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BTK *</a:t>
                      </a:r>
                      <a:br>
                        <a:rPr lang="en-US" sz="15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</a:b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65 lesions (8%)</a:t>
                      </a:r>
                      <a:endParaRPr lang="it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68355"/>
                  </a:ext>
                </a:extLst>
              </a:tr>
              <a:tr h="2405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RVD (mm)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5.2 ± 1.5</a:t>
                      </a:r>
                      <a:endParaRPr lang="it-CH" sz="15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5.3 ± 0.9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3.1 ± 0.9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4452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547512"/>
                  </a:ext>
                </a:extLst>
              </a:tr>
              <a:tr h="2405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5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Lesion Length (mm)</a:t>
                      </a:r>
                      <a:endParaRPr lang="en-CH" sz="15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128.4 ± 101.8</a:t>
                      </a:r>
                      <a:endParaRPr lang="it-CH" sz="15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130.5 ± 103.3</a:t>
                      </a:r>
                      <a:endParaRPr lang="en-CH" sz="15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104.1 ± 77.7</a:t>
                      </a:r>
                      <a:endParaRPr lang="en-CH" sz="15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4452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195605"/>
                  </a:ext>
                </a:extLst>
              </a:tr>
              <a:tr h="240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De novo Lesion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75.0%</a:t>
                      </a:r>
                      <a:endParaRPr lang="it-CH" sz="15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74.7%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78.5%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747201"/>
                  </a:ext>
                </a:extLst>
              </a:tr>
              <a:tr h="2290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Diameter stenosis (%)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91.6 ± 11.2</a:t>
                      </a:r>
                      <a:endParaRPr lang="it-CH" sz="15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4452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91.6 ± 11.0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91.3 ± 14.2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517231"/>
                  </a:ext>
                </a:extLst>
              </a:tr>
              <a:tr h="2290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Total occlusion </a:t>
                      </a:r>
                      <a:endParaRPr lang="en-CH" sz="15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42.1%</a:t>
                      </a:r>
                      <a:endParaRPr kumimoji="0" lang="it-CH" sz="15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41.9%</a:t>
                      </a:r>
                      <a:endParaRPr lang="en-CH" sz="15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44.6%</a:t>
                      </a:r>
                      <a:endParaRPr lang="en-CH" sz="15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979691"/>
                  </a:ext>
                </a:extLst>
              </a:tr>
              <a:tr h="2290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MLD (mm)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1.0 ± 2.1</a:t>
                      </a:r>
                      <a:endParaRPr kumimoji="0" lang="it-CH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4452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1.0 ± 1.9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0.4 ± 0.6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853036"/>
                  </a:ext>
                </a:extLst>
              </a:tr>
              <a:tr h="2290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Calcification Grade 3</a:t>
                      </a:r>
                      <a:r>
                        <a:rPr lang="en-US" sz="1500" b="0" baseline="300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a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  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20.0%</a:t>
                      </a:r>
                      <a:endParaRPr lang="it-CH" sz="15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20.3%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16.9%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790083"/>
                  </a:ext>
                </a:extLst>
              </a:tr>
              <a:tr h="2290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Calcification Grade 4</a:t>
                      </a:r>
                      <a:r>
                        <a:rPr lang="en-US" sz="1500" b="1" baseline="300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a</a:t>
                      </a:r>
                      <a:endParaRPr lang="en-CH" sz="1500" b="1" baseline="300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16.3%</a:t>
                      </a:r>
                      <a:endParaRPr lang="it-CH" sz="15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16.8%</a:t>
                      </a:r>
                      <a:endParaRPr lang="en-CH" sz="15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10.8%</a:t>
                      </a:r>
                      <a:endParaRPr lang="en-CH" sz="15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949084"/>
                  </a:ext>
                </a:extLst>
              </a:tr>
              <a:tr h="2290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Provisional stenting </a:t>
                      </a:r>
                      <a:endParaRPr lang="en-CH" sz="15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32.0% </a:t>
                      </a: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(263)</a:t>
                      </a:r>
                      <a:endParaRPr kumimoji="0" lang="it-CH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33.9%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(256)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10.8% </a:t>
                      </a: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(7)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429949"/>
                  </a:ext>
                </a:extLst>
              </a:tr>
              <a:tr h="2290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   Residual Stenosis &gt; 30%</a:t>
                      </a:r>
                      <a:endParaRPr lang="en-CH" sz="12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47.5% (125/263)</a:t>
                      </a:r>
                      <a:endParaRPr lang="it-CH" sz="12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47.6% (122/256)</a:t>
                      </a:r>
                      <a:endParaRPr lang="en-CH" sz="12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42.8% (3/7)</a:t>
                      </a:r>
                      <a:endParaRPr lang="en-CH" sz="12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045667"/>
                  </a:ext>
                </a:extLst>
              </a:tr>
              <a:tr h="2290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   Flow limiting dissection</a:t>
                      </a:r>
                      <a:endParaRPr lang="en-CH" sz="12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45.6% (120/263)</a:t>
                      </a:r>
                      <a:endParaRPr lang="it-CH" sz="12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45.7% (117/256)</a:t>
                      </a:r>
                      <a:endParaRPr lang="en-CH" sz="12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42.8% (3/7)</a:t>
                      </a:r>
                      <a:endParaRPr lang="en-CH" sz="12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892427"/>
                  </a:ext>
                </a:extLst>
              </a:tr>
              <a:tr h="2290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   Other</a:t>
                      </a:r>
                      <a:endParaRPr lang="en-CH" sz="12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11.4% (30/263)</a:t>
                      </a:r>
                      <a:endParaRPr lang="it-CH" sz="12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11.3% (29/256)</a:t>
                      </a:r>
                      <a:endParaRPr lang="en-CH" sz="12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14.4% (1/7)</a:t>
                      </a:r>
                      <a:endParaRPr lang="en-CH" sz="12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045386"/>
                  </a:ext>
                </a:extLst>
              </a:tr>
              <a:tr h="2290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aford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Final residual stenosis (%)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10.0 ± 10.4</a:t>
                      </a:r>
                      <a:endParaRPr kumimoji="0" lang="it-CH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10.1 ± 9.9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9.6 ± 14.6</a:t>
                      </a:r>
                      <a:endParaRPr lang="en-CH" sz="15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52" marR="4452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93783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8901C0-9B9E-63B4-F04C-FC04F78E37B1}"/>
              </a:ext>
            </a:extLst>
          </p:cNvPr>
          <p:cNvGraphicFramePr>
            <a:graphicFrameLocks noGrp="1"/>
          </p:cNvGraphicFramePr>
          <p:nvPr/>
        </p:nvGraphicFramePr>
        <p:xfrm>
          <a:off x="7170820" y="5252475"/>
          <a:ext cx="4265530" cy="1443234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132765">
                  <a:extLst>
                    <a:ext uri="{9D8B030D-6E8A-4147-A177-3AD203B41FA5}">
                      <a16:colId xmlns:a16="http://schemas.microsoft.com/office/drawing/2014/main" val="854487509"/>
                    </a:ext>
                  </a:extLst>
                </a:gridCol>
                <a:gridCol w="2132765">
                  <a:extLst>
                    <a:ext uri="{9D8B030D-6E8A-4147-A177-3AD203B41FA5}">
                      <a16:colId xmlns:a16="http://schemas.microsoft.com/office/drawing/2014/main" val="1020478242"/>
                    </a:ext>
                  </a:extLst>
                </a:gridCol>
              </a:tblGrid>
              <a:tr h="240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BTK Segment Location **</a:t>
                      </a:r>
                      <a:endParaRPr lang="en-CH" sz="1200" b="1" kern="12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CH" sz="1200" b="0" kern="12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935358"/>
                  </a:ext>
                </a:extLst>
              </a:tr>
              <a:tr h="240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   POP 3</a:t>
                      </a:r>
                      <a:endParaRPr lang="en-CH" sz="1200" b="0" kern="12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200" b="0"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 / 65</a:t>
                      </a:r>
                      <a:endParaRPr lang="en-CH" sz="1200" b="0"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122870"/>
                  </a:ext>
                </a:extLst>
              </a:tr>
              <a:tr h="240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   Anterior Tibial Artery</a:t>
                      </a:r>
                      <a:endParaRPr lang="en-CH" sz="1200" b="0" kern="12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200" b="0"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26 / 65</a:t>
                      </a:r>
                      <a:endParaRPr lang="en-CH" sz="1200" b="0"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890943"/>
                  </a:ext>
                </a:extLst>
              </a:tr>
              <a:tr h="240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   Posterior Tibial Artery</a:t>
                      </a:r>
                      <a:endParaRPr lang="en-CH" sz="1200" b="0" kern="12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200" b="0"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 / 65</a:t>
                      </a:r>
                      <a:endParaRPr lang="en-CH" sz="1200" b="0"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304456"/>
                  </a:ext>
                </a:extLst>
              </a:tr>
              <a:tr h="240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200" b="0" kern="12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de-CH" sz="1200" b="0" kern="1200" err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Peroneal</a:t>
                      </a:r>
                      <a:r>
                        <a:rPr lang="de-CH" sz="1200" b="0" kern="12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1200" b="0" kern="1200" err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Artery</a:t>
                      </a:r>
                      <a:endParaRPr lang="en-CH" sz="1200" b="0" kern="12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200" b="0"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 / 65</a:t>
                      </a:r>
                      <a:endParaRPr lang="en-CH" sz="1200" b="0"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92471"/>
                  </a:ext>
                </a:extLst>
              </a:tr>
              <a:tr h="240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200" b="0" kern="12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   TP Trunk</a:t>
                      </a:r>
                      <a:endParaRPr lang="en-CH" sz="1200" b="0" kern="12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200" b="0"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 / 65</a:t>
                      </a:r>
                      <a:endParaRPr lang="en-CH" sz="1200" b="0"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4452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8987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97ED6A3-14AC-B964-3129-8D02A2CFD33F}"/>
              </a:ext>
            </a:extLst>
          </p:cNvPr>
          <p:cNvSpPr txBox="1"/>
          <p:nvPr/>
        </p:nvSpPr>
        <p:spPr>
          <a:xfrm>
            <a:off x="1800813" y="5231959"/>
            <a:ext cx="5350041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50">
                <a:solidFill>
                  <a:schemeClr val="bg1"/>
                </a:solidFill>
                <a:latin typeface="Seaford" panose="00000500000000000000" pitchFamily="2" charset="0"/>
              </a:rPr>
              <a:t>* Target lesion location defined as ATK (above P3) and BTK (below P2)</a:t>
            </a:r>
          </a:p>
          <a:p>
            <a:pPr algn="r"/>
            <a:r>
              <a:rPr lang="en-US" sz="1050">
                <a:solidFill>
                  <a:schemeClr val="bg1"/>
                </a:solidFill>
                <a:latin typeface="Seaford" panose="00000500000000000000" pitchFamily="2" charset="0"/>
              </a:rPr>
              <a:t>** One lesion can cross multiple segments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CAA631-C28F-6729-F45D-0899D3F7436B}"/>
              </a:ext>
            </a:extLst>
          </p:cNvPr>
          <p:cNvSpPr txBox="1"/>
          <p:nvPr/>
        </p:nvSpPr>
        <p:spPr>
          <a:xfrm>
            <a:off x="733878" y="4991897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</a:rPr>
              <a:t>Denominator</a:t>
            </a:r>
          </a:p>
          <a:p>
            <a:r>
              <a:rPr lang="en-US" sz="700" baseline="30000">
                <a:solidFill>
                  <a:schemeClr val="bg1"/>
                </a:solidFill>
                <a:latin typeface="Seaford" panose="00000500000000000000" pitchFamily="2" charset="0"/>
              </a:rPr>
              <a:t>a</a:t>
            </a:r>
            <a:r>
              <a:rPr lang="en-US" sz="700">
                <a:solidFill>
                  <a:schemeClr val="bg1"/>
                </a:solidFill>
                <a:latin typeface="Seaford" panose="00000500000000000000" pitchFamily="2" charset="0"/>
              </a:rPr>
              <a:t>820 full cohort; 755 ATK</a:t>
            </a:r>
          </a:p>
        </p:txBody>
      </p:sp>
    </p:spTree>
    <p:extLst>
      <p:ext uri="{BB962C8B-B14F-4D97-AF65-F5344CB8AC3E}">
        <p14:creationId xmlns:p14="http://schemas.microsoft.com/office/powerpoint/2010/main" val="2833437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9C1AC2A-21FA-2719-A310-E374520D1EF6}"/>
              </a:ext>
            </a:extLst>
          </p:cNvPr>
          <p:cNvSpPr txBox="1">
            <a:spLocks/>
          </p:cNvSpPr>
          <p:nvPr/>
        </p:nvSpPr>
        <p:spPr>
          <a:xfrm>
            <a:off x="402770" y="351815"/>
            <a:ext cx="11316264" cy="8125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20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SUCCESS PTA STUDY</a:t>
            </a:r>
            <a:br>
              <a:rPr kumimoji="0" lang="it-CH" sz="300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</a:br>
            <a:r>
              <a:rPr kumimoji="0" lang="it-CH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Procedural characteristics</a:t>
            </a:r>
            <a:endParaRPr kumimoji="0" lang="it-CH" sz="3000" b="1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1273476-CB7C-373D-972B-FC30F228A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054975"/>
              </p:ext>
            </p:extLst>
          </p:nvPr>
        </p:nvGraphicFramePr>
        <p:xfrm>
          <a:off x="1098814" y="1331020"/>
          <a:ext cx="9994372" cy="4381674"/>
        </p:xfrm>
        <a:graphic>
          <a:graphicData uri="http://schemas.openxmlformats.org/drawingml/2006/table">
            <a:tbl>
              <a:tblPr firstRow="1" firstCol="1" bandRow="1"/>
              <a:tblGrid>
                <a:gridCol w="3115740">
                  <a:extLst>
                    <a:ext uri="{9D8B030D-6E8A-4147-A177-3AD203B41FA5}">
                      <a16:colId xmlns:a16="http://schemas.microsoft.com/office/drawing/2014/main" val="2964366061"/>
                    </a:ext>
                  </a:extLst>
                </a:gridCol>
                <a:gridCol w="2710558">
                  <a:extLst>
                    <a:ext uri="{9D8B030D-6E8A-4147-A177-3AD203B41FA5}">
                      <a16:colId xmlns:a16="http://schemas.microsoft.com/office/drawing/2014/main" val="3805493399"/>
                    </a:ext>
                  </a:extLst>
                </a:gridCol>
                <a:gridCol w="2168446">
                  <a:extLst>
                    <a:ext uri="{9D8B030D-6E8A-4147-A177-3AD203B41FA5}">
                      <a16:colId xmlns:a16="http://schemas.microsoft.com/office/drawing/2014/main" val="3694499596"/>
                    </a:ext>
                  </a:extLst>
                </a:gridCol>
                <a:gridCol w="1999628">
                  <a:extLst>
                    <a:ext uri="{9D8B030D-6E8A-4147-A177-3AD203B41FA5}">
                      <a16:colId xmlns:a16="http://schemas.microsoft.com/office/drawing/2014/main" val="1718092580"/>
                    </a:ext>
                  </a:extLst>
                </a:gridCol>
              </a:tblGrid>
              <a:tr h="8522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endParaRPr lang="it-CH" sz="28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it-CH" sz="1800" kern="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Full Cohort</a:t>
                      </a:r>
                      <a:endParaRPr lang="it-CH" sz="2800" kern="100">
                        <a:solidFill>
                          <a:schemeClr val="tx1"/>
                        </a:solidFill>
                        <a:effectLst/>
                        <a:latin typeface="Seaford"/>
                        <a:cs typeface="Arial"/>
                      </a:endParaRPr>
                    </a:p>
                    <a:p>
                      <a:pPr algn="ctr"/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(N = 720 patients)</a:t>
                      </a:r>
                      <a:endParaRPr lang="it-CH" sz="2400" b="0" kern="100">
                        <a:solidFill>
                          <a:schemeClr val="tx1"/>
                        </a:solidFill>
                        <a:effectLst/>
                        <a:latin typeface="Seaford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de-CH" sz="1800" kern="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ATK</a:t>
                      </a:r>
                      <a:endParaRPr lang="it-CH" sz="2800" kern="100">
                        <a:solidFill>
                          <a:schemeClr val="tx1"/>
                        </a:solidFill>
                        <a:effectLst/>
                        <a:latin typeface="Seaford"/>
                        <a:cs typeface="Arial"/>
                      </a:endParaRPr>
                    </a:p>
                    <a:p>
                      <a:pPr algn="ctr"/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(N = 668 patients)</a:t>
                      </a:r>
                      <a:endParaRPr lang="it-CH" sz="2400" b="0" kern="100">
                        <a:solidFill>
                          <a:schemeClr val="tx1"/>
                        </a:solidFill>
                        <a:effectLst/>
                        <a:latin typeface="Seaford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de-CH" sz="180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BTK</a:t>
                      </a:r>
                      <a:endParaRPr lang="it-CH" sz="28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(N = 52 patients)</a:t>
                      </a:r>
                      <a:endParaRPr lang="it-CH" sz="2400" b="0" kern="100">
                        <a:solidFill>
                          <a:schemeClr val="tx1"/>
                        </a:solidFill>
                        <a:effectLst/>
                        <a:latin typeface="Seaford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000502"/>
                  </a:ext>
                </a:extLst>
              </a:tr>
              <a:tr h="391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Lesion preparation</a:t>
                      </a:r>
                    </a:p>
                  </a:txBody>
                  <a:tcPr marL="108000" marR="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1600" b="0">
                          <a:solidFill>
                            <a:schemeClr val="tx1"/>
                          </a:solidFill>
                          <a:effectLst/>
                          <a:latin typeface="Seaford"/>
                          <a:ea typeface="Aptos" panose="020B0004020202020204" pitchFamily="34" charset="0"/>
                          <a:cs typeface="Arial"/>
                        </a:rPr>
                        <a:t>98.8% (803/813**)</a:t>
                      </a:r>
                      <a:endParaRPr lang="it-CH" sz="16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CH" sz="1600" b="0">
                          <a:solidFill>
                            <a:schemeClr val="tx1"/>
                          </a:solidFill>
                          <a:effectLst/>
                          <a:latin typeface="Seaford"/>
                          <a:ea typeface="Aptos" panose="020B0004020202020204" pitchFamily="34" charset="0"/>
                          <a:cs typeface="Arial"/>
                        </a:rPr>
                        <a:t> 98.7% (745/755**)</a:t>
                      </a:r>
                      <a:endParaRPr lang="it-CH" sz="16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CH" sz="1600" b="0">
                          <a:solidFill>
                            <a:schemeClr val="tx1"/>
                          </a:solidFill>
                          <a:effectLst/>
                          <a:latin typeface="Seaford"/>
                          <a:ea typeface="Aptos" panose="020B0004020202020204" pitchFamily="34" charset="0"/>
                          <a:cs typeface="Arial"/>
                        </a:rPr>
                        <a:t>100% (58/58**)</a:t>
                      </a:r>
                      <a:endParaRPr lang="it-CH" sz="16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883704"/>
                  </a:ext>
                </a:extLst>
              </a:tr>
              <a:tr h="391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Device type for lesion preparation</a:t>
                      </a:r>
                    </a:p>
                  </a:txBody>
                  <a:tcPr marL="10800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CH" sz="16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CH" sz="16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CH" sz="16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061199"/>
                  </a:ext>
                </a:extLst>
              </a:tr>
              <a:tr h="398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   POBA</a:t>
                      </a:r>
                      <a:endParaRPr lang="it-CH" sz="16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71.6% (791/1104*)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70.8% (728/1028*)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82.9% (63/76*)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606670"/>
                  </a:ext>
                </a:extLst>
              </a:tr>
              <a:tr h="398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   Atherectomy/Thrombectomy</a:t>
                      </a:r>
                      <a:endParaRPr lang="it-CH" sz="16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19% (210/1104*)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19.8% (204/1028)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7.9% (6/76*)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279903"/>
                  </a:ext>
                </a:extLst>
              </a:tr>
              <a:tr h="398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   Scoring Balloon</a:t>
                      </a:r>
                      <a:endParaRPr lang="it-CH" sz="16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10800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3.0% (33/1104*)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2.8% (29/1028*)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5.3% (4/76*)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661732"/>
                  </a:ext>
                </a:extLst>
              </a:tr>
              <a:tr h="398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   Cutting Balloon</a:t>
                      </a:r>
                      <a:endParaRPr lang="it-CH" sz="16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10800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1.5% (17/1104*)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1.7% (17/1028*)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0.0% (0/76*)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569690"/>
                  </a:ext>
                </a:extLst>
              </a:tr>
              <a:tr h="391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CH" sz="16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    IVL</a:t>
                      </a:r>
                    </a:p>
                  </a:txBody>
                  <a:tcPr marL="10800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CH" sz="16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2.3% (25/1104*)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CH" sz="16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2.1% (22/1028*)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CH" sz="16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3.9% (3/76*)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546514"/>
                  </a:ext>
                </a:extLst>
              </a:tr>
              <a:tr h="3787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just"/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Device Success</a:t>
                      </a:r>
                    </a:p>
                  </a:txBody>
                  <a:tcPr marL="108000" marR="1800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99.0% (1294/1307*)</a:t>
                      </a:r>
                      <a:endParaRPr lang="en-GB" sz="2000" kern="100"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99.0% (1214/1226*)</a:t>
                      </a:r>
                      <a:endParaRPr lang="en-GB" sz="2000" kern="100"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98.8% (80/81*)</a:t>
                      </a:r>
                      <a:endParaRPr lang="en-GB" sz="2000" kern="100"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146386"/>
                  </a:ext>
                </a:extLst>
              </a:tr>
              <a:tr h="3787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just"/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Procedure Success</a:t>
                      </a:r>
                    </a:p>
                  </a:txBody>
                  <a:tcPr marL="108000" marR="180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97.9% (705/720)</a:t>
                      </a:r>
                      <a:endParaRPr lang="en-GB" sz="2000" kern="100"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97.9% (654/668)</a:t>
                      </a:r>
                      <a:endParaRPr lang="en-GB" sz="2000" kern="100"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98.1% (51/52)</a:t>
                      </a:r>
                      <a:endParaRPr lang="en-GB" sz="2000" kern="100"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3823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399E3E4-47FD-0834-0CF1-2835212BAB19}"/>
              </a:ext>
            </a:extLst>
          </p:cNvPr>
          <p:cNvSpPr txBox="1"/>
          <p:nvPr/>
        </p:nvSpPr>
        <p:spPr>
          <a:xfrm>
            <a:off x="1131472" y="5784481"/>
            <a:ext cx="9994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+mn-ea"/>
                <a:cs typeface="Arial" panose="020B0604020202020204" pitchFamily="34" charset="0"/>
              </a:rPr>
              <a:t>Device Success: Successful delivery, balloon inflation, deflation and retrieval of the intact study device without burst below rated burst pressure. </a:t>
            </a:r>
          </a:p>
          <a:p>
            <a:pPr algn="r"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+mn-ea"/>
                <a:cs typeface="Arial" panose="020B0604020202020204" pitchFamily="34" charset="0"/>
              </a:rPr>
              <a:t>Procedure Success: Device success and residual stenosis ≤ 50% at the end of the procedure. </a:t>
            </a:r>
          </a:p>
          <a:p>
            <a:pPr algn="r"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+mn-ea"/>
                <a:cs typeface="Arial" panose="020B0604020202020204" pitchFamily="34" charset="0"/>
              </a:rPr>
              <a:t>*Total number of devices</a:t>
            </a:r>
          </a:p>
          <a:p>
            <a:pPr algn="r"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+mn-ea"/>
                <a:cs typeface="Arial" panose="020B0604020202020204" pitchFamily="34" charset="0"/>
              </a:rPr>
              <a:t>**Total number of lesions</a:t>
            </a:r>
          </a:p>
          <a:p>
            <a:pPr algn="r"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674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DFFD7-0DFE-931F-9572-4C4114536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425C90-B20D-5EE0-79ED-1532E7E0D95D}"/>
              </a:ext>
            </a:extLst>
          </p:cNvPr>
          <p:cNvSpPr/>
          <p:nvPr/>
        </p:nvSpPr>
        <p:spPr>
          <a:xfrm>
            <a:off x="1080344" y="1338405"/>
            <a:ext cx="9840686" cy="46590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6CB114-EA8D-3332-49A6-E1EF2F8E7D6E}"/>
              </a:ext>
            </a:extLst>
          </p:cNvPr>
          <p:cNvSpPr txBox="1">
            <a:spLocks/>
          </p:cNvSpPr>
          <p:nvPr/>
        </p:nvSpPr>
        <p:spPr>
          <a:xfrm>
            <a:off x="402770" y="256596"/>
            <a:ext cx="11315700" cy="8125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20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SUCCESS PTA STUDY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Freedom from CD-TLR </a:t>
            </a:r>
            <a:r>
              <a:rPr lang="it-CH" sz="3200" b="0" cap="none">
                <a:solidFill>
                  <a:schemeClr val="bg1"/>
                </a:solidFill>
                <a:latin typeface="Seaford" panose="00000500000000000000" pitchFamily="2" charset="0"/>
              </a:rPr>
              <a:t>up to</a:t>
            </a:r>
            <a:r>
              <a:rPr kumimoji="0" lang="it-CH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365 days - KM curves</a:t>
            </a:r>
            <a:endParaRPr kumimoji="0" lang="it-CH" sz="3000" b="1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B4FC4-158C-D35A-B9A8-A9B77C1DD031}"/>
              </a:ext>
            </a:extLst>
          </p:cNvPr>
          <p:cNvSpPr txBox="1"/>
          <p:nvPr/>
        </p:nvSpPr>
        <p:spPr>
          <a:xfrm>
            <a:off x="8186054" y="1841668"/>
            <a:ext cx="2993575" cy="1679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effectLst/>
                <a:latin typeface="Seaford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91.1% </a:t>
            </a:r>
            <a:r>
              <a:rPr lang="en-US" sz="2000">
                <a:effectLst/>
                <a:latin typeface="Seaford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Full Cohort </a:t>
            </a:r>
            <a:endParaRPr lang="en-US" sz="1200">
              <a:effectLst/>
              <a:latin typeface="Seaford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effectLst/>
                <a:latin typeface="Seaford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91.3% </a:t>
            </a:r>
            <a:r>
              <a:rPr lang="en-US" sz="2000" err="1">
                <a:effectLst/>
                <a:latin typeface="Seaford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Claudicants</a:t>
            </a:r>
            <a:r>
              <a:rPr lang="en-US" sz="2000">
                <a:effectLst/>
                <a:latin typeface="Seaford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>
                <a:effectLst/>
                <a:latin typeface="Seaford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90.3% </a:t>
            </a:r>
            <a:r>
              <a:rPr lang="en-US" sz="2000">
                <a:effectLst/>
                <a:latin typeface="Seaford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CLTI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E1C2A3-6AE6-377D-68E2-995400608898}"/>
              </a:ext>
            </a:extLst>
          </p:cNvPr>
          <p:cNvCxnSpPr>
            <a:cxnSpLocks/>
          </p:cNvCxnSpPr>
          <p:nvPr/>
        </p:nvCxnSpPr>
        <p:spPr>
          <a:xfrm>
            <a:off x="7810498" y="2202545"/>
            <a:ext cx="341979" cy="0"/>
          </a:xfrm>
          <a:prstGeom prst="line">
            <a:avLst/>
          </a:prstGeom>
          <a:ln w="76200">
            <a:solidFill>
              <a:srgbClr val="188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CFA402-61AE-3B11-4D18-B04A15920502}"/>
              </a:ext>
            </a:extLst>
          </p:cNvPr>
          <p:cNvCxnSpPr>
            <a:cxnSpLocks/>
          </p:cNvCxnSpPr>
          <p:nvPr/>
        </p:nvCxnSpPr>
        <p:spPr>
          <a:xfrm>
            <a:off x="7810498" y="2704743"/>
            <a:ext cx="341979" cy="0"/>
          </a:xfrm>
          <a:prstGeom prst="line">
            <a:avLst/>
          </a:prstGeom>
          <a:ln w="76200">
            <a:solidFill>
              <a:srgbClr val="D30B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90BE3C-B895-7A12-CF62-36203A2E95DB}"/>
              </a:ext>
            </a:extLst>
          </p:cNvPr>
          <p:cNvCxnSpPr>
            <a:cxnSpLocks/>
          </p:cNvCxnSpPr>
          <p:nvPr/>
        </p:nvCxnSpPr>
        <p:spPr>
          <a:xfrm>
            <a:off x="7810498" y="3267527"/>
            <a:ext cx="341979" cy="0"/>
          </a:xfrm>
          <a:prstGeom prst="line">
            <a:avLst/>
          </a:prstGeom>
          <a:ln w="76200">
            <a:solidFill>
              <a:srgbClr val="00B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E82A80-54D6-A1C2-FAE8-D75AC3B1F785}"/>
              </a:ext>
            </a:extLst>
          </p:cNvPr>
          <p:cNvGrpSpPr/>
          <p:nvPr/>
        </p:nvGrpSpPr>
        <p:grpSpPr>
          <a:xfrm>
            <a:off x="1324334" y="1483697"/>
            <a:ext cx="6106980" cy="4376120"/>
            <a:chOff x="1311634" y="1483697"/>
            <a:chExt cx="6106980" cy="43761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46F0D0F-B34C-9E12-C58F-2DF09C984758}"/>
                </a:ext>
              </a:extLst>
            </p:cNvPr>
            <p:cNvGrpSpPr/>
            <p:nvPr/>
          </p:nvGrpSpPr>
          <p:grpSpPr>
            <a:xfrm>
              <a:off x="1312843" y="1483697"/>
              <a:ext cx="6105771" cy="4376120"/>
              <a:chOff x="1312843" y="1483697"/>
              <a:chExt cx="6105771" cy="4376120"/>
            </a:xfrm>
          </p:grpSpPr>
          <p:pic>
            <p:nvPicPr>
              <p:cNvPr id="19" name="Picture 18" descr="A graph of a survival&#10;&#10;AI-generated content may be incorrect.">
                <a:extLst>
                  <a:ext uri="{FF2B5EF4-FFF2-40B4-BE49-F238E27FC236}">
                    <a16:creationId xmlns:a16="http://schemas.microsoft.com/office/drawing/2014/main" id="{B8562030-F736-9176-7DFE-F041C00FEC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1" t="9048" r="20762" b="3629"/>
              <a:stretch/>
            </p:blipFill>
            <p:spPr>
              <a:xfrm>
                <a:off x="1312843" y="1720995"/>
                <a:ext cx="6071248" cy="4138819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2EBEF17-C087-3241-2F58-68ABC1B16CDE}"/>
                  </a:ext>
                </a:extLst>
              </p:cNvPr>
              <p:cNvSpPr/>
              <p:nvPr/>
            </p:nvSpPr>
            <p:spPr>
              <a:xfrm>
                <a:off x="4933450" y="5375275"/>
                <a:ext cx="306705" cy="4337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231A5B5-B066-9603-E946-99E8FD74B4C2}"/>
                  </a:ext>
                </a:extLst>
              </p:cNvPr>
              <p:cNvSpPr/>
              <p:nvPr/>
            </p:nvSpPr>
            <p:spPr>
              <a:xfrm>
                <a:off x="4905375" y="4707042"/>
                <a:ext cx="391885" cy="2269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38E2229-0BFD-61ED-C5DD-13D37230EA97}"/>
                  </a:ext>
                </a:extLst>
              </p:cNvPr>
              <p:cNvSpPr/>
              <p:nvPr/>
            </p:nvSpPr>
            <p:spPr>
              <a:xfrm>
                <a:off x="6902943" y="1483697"/>
                <a:ext cx="481148" cy="345025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7002E10F-EF0E-0D29-6D03-2FE9179DCD36}"/>
                  </a:ext>
                </a:extLst>
              </p:cNvPr>
              <p:cNvSpPr/>
              <p:nvPr/>
            </p:nvSpPr>
            <p:spPr>
              <a:xfrm>
                <a:off x="6666684" y="4669459"/>
                <a:ext cx="391885" cy="391886"/>
              </a:xfrm>
              <a:prstGeom prst="ellipse">
                <a:avLst/>
              </a:prstGeom>
              <a:solidFill>
                <a:srgbClr val="4677A8"/>
              </a:solidFill>
              <a:ln>
                <a:solidFill>
                  <a:srgbClr val="4677A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de-CH" sz="1200" b="1">
                    <a:solidFill>
                      <a:schemeClr val="bg1"/>
                    </a:solidFill>
                    <a:latin typeface="Seaford" panose="00000500000000000000" pitchFamily="2" charset="0"/>
                  </a:rPr>
                  <a:t>365</a:t>
                </a:r>
                <a:endParaRPr lang="en-GB" sz="1200" b="1">
                  <a:solidFill>
                    <a:schemeClr val="bg1"/>
                  </a:solidFill>
                  <a:latin typeface="Seaford" panose="00000500000000000000" pitchFamily="2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123154-C581-4BDA-0C32-FE862D198C0E}"/>
                  </a:ext>
                </a:extLst>
              </p:cNvPr>
              <p:cNvSpPr/>
              <p:nvPr/>
            </p:nvSpPr>
            <p:spPr>
              <a:xfrm>
                <a:off x="7058569" y="5324475"/>
                <a:ext cx="360045" cy="535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D7FC01BB-EF46-F455-558F-53A894D5D6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8885" y="1611087"/>
                <a:ext cx="0" cy="3015343"/>
              </a:xfrm>
              <a:prstGeom prst="line">
                <a:avLst/>
              </a:prstGeom>
              <a:ln w="25400">
                <a:solidFill>
                  <a:srgbClr val="4677A8">
                    <a:alpha val="51000"/>
                  </a:srgb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50DFC7-2042-89A6-DC53-46F816DEE1AE}"/>
                </a:ext>
              </a:extLst>
            </p:cNvPr>
            <p:cNvSpPr txBox="1"/>
            <p:nvPr/>
          </p:nvSpPr>
          <p:spPr>
            <a:xfrm>
              <a:off x="1311634" y="5393183"/>
              <a:ext cx="1206182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r"/>
              <a:r>
                <a:rPr lang="de-CH" sz="1100">
                  <a:latin typeface="Arial" panose="020B0604020202020204" pitchFamily="34" charset="0"/>
                  <a:cs typeface="Arial" panose="020B0604020202020204" pitchFamily="34" charset="0"/>
                </a:rPr>
                <a:t>Full Cohort</a:t>
              </a:r>
              <a:endParaRPr lang="en-GB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8710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6011631-B1F9-5FE8-1336-73C5458E5373}"/>
              </a:ext>
            </a:extLst>
          </p:cNvPr>
          <p:cNvSpPr txBox="1">
            <a:spLocks/>
          </p:cNvSpPr>
          <p:nvPr/>
        </p:nvSpPr>
        <p:spPr>
          <a:xfrm>
            <a:off x="402770" y="321786"/>
            <a:ext cx="11316264" cy="8125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20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SUCCESS PTA STUDY</a:t>
            </a:r>
            <a:br>
              <a:rPr kumimoji="0" lang="it-CH" sz="300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</a:br>
            <a:r>
              <a:rPr kumimoji="0" lang="it-CH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Clinical outcomes up to 365 days</a:t>
            </a:r>
            <a:endParaRPr kumimoji="0" lang="it-CH" sz="3000" b="1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73549B1-491A-E8A9-595C-2BEDBF260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047280"/>
              </p:ext>
            </p:extLst>
          </p:nvPr>
        </p:nvGraphicFramePr>
        <p:xfrm>
          <a:off x="500743" y="1404303"/>
          <a:ext cx="11397344" cy="448486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4855043">
                  <a:extLst>
                    <a:ext uri="{9D8B030D-6E8A-4147-A177-3AD203B41FA5}">
                      <a16:colId xmlns:a16="http://schemas.microsoft.com/office/drawing/2014/main" val="1484800394"/>
                    </a:ext>
                  </a:extLst>
                </a:gridCol>
                <a:gridCol w="2120575">
                  <a:extLst>
                    <a:ext uri="{9D8B030D-6E8A-4147-A177-3AD203B41FA5}">
                      <a16:colId xmlns:a16="http://schemas.microsoft.com/office/drawing/2014/main" val="4020558467"/>
                    </a:ext>
                  </a:extLst>
                </a:gridCol>
                <a:gridCol w="2144281">
                  <a:extLst>
                    <a:ext uri="{9D8B030D-6E8A-4147-A177-3AD203B41FA5}">
                      <a16:colId xmlns:a16="http://schemas.microsoft.com/office/drawing/2014/main" val="2755161216"/>
                    </a:ext>
                  </a:extLst>
                </a:gridCol>
                <a:gridCol w="2277445">
                  <a:extLst>
                    <a:ext uri="{9D8B030D-6E8A-4147-A177-3AD203B41FA5}">
                      <a16:colId xmlns:a16="http://schemas.microsoft.com/office/drawing/2014/main" val="439308749"/>
                    </a:ext>
                  </a:extLst>
                </a:gridCol>
              </a:tblGrid>
              <a:tr h="837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CH" sz="18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Clinical </a:t>
                      </a:r>
                      <a:r>
                        <a:rPr lang="it-CH" sz="1800" b="0" err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Outcomes</a:t>
                      </a:r>
                      <a:r>
                        <a:rPr lang="it-CH" sz="18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up to 365 days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aford" panose="00000500000000000000" pitchFamily="2" charset="0"/>
                          <a:ea typeface="Times New Roman" panose="02020603050405020304" pitchFamily="18" charset="0"/>
                          <a:cs typeface="Arial"/>
                        </a:rPr>
                        <a:t>Full Cohort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N = 720</a:t>
                      </a:r>
                      <a:endParaRPr lang="it-CH" sz="18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aford" panose="00000500000000000000" pitchFamily="2" charset="0"/>
                          <a:ea typeface="+mn-ea"/>
                          <a:cs typeface="Arial" panose="020B0604020202020204" pitchFamily="34" charset="0"/>
                        </a:rPr>
                        <a:t>Claudicants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N = 534</a:t>
                      </a:r>
                      <a:endParaRPr lang="it-CH" sz="18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aford" panose="00000500000000000000" pitchFamily="2" charset="0"/>
                          <a:ea typeface="+mn-ea"/>
                          <a:cs typeface="Arial"/>
                        </a:rPr>
                        <a:t>CLTI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N = 186</a:t>
                      </a:r>
                      <a:endParaRPr lang="it-CH" sz="18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361018"/>
                  </a:ext>
                </a:extLst>
              </a:tr>
              <a:tr h="4559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Death</a:t>
                      </a:r>
                      <a:endParaRPr lang="it-CH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16000" marR="6858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3.5% (23/652)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1.2% (6/501)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11.3% (17/151)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75692"/>
                  </a:ext>
                </a:extLst>
              </a:tr>
              <a:tr h="4559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Major Cardiac Event*</a:t>
                      </a:r>
                    </a:p>
                  </a:txBody>
                  <a:tcPr marL="21600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CH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2.7% (17/636)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2.2% (11/497)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4.3% (6/139)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302964"/>
                  </a:ext>
                </a:extLst>
              </a:tr>
              <a:tr h="4559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CD-TLR</a:t>
                      </a:r>
                      <a:endParaRPr lang="it-CH" sz="20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1600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CH" sz="20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9.0% (57/631)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8.7% (43/496)</a:t>
                      </a:r>
                      <a:endParaRPr lang="en-GB" sz="20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10.4% (14/135)</a:t>
                      </a:r>
                      <a:endParaRPr lang="en-GB" sz="20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124545"/>
                  </a:ext>
                </a:extLst>
              </a:tr>
              <a:tr h="4559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Thrombosis</a:t>
                      </a:r>
                      <a:endParaRPr lang="it-CH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1600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CH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0.8% (5/629)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0.4% (2/495)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2.2% (3/134)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827834"/>
                  </a:ext>
                </a:extLst>
              </a:tr>
              <a:tr h="4559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Target limb amputation</a:t>
                      </a:r>
                      <a:endParaRPr lang="it-CH" sz="20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1600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2.2% (14/634)</a:t>
                      </a:r>
                      <a:endParaRPr lang="en-GB" sz="20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0.2% (1/496)</a:t>
                      </a:r>
                      <a:endParaRPr lang="en-GB" sz="20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9.4% (13/138)</a:t>
                      </a:r>
                      <a:endParaRPr lang="en-GB" sz="2000" b="1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536731"/>
                  </a:ext>
                </a:extLst>
              </a:tr>
              <a:tr h="455959"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Major target limb amputation</a:t>
                      </a:r>
                      <a:endParaRPr lang="it-CH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1600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1.4% (9/633)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0.2% (1/496)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5.8% (8/137)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464809"/>
                  </a:ext>
                </a:extLst>
              </a:tr>
              <a:tr h="455959"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Minor target limb amputation</a:t>
                      </a:r>
                      <a:endParaRPr lang="it-CH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1600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Times New Roman" panose="02020603050405020304" pitchFamily="18" charset="0"/>
                        </a:rPr>
                        <a:t>0.8% (5/630)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0.0% (0/495)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3.7% (5/135)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935017"/>
                  </a:ext>
                </a:extLst>
              </a:tr>
              <a:tr h="4559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MALE*</a:t>
                      </a:r>
                    </a:p>
                  </a:txBody>
                  <a:tcPr marL="21600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13.3% (85/638)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11.6% (58/498)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</a:rPr>
                        <a:t>19.3% (27/140)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8841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E41B575-EE8D-C1B7-4D8C-00DA4F28EC15}"/>
              </a:ext>
            </a:extLst>
          </p:cNvPr>
          <p:cNvSpPr txBox="1"/>
          <p:nvPr/>
        </p:nvSpPr>
        <p:spPr>
          <a:xfrm>
            <a:off x="5834745" y="5962863"/>
            <a:ext cx="6096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Aft>
                <a:spcPts val="0"/>
              </a:spcAft>
            </a:pPr>
            <a:r>
              <a:rPr lang="en-US" sz="1050">
                <a:solidFill>
                  <a:schemeClr val="bg1"/>
                </a:solidFill>
                <a:latin typeface="Seaford" panose="00000500000000000000" pitchFamily="2" charset="0"/>
                <a:cs typeface="Arial" panose="020B0604020202020204" pitchFamily="34" charset="0"/>
              </a:rPr>
              <a:t>*Major cardiac event: MI, stroke, cardiovascular death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  <a:spcAft>
                <a:spcPts val="0"/>
              </a:spcAft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*MALE: Severe limb ischemia leading to an intervention to target limb or major vascular amputation</a:t>
            </a:r>
            <a:endParaRPr lang="en-US" sz="1050" b="0" i="0" u="none" strike="noStrike" baseline="0">
              <a:solidFill>
                <a:schemeClr val="bg1"/>
              </a:solidFill>
              <a:effectLst/>
              <a:latin typeface="Seaford" panose="00000500000000000000" pitchFamily="2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  <a:spcAft>
                <a:spcPts val="0"/>
              </a:spcAft>
            </a:pPr>
            <a:endParaRPr lang="en-US" sz="1200" b="0" i="0" u="none" strike="noStrike" baseline="0">
              <a:solidFill>
                <a:schemeClr val="bg1"/>
              </a:solidFill>
              <a:effectLst/>
              <a:latin typeface="Seaford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987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D4564-0ECA-1979-FBAA-4B526818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0724A3B-EE1E-8E00-F522-56B9592058F9}"/>
              </a:ext>
            </a:extLst>
          </p:cNvPr>
          <p:cNvSpPr/>
          <p:nvPr/>
        </p:nvSpPr>
        <p:spPr>
          <a:xfrm>
            <a:off x="864552" y="1305816"/>
            <a:ext cx="10515600" cy="4909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1AA712-13F6-B2EE-A450-14F7A44C2339}"/>
              </a:ext>
            </a:extLst>
          </p:cNvPr>
          <p:cNvSpPr txBox="1">
            <a:spLocks/>
          </p:cNvSpPr>
          <p:nvPr/>
        </p:nvSpPr>
        <p:spPr>
          <a:xfrm>
            <a:off x="402770" y="204652"/>
            <a:ext cx="11316264" cy="8125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20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SUCCESS PTA STUDY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Rutherford </a:t>
            </a:r>
            <a:r>
              <a:rPr kumimoji="0" lang="it-CH" sz="3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classification</a:t>
            </a:r>
            <a:r>
              <a:rPr kumimoji="0" lang="it-CH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</a:t>
            </a:r>
            <a:r>
              <a:rPr lang="it-CH" sz="3200" b="0" cap="none">
                <a:solidFill>
                  <a:schemeClr val="bg1"/>
                </a:solidFill>
                <a:latin typeface="Seaford" panose="00000500000000000000" pitchFamily="2" charset="0"/>
              </a:rPr>
              <a:t>up to</a:t>
            </a:r>
            <a:r>
              <a:rPr kumimoji="0" lang="it-CH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12-month FU </a:t>
            </a:r>
            <a:r>
              <a:rPr kumimoji="0" lang="it-CH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(</a:t>
            </a:r>
            <a:r>
              <a:rPr kumimoji="0" lang="it-CH" sz="1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paired</a:t>
            </a:r>
            <a:r>
              <a:rPr kumimoji="0" lang="it-CH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</a:t>
            </a:r>
            <a:r>
              <a:rPr kumimoji="0" lang="it-CH" sz="1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analysis</a:t>
            </a:r>
            <a:r>
              <a:rPr lang="en-US" sz="1600">
                <a:solidFill>
                  <a:schemeClr val="bg1"/>
                </a:solidFill>
                <a:latin typeface="Seaford" panose="00000500000000000000" pitchFamily="2" charset="0"/>
                <a:cs typeface="Arial" panose="020B0604020202020204" pitchFamily="34" charset="0"/>
              </a:rPr>
              <a:t>°</a:t>
            </a:r>
            <a:r>
              <a:rPr kumimoji="0" lang="it-CH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)</a:t>
            </a:r>
            <a:endParaRPr kumimoji="0" lang="it-CH" sz="3000" b="1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90CC60-7722-240B-F2E0-8D1A39E570CB}"/>
              </a:ext>
            </a:extLst>
          </p:cNvPr>
          <p:cNvSpPr/>
          <p:nvPr/>
        </p:nvSpPr>
        <p:spPr>
          <a:xfrm>
            <a:off x="661352" y="1321933"/>
            <a:ext cx="11206716" cy="4885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it-CH" sz="1600" b="1">
                <a:solidFill>
                  <a:schemeClr val="tx1"/>
                </a:solidFill>
                <a:latin typeface="Seaford" panose="00000500000000000000" pitchFamily="2" charset="0"/>
                <a:cs typeface="Arial"/>
              </a:rPr>
              <a:t>                              Full </a:t>
            </a:r>
            <a:r>
              <a:rPr lang="it-CH" sz="1600" b="1" err="1">
                <a:solidFill>
                  <a:schemeClr val="tx1"/>
                </a:solidFill>
                <a:latin typeface="Seaford" panose="00000500000000000000" pitchFamily="2" charset="0"/>
                <a:cs typeface="Arial"/>
              </a:rPr>
              <a:t>Cohort</a:t>
            </a:r>
            <a:r>
              <a:rPr lang="it-CH" sz="1600" b="1">
                <a:solidFill>
                  <a:schemeClr val="tx1"/>
                </a:solidFill>
                <a:latin typeface="Seaford" panose="00000500000000000000" pitchFamily="2" charset="0"/>
                <a:cs typeface="Arial"/>
              </a:rPr>
              <a:t> </a:t>
            </a:r>
            <a:r>
              <a:rPr lang="it-CH" sz="1200">
                <a:solidFill>
                  <a:schemeClr val="tx1">
                    <a:lumMod val="65000"/>
                    <a:lumOff val="35000"/>
                  </a:schemeClr>
                </a:solidFill>
                <a:latin typeface="Seaford" panose="00000500000000000000" pitchFamily="2" charset="0"/>
                <a:cs typeface="Arial"/>
              </a:rPr>
              <a:t>(N=507)</a:t>
            </a:r>
            <a:r>
              <a:rPr lang="it-CH" sz="1600" b="1">
                <a:solidFill>
                  <a:schemeClr val="tx1"/>
                </a:solidFill>
                <a:latin typeface="Seaford" panose="00000500000000000000" pitchFamily="2" charset="0"/>
                <a:cs typeface="Arial"/>
              </a:rPr>
              <a:t>                                            </a:t>
            </a:r>
            <a:r>
              <a:rPr lang="it-CH" sz="1600" b="1" err="1">
                <a:solidFill>
                  <a:schemeClr val="tx1"/>
                </a:solidFill>
                <a:latin typeface="Seaford" panose="00000500000000000000" pitchFamily="2" charset="0"/>
                <a:cs typeface="Arial"/>
              </a:rPr>
              <a:t>Claudicants</a:t>
            </a:r>
            <a:r>
              <a:rPr lang="it-CH" sz="1600" b="1">
                <a:solidFill>
                  <a:schemeClr val="tx1"/>
                </a:solidFill>
                <a:latin typeface="Seaford" panose="00000500000000000000" pitchFamily="2" charset="0"/>
                <a:cs typeface="Arial"/>
              </a:rPr>
              <a:t> </a:t>
            </a:r>
            <a:r>
              <a:rPr lang="it-CH" sz="1200">
                <a:solidFill>
                  <a:schemeClr val="tx1">
                    <a:lumMod val="65000"/>
                    <a:lumOff val="35000"/>
                  </a:schemeClr>
                </a:solidFill>
                <a:latin typeface="Seaford" panose="00000500000000000000" pitchFamily="2" charset="0"/>
                <a:cs typeface="Arial"/>
              </a:rPr>
              <a:t>(N=408)</a:t>
            </a:r>
            <a:r>
              <a:rPr lang="it-CH" sz="1600" b="1">
                <a:solidFill>
                  <a:schemeClr val="tx1">
                    <a:lumMod val="65000"/>
                    <a:lumOff val="35000"/>
                  </a:schemeClr>
                </a:solidFill>
                <a:latin typeface="Seaford" panose="00000500000000000000" pitchFamily="2" charset="0"/>
                <a:cs typeface="Arial"/>
              </a:rPr>
              <a:t>  </a:t>
            </a:r>
            <a:r>
              <a:rPr lang="it-CH" sz="1600" b="1">
                <a:solidFill>
                  <a:schemeClr val="tx1"/>
                </a:solidFill>
                <a:latin typeface="Seaford" panose="00000500000000000000" pitchFamily="2" charset="0"/>
                <a:cs typeface="Arial"/>
              </a:rPr>
              <a:t>                                                 CLTI </a:t>
            </a:r>
            <a:r>
              <a:rPr lang="it-CH" sz="1200">
                <a:solidFill>
                  <a:schemeClr val="tx1">
                    <a:lumMod val="65000"/>
                    <a:lumOff val="35000"/>
                  </a:schemeClr>
                </a:solidFill>
                <a:latin typeface="Seaford" panose="00000500000000000000" pitchFamily="2" charset="0"/>
                <a:cs typeface="Arial"/>
              </a:rPr>
              <a:t>(N=99)</a:t>
            </a:r>
            <a:endParaRPr lang="it-CH" sz="1600">
              <a:solidFill>
                <a:schemeClr val="tx1">
                  <a:lumMod val="65000"/>
                  <a:lumOff val="35000"/>
                </a:schemeClr>
              </a:solidFill>
              <a:latin typeface="Seaford" panose="00000500000000000000" pitchFamily="2" charset="0"/>
              <a:cs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5C918D-01D8-3EA0-7527-E35CD5E3E0DE}"/>
              </a:ext>
            </a:extLst>
          </p:cNvPr>
          <p:cNvCxnSpPr>
            <a:cxnSpLocks/>
          </p:cNvCxnSpPr>
          <p:nvPr/>
        </p:nvCxnSpPr>
        <p:spPr>
          <a:xfrm>
            <a:off x="4535949" y="1488574"/>
            <a:ext cx="16800" cy="35839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2A9F3F-4237-7494-B0A7-74BE38888C53}"/>
              </a:ext>
            </a:extLst>
          </p:cNvPr>
          <p:cNvCxnSpPr>
            <a:cxnSpLocks/>
          </p:cNvCxnSpPr>
          <p:nvPr/>
        </p:nvCxnSpPr>
        <p:spPr>
          <a:xfrm>
            <a:off x="8182090" y="1488574"/>
            <a:ext cx="16800" cy="35839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DAECA45-5417-D7B1-2954-5CE2773CAD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2906645"/>
              </p:ext>
            </p:extLst>
          </p:nvPr>
        </p:nvGraphicFramePr>
        <p:xfrm>
          <a:off x="532215" y="1278442"/>
          <a:ext cx="11191633" cy="5346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Left Bracket 11">
            <a:extLst>
              <a:ext uri="{FF2B5EF4-FFF2-40B4-BE49-F238E27FC236}">
                <a16:creationId xmlns:a16="http://schemas.microsoft.com/office/drawing/2014/main" id="{6524FFCF-3255-B7E1-CC86-FB1585521841}"/>
              </a:ext>
            </a:extLst>
          </p:cNvPr>
          <p:cNvSpPr/>
          <p:nvPr/>
        </p:nvSpPr>
        <p:spPr>
          <a:xfrm rot="5400000">
            <a:off x="2676639" y="1382786"/>
            <a:ext cx="157449" cy="1261262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C85C817C-37E7-E11F-31FA-C5B5EC7C5EC3}"/>
              </a:ext>
            </a:extLst>
          </p:cNvPr>
          <p:cNvSpPr/>
          <p:nvPr/>
        </p:nvSpPr>
        <p:spPr>
          <a:xfrm rot="5400000">
            <a:off x="6254610" y="1382786"/>
            <a:ext cx="157449" cy="1261262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DF4D757B-95A8-125A-174F-32D26C4942DB}"/>
              </a:ext>
            </a:extLst>
          </p:cNvPr>
          <p:cNvSpPr/>
          <p:nvPr/>
        </p:nvSpPr>
        <p:spPr>
          <a:xfrm rot="5400000">
            <a:off x="9816577" y="1382786"/>
            <a:ext cx="157449" cy="1261262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31728C-08B7-7BEF-095F-A910E7114175}"/>
              </a:ext>
            </a:extLst>
          </p:cNvPr>
          <p:cNvSpPr txBox="1"/>
          <p:nvPr/>
        </p:nvSpPr>
        <p:spPr>
          <a:xfrm>
            <a:off x="2181404" y="1704100"/>
            <a:ext cx="15426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CH" sz="1000" b="1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  <a:cs typeface="Arial"/>
              </a:rPr>
              <a:t>* p-</a:t>
            </a:r>
            <a:r>
              <a:rPr lang="it-CH" sz="1000" b="1" err="1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  <a:cs typeface="Arial"/>
              </a:rPr>
              <a:t>value</a:t>
            </a:r>
            <a:r>
              <a:rPr lang="it-CH" sz="1000" b="1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  <a:cs typeface="Arial"/>
              </a:rPr>
              <a:t> &lt; 0.0001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CB9A88-4AD2-48C5-406A-AEA6394FB722}"/>
              </a:ext>
            </a:extLst>
          </p:cNvPr>
          <p:cNvSpPr txBox="1"/>
          <p:nvPr/>
        </p:nvSpPr>
        <p:spPr>
          <a:xfrm>
            <a:off x="5746438" y="1704100"/>
            <a:ext cx="15426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CH" sz="1000" b="1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  <a:cs typeface="Arial"/>
              </a:rPr>
              <a:t>* p-</a:t>
            </a:r>
            <a:r>
              <a:rPr lang="it-CH" sz="1000" b="1" err="1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  <a:cs typeface="Arial"/>
              </a:rPr>
              <a:t>value</a:t>
            </a:r>
            <a:r>
              <a:rPr lang="it-CH" sz="1000" b="1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  <a:cs typeface="Arial"/>
              </a:rPr>
              <a:t> &lt; 0.0001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B499B3-ECAC-60B4-5776-C6536653342C}"/>
              </a:ext>
            </a:extLst>
          </p:cNvPr>
          <p:cNvSpPr txBox="1"/>
          <p:nvPr/>
        </p:nvSpPr>
        <p:spPr>
          <a:xfrm>
            <a:off x="9265024" y="1704100"/>
            <a:ext cx="15426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CH" sz="1000" b="1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  <a:cs typeface="Arial"/>
              </a:rPr>
              <a:t>* p-</a:t>
            </a:r>
            <a:r>
              <a:rPr lang="it-CH" sz="1000" b="1" err="1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  <a:cs typeface="Arial"/>
              </a:rPr>
              <a:t>value</a:t>
            </a:r>
            <a:r>
              <a:rPr lang="it-CH" sz="1000" b="1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  <a:cs typeface="Arial"/>
              </a:rPr>
              <a:t> &lt; 0.0001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DD5C48-8D37-52AE-EBAE-C94AB9FEAC8E}"/>
              </a:ext>
            </a:extLst>
          </p:cNvPr>
          <p:cNvSpPr/>
          <p:nvPr/>
        </p:nvSpPr>
        <p:spPr>
          <a:xfrm>
            <a:off x="864552" y="1704100"/>
            <a:ext cx="44826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2BF074-46EB-6DD0-3B36-AA925FAB409A}"/>
              </a:ext>
            </a:extLst>
          </p:cNvPr>
          <p:cNvSpPr txBox="1"/>
          <p:nvPr/>
        </p:nvSpPr>
        <p:spPr>
          <a:xfrm>
            <a:off x="6146069" y="6345330"/>
            <a:ext cx="52968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Seaford" panose="00000500000000000000" pitchFamily="2" charset="0"/>
                <a:cs typeface="Arial" panose="020B0604020202020204" pitchFamily="34" charset="0"/>
              </a:rPr>
              <a:t>° Based on patients who had baseline and 12-month FU available (FU performed inside the window). </a:t>
            </a:r>
          </a:p>
          <a:p>
            <a:pPr algn="r"/>
            <a:endParaRPr lang="en-GB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82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827108-21B7-2179-0C4E-80BFF2C2E19A}"/>
              </a:ext>
            </a:extLst>
          </p:cNvPr>
          <p:cNvSpPr txBox="1">
            <a:spLocks/>
          </p:cNvSpPr>
          <p:nvPr/>
        </p:nvSpPr>
        <p:spPr>
          <a:xfrm>
            <a:off x="368622" y="320828"/>
            <a:ext cx="11316264" cy="8125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20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SUCCESS PTA STUDY</a:t>
            </a:r>
            <a:br>
              <a:rPr kumimoji="0" lang="it-CH" sz="300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</a:br>
            <a:r>
              <a:rPr kumimoji="0" lang="it-CH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ABI </a:t>
            </a:r>
            <a:r>
              <a:rPr lang="it-CH" sz="3200" b="0" cap="none">
                <a:solidFill>
                  <a:schemeClr val="bg1"/>
                </a:solidFill>
                <a:latin typeface="Seaford" panose="00000500000000000000" pitchFamily="2" charset="0"/>
              </a:rPr>
              <a:t>up to</a:t>
            </a:r>
            <a:r>
              <a:rPr kumimoji="0" lang="it-CH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12-month FU </a:t>
            </a:r>
            <a:r>
              <a:rPr kumimoji="0" lang="it-CH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(</a:t>
            </a:r>
            <a:r>
              <a:rPr kumimoji="0" lang="it-CH" sz="1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paired</a:t>
            </a:r>
            <a:r>
              <a:rPr kumimoji="0" lang="it-CH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</a:t>
            </a:r>
            <a:r>
              <a:rPr kumimoji="0" lang="it-CH" sz="1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analysis</a:t>
            </a:r>
            <a:r>
              <a:rPr lang="en-US" sz="1600">
                <a:solidFill>
                  <a:schemeClr val="bg1"/>
                </a:solidFill>
                <a:latin typeface="Seaford" panose="00000500000000000000" pitchFamily="2" charset="0"/>
                <a:cs typeface="Arial" panose="020B0604020202020204" pitchFamily="34" charset="0"/>
              </a:rPr>
              <a:t>°</a:t>
            </a:r>
            <a:r>
              <a:rPr kumimoji="0" lang="it-CH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)</a:t>
            </a:r>
            <a:endParaRPr kumimoji="0" lang="it-CH" sz="3000" b="1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175150-1ABA-BA33-E2B4-5E3CA1ED518B}"/>
              </a:ext>
            </a:extLst>
          </p:cNvPr>
          <p:cNvSpPr txBox="1"/>
          <p:nvPr/>
        </p:nvSpPr>
        <p:spPr>
          <a:xfrm>
            <a:off x="6815011" y="6465080"/>
            <a:ext cx="52463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Seaford" panose="00000500000000000000" pitchFamily="2" charset="0"/>
                <a:cs typeface="Arial" panose="020B0604020202020204" pitchFamily="34" charset="0"/>
              </a:rPr>
              <a:t>° Based on patients who had baseline, 6-month and 12-month FU available (FU performed inside the window). </a:t>
            </a:r>
          </a:p>
          <a:p>
            <a:endParaRPr lang="en-GB" sz="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53FF8A-06CA-C3EB-3E33-3241736FEDDF}"/>
              </a:ext>
            </a:extLst>
          </p:cNvPr>
          <p:cNvSpPr txBox="1"/>
          <p:nvPr/>
        </p:nvSpPr>
        <p:spPr>
          <a:xfrm>
            <a:off x="0" y="592377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Improvement </a:t>
            </a:r>
            <a:r>
              <a:rPr lang="en-US" b="1">
                <a:solidFill>
                  <a:schemeClr val="bg1"/>
                </a:solidFill>
                <a:latin typeface="Seaford" panose="00000500000000000000" pitchFamily="2" charset="0"/>
              </a:rPr>
              <a:t>at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Seaford" panose="00000500000000000000" pitchFamily="2" charset="0"/>
              </a:rPr>
              <a:t>6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months </a:t>
            </a:r>
            <a:r>
              <a:rPr lang="en-US" b="1">
                <a:solidFill>
                  <a:schemeClr val="bg1"/>
                </a:solidFill>
                <a:latin typeface="Seaford" panose="00000500000000000000" pitchFamily="2" charset="0"/>
              </a:rPr>
              <a:t>is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maintained out to </a:t>
            </a:r>
            <a:r>
              <a:rPr lang="en-US" b="1">
                <a:solidFill>
                  <a:schemeClr val="bg1"/>
                </a:solidFill>
                <a:latin typeface="Seaford" panose="00000500000000000000" pitchFamily="2" charset="0"/>
              </a:rPr>
              <a:t>12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months</a:t>
            </a:r>
            <a:endParaRPr lang="en-GB" b="1">
              <a:solidFill>
                <a:schemeClr val="bg1"/>
              </a:solidFill>
              <a:latin typeface="Seaford" panose="00000500000000000000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AD5853-EEA1-CAF0-2E12-92F3A15CF2BA}"/>
              </a:ext>
            </a:extLst>
          </p:cNvPr>
          <p:cNvCxnSpPr>
            <a:cxnSpLocks/>
          </p:cNvCxnSpPr>
          <p:nvPr/>
        </p:nvCxnSpPr>
        <p:spPr>
          <a:xfrm>
            <a:off x="660406" y="5894012"/>
            <a:ext cx="109863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0250C1F-5010-A3D5-1C7A-995AFAB8700A}"/>
              </a:ext>
            </a:extLst>
          </p:cNvPr>
          <p:cNvGrpSpPr/>
          <p:nvPr/>
        </p:nvGrpSpPr>
        <p:grpSpPr>
          <a:xfrm>
            <a:off x="457198" y="1339612"/>
            <a:ext cx="11343674" cy="4402988"/>
            <a:chOff x="457198" y="1339612"/>
            <a:chExt cx="11343674" cy="440298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1737691-71E8-CD5C-E6B8-1092FFAD2217}"/>
                </a:ext>
              </a:extLst>
            </p:cNvPr>
            <p:cNvSpPr/>
            <p:nvPr/>
          </p:nvSpPr>
          <p:spPr>
            <a:xfrm>
              <a:off x="457198" y="1360714"/>
              <a:ext cx="3494641" cy="4372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F2427A8-47AC-67B5-BD6C-F42E95B8A06D}"/>
                </a:ext>
              </a:extLst>
            </p:cNvPr>
            <p:cNvSpPr/>
            <p:nvPr/>
          </p:nvSpPr>
          <p:spPr>
            <a:xfrm>
              <a:off x="4371436" y="1369703"/>
              <a:ext cx="3494641" cy="4372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58CDFA9-7362-1A87-FEF1-F783834A3DCF}"/>
                </a:ext>
              </a:extLst>
            </p:cNvPr>
            <p:cNvSpPr/>
            <p:nvPr/>
          </p:nvSpPr>
          <p:spPr>
            <a:xfrm>
              <a:off x="8306230" y="1339612"/>
              <a:ext cx="3494641" cy="4372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C978A0-6C7F-CB39-9769-4EC91D2C4ED2}"/>
                </a:ext>
              </a:extLst>
            </p:cNvPr>
            <p:cNvSpPr/>
            <p:nvPr/>
          </p:nvSpPr>
          <p:spPr>
            <a:xfrm>
              <a:off x="594156" y="1468604"/>
              <a:ext cx="11206716" cy="4885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r>
                <a:rPr lang="it-CH" sz="1600" b="1">
                  <a:solidFill>
                    <a:schemeClr val="tx1"/>
                  </a:solidFill>
                  <a:latin typeface="Seaford" panose="00000500000000000000" pitchFamily="2" charset="0"/>
                  <a:cs typeface="Arial"/>
                </a:rPr>
                <a:t>                      Full </a:t>
              </a:r>
              <a:r>
                <a:rPr lang="it-CH" sz="1600" b="1" err="1">
                  <a:solidFill>
                    <a:schemeClr val="tx1"/>
                  </a:solidFill>
                  <a:latin typeface="Seaford" panose="00000500000000000000" pitchFamily="2" charset="0"/>
                  <a:cs typeface="Arial"/>
                </a:rPr>
                <a:t>Cohort</a:t>
              </a:r>
              <a:r>
                <a:rPr lang="it-CH" sz="1600" b="1">
                  <a:solidFill>
                    <a:schemeClr val="tx1"/>
                  </a:solidFill>
                  <a:latin typeface="Seaford" panose="00000500000000000000" pitchFamily="2" charset="0"/>
                  <a:cs typeface="Arial"/>
                </a:rPr>
                <a:t>                                                                      Claudicants                                                                             CLTI</a:t>
              </a:r>
              <a:endParaRPr lang="it-CH" sz="1600" b="1">
                <a:solidFill>
                  <a:schemeClr val="tx1"/>
                </a:solidFill>
                <a:latin typeface="Seaford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823B46-DCA7-074B-2EB6-81D67B02D13C}"/>
                </a:ext>
              </a:extLst>
            </p:cNvPr>
            <p:cNvSpPr/>
            <p:nvPr/>
          </p:nvSpPr>
          <p:spPr>
            <a:xfrm>
              <a:off x="1114856" y="1707094"/>
              <a:ext cx="10515600" cy="4885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CH" sz="1400">
                  <a:solidFill>
                    <a:schemeClr val="tx1"/>
                  </a:solidFill>
                  <a:latin typeface="Seaford" panose="00000500000000000000" pitchFamily="2" charset="0"/>
                </a:rPr>
                <a:t>              (N=</a:t>
              </a:r>
              <a:r>
                <a:rPr lang="it-CH" sz="1400">
                  <a:solidFill>
                    <a:schemeClr val="tx1"/>
                  </a:solidFill>
                  <a:latin typeface="Seaford" panose="00000500000000000000" pitchFamily="2" charset="0"/>
                  <a:cs typeface="Arial" panose="020B0604020202020204" pitchFamily="34" charset="0"/>
                </a:rPr>
                <a:t>366)                                                                                    (N=307)                                                                                    (N=59)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9E9CD4-E1F2-6B06-9052-69BB037BF0EF}"/>
                </a:ext>
              </a:extLst>
            </p:cNvPr>
            <p:cNvSpPr txBox="1"/>
            <p:nvPr/>
          </p:nvSpPr>
          <p:spPr>
            <a:xfrm>
              <a:off x="1262349" y="4901960"/>
              <a:ext cx="22288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CH" sz="1400">
                  <a:latin typeface="Seaford" panose="00000500000000000000" pitchFamily="2" charset="0"/>
                  <a:cs typeface="Arial" panose="020B0604020202020204" pitchFamily="34" charset="0"/>
                </a:rPr>
                <a:t>Baseline      6M         12M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C120111-A994-004D-65B6-A44F67D3526A}"/>
                </a:ext>
              </a:extLst>
            </p:cNvPr>
            <p:cNvSpPr txBox="1"/>
            <p:nvPr/>
          </p:nvSpPr>
          <p:spPr>
            <a:xfrm>
              <a:off x="5333091" y="4901960"/>
              <a:ext cx="22288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CH" sz="1400">
                  <a:latin typeface="Seaford" panose="00000500000000000000" pitchFamily="2" charset="0"/>
                  <a:cs typeface="Arial" panose="020B0604020202020204" pitchFamily="34" charset="0"/>
                </a:rPr>
                <a:t>Baseline      6M         12M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1E1256-AC0B-EABA-31DA-A818245B4252}"/>
                </a:ext>
              </a:extLst>
            </p:cNvPr>
            <p:cNvSpPr txBox="1"/>
            <p:nvPr/>
          </p:nvSpPr>
          <p:spPr>
            <a:xfrm>
              <a:off x="9270088" y="4901960"/>
              <a:ext cx="22288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CH" sz="1400">
                  <a:latin typeface="Seaford" panose="00000500000000000000" pitchFamily="2" charset="0"/>
                  <a:cs typeface="Arial" panose="020B0604020202020204" pitchFamily="34" charset="0"/>
                </a:rPr>
                <a:t>Baseline      6M         12M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EECA0BA-03B3-82D1-4318-1350EBB09831}"/>
                </a:ext>
              </a:extLst>
            </p:cNvPr>
            <p:cNvGrpSpPr/>
            <p:nvPr/>
          </p:nvGrpSpPr>
          <p:grpSpPr>
            <a:xfrm>
              <a:off x="564695" y="2014230"/>
              <a:ext cx="11215872" cy="2956963"/>
              <a:chOff x="619125" y="2014230"/>
              <a:chExt cx="11215872" cy="2956963"/>
            </a:xfrm>
            <a:solidFill>
              <a:schemeClr val="bg1"/>
            </a:solidFill>
          </p:grpSpPr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4727C9FB-7BEC-1A5E-8DEC-42A39940A2E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425914576"/>
                  </p:ext>
                </p:extLst>
              </p:nvPr>
            </p:nvGraphicFramePr>
            <p:xfrm>
              <a:off x="4559300" y="2045960"/>
              <a:ext cx="3251200" cy="292523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10" name="Chart 9">
                <a:extLst>
                  <a:ext uri="{FF2B5EF4-FFF2-40B4-BE49-F238E27FC236}">
                    <a16:creationId xmlns:a16="http://schemas.microsoft.com/office/drawing/2014/main" id="{A6442AFA-14A2-474F-3428-517A1DDCC38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16263297"/>
                  </p:ext>
                </p:extLst>
              </p:nvPr>
            </p:nvGraphicFramePr>
            <p:xfrm>
              <a:off x="8583797" y="2045960"/>
              <a:ext cx="3251200" cy="292523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11" name="Chart 10">
                <a:extLst>
                  <a:ext uri="{FF2B5EF4-FFF2-40B4-BE49-F238E27FC236}">
                    <a16:creationId xmlns:a16="http://schemas.microsoft.com/office/drawing/2014/main" id="{82F69536-7C08-E039-AA54-F0BE646C33D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394405362"/>
                  </p:ext>
                </p:extLst>
              </p:nvPr>
            </p:nvGraphicFramePr>
            <p:xfrm>
              <a:off x="619125" y="2014230"/>
              <a:ext cx="3251200" cy="292523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CA7656-5850-6539-B918-CF8D943BC664}"/>
                  </a:ext>
                </a:extLst>
              </p:cNvPr>
              <p:cNvSpPr txBox="1"/>
              <p:nvPr/>
            </p:nvSpPr>
            <p:spPr>
              <a:xfrm>
                <a:off x="5137150" y="3900003"/>
                <a:ext cx="1022350" cy="27699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CH" sz="1200">
                    <a:latin typeface="Seaford" panose="00000500000000000000" pitchFamily="2" charset="0"/>
                    <a:cs typeface="Arial" panose="020B0604020202020204" pitchFamily="34" charset="0"/>
                  </a:rPr>
                  <a:t>0.7±0.2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B2D82D-EB70-0C69-F72A-88C486A29EDB}"/>
                  </a:ext>
                </a:extLst>
              </p:cNvPr>
              <p:cNvSpPr txBox="1"/>
              <p:nvPr/>
            </p:nvSpPr>
            <p:spPr>
              <a:xfrm>
                <a:off x="1189717" y="3918500"/>
                <a:ext cx="1022350" cy="27699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CH" sz="1200">
                    <a:latin typeface="Seaford" panose="00000500000000000000" pitchFamily="2" charset="0"/>
                    <a:cs typeface="Arial" panose="020B0604020202020204" pitchFamily="34" charset="0"/>
                  </a:rPr>
                  <a:t>0.7±0.3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5673BC7-6419-541A-A8FF-83CDA39A2E05}"/>
                  </a:ext>
                </a:extLst>
              </p:cNvPr>
              <p:cNvSpPr txBox="1"/>
              <p:nvPr/>
            </p:nvSpPr>
            <p:spPr>
              <a:xfrm>
                <a:off x="9161236" y="4084669"/>
                <a:ext cx="1022350" cy="27699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CH" sz="1200">
                    <a:latin typeface="Seaford" panose="00000500000000000000" pitchFamily="2" charset="0"/>
                    <a:cs typeface="Arial" panose="020B0604020202020204" pitchFamily="34" charset="0"/>
                  </a:rPr>
                  <a:t>0.6±0.3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2631F39-2B33-116B-C807-F6D52E7FDDD4}"/>
                  </a:ext>
                </a:extLst>
              </p:cNvPr>
              <p:cNvSpPr txBox="1"/>
              <p:nvPr/>
            </p:nvSpPr>
            <p:spPr>
              <a:xfrm>
                <a:off x="9829795" y="3487506"/>
                <a:ext cx="1022350" cy="27699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CH" sz="1200">
                    <a:latin typeface="Seaford" panose="00000500000000000000" pitchFamily="2" charset="0"/>
                    <a:cs typeface="Arial" panose="020B0604020202020204" pitchFamily="34" charset="0"/>
                  </a:rPr>
                  <a:t>0.9±0.2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31382FCD-9B24-6D17-757C-53FDED0855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3254" y="4787296"/>
                <a:ext cx="2332247" cy="0"/>
              </a:xfrm>
              <a:prstGeom prst="line">
                <a:avLst/>
              </a:prstGeom>
              <a:grpFill/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9B92D27-D577-D7C9-5B39-BF6F7828C7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6444" y="4812694"/>
                <a:ext cx="2332247" cy="0"/>
              </a:xfrm>
              <a:prstGeom prst="line">
                <a:avLst/>
              </a:prstGeom>
              <a:grpFill/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1354E0FB-3DE7-F48C-E355-0C29EF09B0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4763" y="4807856"/>
                <a:ext cx="2332247" cy="0"/>
              </a:xfrm>
              <a:prstGeom prst="line">
                <a:avLst/>
              </a:prstGeom>
              <a:grpFill/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030E583-7EB2-18CF-A1C6-F57021015500}"/>
                  </a:ext>
                </a:extLst>
              </p:cNvPr>
              <p:cNvSpPr/>
              <p:nvPr/>
            </p:nvSpPr>
            <p:spPr>
              <a:xfrm>
                <a:off x="2325977" y="2164239"/>
                <a:ext cx="129202" cy="1730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A6EDA88-46AE-BE28-4B37-41EAB74F601C}"/>
                  </a:ext>
                </a:extLst>
              </p:cNvPr>
              <p:cNvSpPr/>
              <p:nvPr/>
            </p:nvSpPr>
            <p:spPr>
              <a:xfrm>
                <a:off x="2315070" y="3306747"/>
                <a:ext cx="129202" cy="1730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57FD187-8574-BF79-F103-39E8327DE05D}"/>
                  </a:ext>
                </a:extLst>
              </p:cNvPr>
              <p:cNvSpPr txBox="1"/>
              <p:nvPr/>
            </p:nvSpPr>
            <p:spPr>
              <a:xfrm>
                <a:off x="1864519" y="3414291"/>
                <a:ext cx="1022350" cy="27699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CH" sz="1200">
                    <a:latin typeface="Seaford" panose="00000500000000000000" pitchFamily="2" charset="0"/>
                    <a:cs typeface="Arial" panose="020B0604020202020204" pitchFamily="34" charset="0"/>
                  </a:rPr>
                  <a:t>0.9±0.2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4290201-BF58-172B-E807-BB43E03532F0}"/>
                  </a:ext>
                </a:extLst>
              </p:cNvPr>
              <p:cNvSpPr/>
              <p:nvPr/>
            </p:nvSpPr>
            <p:spPr>
              <a:xfrm>
                <a:off x="6257231" y="3363897"/>
                <a:ext cx="129202" cy="1730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590B03A-12EF-9D10-FD8E-825394CA7744}"/>
                  </a:ext>
                </a:extLst>
              </p:cNvPr>
              <p:cNvSpPr txBox="1"/>
              <p:nvPr/>
            </p:nvSpPr>
            <p:spPr>
              <a:xfrm>
                <a:off x="5811198" y="3489615"/>
                <a:ext cx="1022350" cy="27699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CH" sz="1200">
                    <a:latin typeface="Seaford" panose="00000500000000000000" pitchFamily="2" charset="0"/>
                    <a:cs typeface="Arial" panose="020B0604020202020204" pitchFamily="34" charset="0"/>
                  </a:rPr>
                  <a:t>0.9±0.2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02F91D9-B39C-37F9-D2C1-517941612DB9}"/>
                  </a:ext>
                </a:extLst>
              </p:cNvPr>
              <p:cNvSpPr/>
              <p:nvPr/>
            </p:nvSpPr>
            <p:spPr>
              <a:xfrm>
                <a:off x="6261464" y="2198102"/>
                <a:ext cx="129202" cy="1730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78AC59B-0756-BC78-6968-AFAA12EFC375}"/>
                  </a:ext>
                </a:extLst>
              </p:cNvPr>
              <p:cNvSpPr/>
              <p:nvPr/>
            </p:nvSpPr>
            <p:spPr>
              <a:xfrm>
                <a:off x="5583689" y="3776181"/>
                <a:ext cx="129202" cy="1730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7F14D1B-B838-83FF-F262-A4438B13E938}"/>
                  </a:ext>
                </a:extLst>
              </p:cNvPr>
              <p:cNvSpPr/>
              <p:nvPr/>
            </p:nvSpPr>
            <p:spPr>
              <a:xfrm>
                <a:off x="5561046" y="2624620"/>
                <a:ext cx="129202" cy="1730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263FF66-C94E-385D-F4E3-752D35149002}"/>
                  </a:ext>
                </a:extLst>
              </p:cNvPr>
              <p:cNvSpPr/>
              <p:nvPr/>
            </p:nvSpPr>
            <p:spPr>
              <a:xfrm>
                <a:off x="10290518" y="2182310"/>
                <a:ext cx="129202" cy="1730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480705E-5CCC-6EF8-7265-4ECE532E54A1}"/>
                  </a:ext>
                </a:extLst>
              </p:cNvPr>
              <p:cNvSpPr/>
              <p:nvPr/>
            </p:nvSpPr>
            <p:spPr>
              <a:xfrm>
                <a:off x="10321813" y="3353012"/>
                <a:ext cx="129202" cy="1730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Left Bracket 25">
              <a:extLst>
                <a:ext uri="{FF2B5EF4-FFF2-40B4-BE49-F238E27FC236}">
                  <a16:creationId xmlns:a16="http://schemas.microsoft.com/office/drawing/2014/main" id="{27970027-CC04-E6A3-458C-AADA0B2DE2B5}"/>
                </a:ext>
              </a:extLst>
            </p:cNvPr>
            <p:cNvSpPr/>
            <p:nvPr/>
          </p:nvSpPr>
          <p:spPr>
            <a:xfrm rot="16200000">
              <a:off x="2220883" y="4543199"/>
              <a:ext cx="143938" cy="1542624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19DAD6-5C95-AAF7-1F83-2A7A521A0FDE}"/>
                </a:ext>
              </a:extLst>
            </p:cNvPr>
            <p:cNvSpPr txBox="1"/>
            <p:nvPr/>
          </p:nvSpPr>
          <p:spPr>
            <a:xfrm>
              <a:off x="1523786" y="5393898"/>
              <a:ext cx="154262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CH" sz="1000" b="1">
                  <a:solidFill>
                    <a:schemeClr val="bg2">
                      <a:lumMod val="25000"/>
                    </a:schemeClr>
                  </a:solidFill>
                  <a:latin typeface="Seaford" panose="00000500000000000000" pitchFamily="2" charset="0"/>
                  <a:cs typeface="Arial"/>
                </a:rPr>
                <a:t>* p-</a:t>
              </a:r>
              <a:r>
                <a:rPr lang="it-CH" sz="1000" b="1" err="1">
                  <a:solidFill>
                    <a:schemeClr val="bg2">
                      <a:lumMod val="25000"/>
                    </a:schemeClr>
                  </a:solidFill>
                  <a:latin typeface="Seaford" panose="00000500000000000000" pitchFamily="2" charset="0"/>
                  <a:cs typeface="Arial"/>
                </a:rPr>
                <a:t>value</a:t>
              </a:r>
              <a:r>
                <a:rPr lang="it-CH" sz="1000" b="1">
                  <a:solidFill>
                    <a:schemeClr val="bg2">
                      <a:lumMod val="25000"/>
                    </a:schemeClr>
                  </a:solidFill>
                  <a:latin typeface="Seaford" panose="00000500000000000000" pitchFamily="2" charset="0"/>
                  <a:cs typeface="Arial"/>
                </a:rPr>
                <a:t> &lt; 0.0001</a:t>
              </a:r>
            </a:p>
          </p:txBody>
        </p:sp>
        <p:sp>
          <p:nvSpPr>
            <p:cNvPr id="35" name="Left Bracket 34">
              <a:extLst>
                <a:ext uri="{FF2B5EF4-FFF2-40B4-BE49-F238E27FC236}">
                  <a16:creationId xmlns:a16="http://schemas.microsoft.com/office/drawing/2014/main" id="{AC6BA82B-10FB-C2FD-0897-0FEBF230D782}"/>
                </a:ext>
              </a:extLst>
            </p:cNvPr>
            <p:cNvSpPr/>
            <p:nvPr/>
          </p:nvSpPr>
          <p:spPr>
            <a:xfrm rot="16200000">
              <a:off x="6295203" y="4543199"/>
              <a:ext cx="143938" cy="1542624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9534958-F5A4-F836-99F6-1F57AA767C6B}"/>
                </a:ext>
              </a:extLst>
            </p:cNvPr>
            <p:cNvSpPr txBox="1"/>
            <p:nvPr/>
          </p:nvSpPr>
          <p:spPr>
            <a:xfrm>
              <a:off x="5598106" y="5393898"/>
              <a:ext cx="154262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CH" sz="1000" b="1">
                  <a:solidFill>
                    <a:schemeClr val="bg2">
                      <a:lumMod val="25000"/>
                    </a:schemeClr>
                  </a:solidFill>
                  <a:latin typeface="Seaford" panose="00000500000000000000" pitchFamily="2" charset="0"/>
                  <a:cs typeface="Arial"/>
                </a:rPr>
                <a:t>* p-</a:t>
              </a:r>
              <a:r>
                <a:rPr lang="it-CH" sz="1000" b="1" err="1">
                  <a:solidFill>
                    <a:schemeClr val="bg2">
                      <a:lumMod val="25000"/>
                    </a:schemeClr>
                  </a:solidFill>
                  <a:latin typeface="Seaford" panose="00000500000000000000" pitchFamily="2" charset="0"/>
                  <a:cs typeface="Arial"/>
                </a:rPr>
                <a:t>value</a:t>
              </a:r>
              <a:r>
                <a:rPr lang="it-CH" sz="1000" b="1">
                  <a:solidFill>
                    <a:schemeClr val="bg2">
                      <a:lumMod val="25000"/>
                    </a:schemeClr>
                  </a:solidFill>
                  <a:latin typeface="Seaford" panose="00000500000000000000" pitchFamily="2" charset="0"/>
                  <a:cs typeface="Arial"/>
                </a:rPr>
                <a:t> &lt; 0.0001</a:t>
              </a:r>
            </a:p>
          </p:txBody>
        </p:sp>
        <p:sp>
          <p:nvSpPr>
            <p:cNvPr id="37" name="Left Bracket 36">
              <a:extLst>
                <a:ext uri="{FF2B5EF4-FFF2-40B4-BE49-F238E27FC236}">
                  <a16:creationId xmlns:a16="http://schemas.microsoft.com/office/drawing/2014/main" id="{D6967ECA-68B2-E941-8DFB-C1BE94B549F6}"/>
                </a:ext>
              </a:extLst>
            </p:cNvPr>
            <p:cNvSpPr/>
            <p:nvPr/>
          </p:nvSpPr>
          <p:spPr>
            <a:xfrm rot="16200000">
              <a:off x="10322369" y="4543198"/>
              <a:ext cx="143938" cy="1542624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384D065-3085-DCCC-ECFF-B0EB8E3543EF}"/>
                </a:ext>
              </a:extLst>
            </p:cNvPr>
            <p:cNvSpPr txBox="1"/>
            <p:nvPr/>
          </p:nvSpPr>
          <p:spPr>
            <a:xfrm>
              <a:off x="9625272" y="5393898"/>
              <a:ext cx="154262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CH" sz="1000" b="1">
                  <a:solidFill>
                    <a:schemeClr val="bg2">
                      <a:lumMod val="25000"/>
                    </a:schemeClr>
                  </a:solidFill>
                  <a:latin typeface="Seaford" panose="00000500000000000000" pitchFamily="2" charset="0"/>
                  <a:cs typeface="Arial"/>
                </a:rPr>
                <a:t>* p-</a:t>
              </a:r>
              <a:r>
                <a:rPr lang="it-CH" sz="1000" b="1" err="1">
                  <a:solidFill>
                    <a:schemeClr val="bg2">
                      <a:lumMod val="25000"/>
                    </a:schemeClr>
                  </a:solidFill>
                  <a:latin typeface="Seaford" panose="00000500000000000000" pitchFamily="2" charset="0"/>
                  <a:cs typeface="Arial"/>
                </a:rPr>
                <a:t>value</a:t>
              </a:r>
              <a:r>
                <a:rPr lang="it-CH" sz="1000" b="1">
                  <a:solidFill>
                    <a:schemeClr val="bg2">
                      <a:lumMod val="25000"/>
                    </a:schemeClr>
                  </a:solidFill>
                  <a:latin typeface="Seaford" panose="00000500000000000000" pitchFamily="2" charset="0"/>
                  <a:cs typeface="Arial"/>
                </a:rPr>
                <a:t> &lt; 0.0001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98266EB-3A5B-0B1B-8C28-17A478DC88C4}"/>
                </a:ext>
              </a:extLst>
            </p:cNvPr>
            <p:cNvSpPr txBox="1"/>
            <p:nvPr/>
          </p:nvSpPr>
          <p:spPr>
            <a:xfrm>
              <a:off x="10459354" y="3487506"/>
              <a:ext cx="10223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CH" sz="1200">
                  <a:latin typeface="Seaford" panose="00000500000000000000" pitchFamily="2" charset="0"/>
                  <a:cs typeface="Arial" panose="020B0604020202020204" pitchFamily="34" charset="0"/>
                </a:rPr>
                <a:t>0.9±0.3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7CE79E-6EDD-8B80-E0F5-FF0560F882C1}"/>
                </a:ext>
              </a:extLst>
            </p:cNvPr>
            <p:cNvSpPr txBox="1"/>
            <p:nvPr/>
          </p:nvSpPr>
          <p:spPr>
            <a:xfrm>
              <a:off x="6440757" y="3489615"/>
              <a:ext cx="10223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CH" sz="1200">
                  <a:latin typeface="Seaford" panose="00000500000000000000" pitchFamily="2" charset="0"/>
                  <a:cs typeface="Arial" panose="020B0604020202020204" pitchFamily="34" charset="0"/>
                </a:rPr>
                <a:t>0.9±0.3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EA2557-80CB-7998-5F70-5E0B0C5F83E6}"/>
                </a:ext>
              </a:extLst>
            </p:cNvPr>
            <p:cNvSpPr txBox="1"/>
            <p:nvPr/>
          </p:nvSpPr>
          <p:spPr>
            <a:xfrm>
              <a:off x="2493878" y="3417653"/>
              <a:ext cx="10223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CH" sz="1200">
                  <a:latin typeface="Seaford" panose="00000500000000000000" pitchFamily="2" charset="0"/>
                  <a:cs typeface="Arial" panose="020B0604020202020204" pitchFamily="34" charset="0"/>
                </a:rPr>
                <a:t>0.9±0.3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2427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964CF1C-8647-7AE5-76CC-4237496B90CC}"/>
              </a:ext>
            </a:extLst>
          </p:cNvPr>
          <p:cNvSpPr/>
          <p:nvPr/>
        </p:nvSpPr>
        <p:spPr>
          <a:xfrm>
            <a:off x="228602" y="1350378"/>
            <a:ext cx="11778342" cy="356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008D8F-174E-AA46-91AB-5C642F1A1169}"/>
              </a:ext>
            </a:extLst>
          </p:cNvPr>
          <p:cNvSpPr txBox="1">
            <a:spLocks/>
          </p:cNvSpPr>
          <p:nvPr/>
        </p:nvSpPr>
        <p:spPr>
          <a:xfrm>
            <a:off x="403225" y="421877"/>
            <a:ext cx="11315700" cy="8125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20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SUCCESS PTA STUDY</a:t>
            </a:r>
            <a:br>
              <a:rPr kumimoji="0" lang="it-CH" sz="300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</a:br>
            <a:r>
              <a:rPr kumimoji="0" lang="it-CH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EQ5D at 12-month FU </a:t>
            </a:r>
            <a:r>
              <a:rPr kumimoji="0" lang="it-CH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(</a:t>
            </a:r>
            <a:r>
              <a:rPr kumimoji="0" lang="it-CH" sz="1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paired</a:t>
            </a:r>
            <a:r>
              <a:rPr kumimoji="0" lang="it-CH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</a:t>
            </a:r>
            <a:r>
              <a:rPr kumimoji="0" lang="it-CH" sz="1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anal</a:t>
            </a:r>
            <a:r>
              <a:rPr lang="it-CH" sz="1600" b="0" cap="none">
                <a:solidFill>
                  <a:schemeClr val="bg1"/>
                </a:solidFill>
                <a:latin typeface="Seaford" panose="00000500000000000000" pitchFamily="2" charset="0"/>
              </a:rPr>
              <a:t>y</a:t>
            </a:r>
            <a:r>
              <a:rPr kumimoji="0" lang="it-CH" sz="1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sis</a:t>
            </a:r>
            <a:r>
              <a:rPr lang="en-US" sz="1600">
                <a:solidFill>
                  <a:schemeClr val="bg1"/>
                </a:solidFill>
                <a:latin typeface="Seaford" panose="00000500000000000000" pitchFamily="2" charset="0"/>
                <a:cs typeface="Arial" panose="020B0604020202020204" pitchFamily="34" charset="0"/>
              </a:rPr>
              <a:t>°</a:t>
            </a:r>
            <a:r>
              <a:rPr kumimoji="0" lang="it-CH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)</a:t>
            </a:r>
            <a:endParaRPr kumimoji="0" lang="it-CH" sz="3000" b="1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139606-5875-F170-21E8-28ABAFE93303}"/>
              </a:ext>
            </a:extLst>
          </p:cNvPr>
          <p:cNvSpPr txBox="1"/>
          <p:nvPr/>
        </p:nvSpPr>
        <p:spPr>
          <a:xfrm>
            <a:off x="6710128" y="6472745"/>
            <a:ext cx="52968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Seaford" panose="00000500000000000000" pitchFamily="2" charset="0"/>
                <a:cs typeface="Arial" panose="020B0604020202020204" pitchFamily="34" charset="0"/>
              </a:rPr>
              <a:t>° Based on patients who had baseline and 12-month FU available (FU performed inside the window). </a:t>
            </a:r>
          </a:p>
          <a:p>
            <a:pPr algn="r"/>
            <a:endParaRPr lang="en-GB" sz="80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A49D9E0-8615-66CA-A239-A0AAD27BD6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0089568"/>
              </p:ext>
            </p:extLst>
          </p:nvPr>
        </p:nvGraphicFramePr>
        <p:xfrm>
          <a:off x="-281911" y="1383831"/>
          <a:ext cx="11260595" cy="3086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8D833490-A5F9-E380-173B-B3897C5D9AF0}"/>
              </a:ext>
            </a:extLst>
          </p:cNvPr>
          <p:cNvSpPr txBox="1"/>
          <p:nvPr/>
        </p:nvSpPr>
        <p:spPr>
          <a:xfrm>
            <a:off x="1436046" y="4217496"/>
            <a:ext cx="6819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eaford" panose="00000500000000000000" pitchFamily="2" charset="0"/>
              </a:rPr>
              <a:t>Baseline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1D122E-25DB-099D-67B8-80963671A3F0}"/>
              </a:ext>
            </a:extLst>
          </p:cNvPr>
          <p:cNvSpPr txBox="1"/>
          <p:nvPr/>
        </p:nvSpPr>
        <p:spPr>
          <a:xfrm>
            <a:off x="7009116" y="4421425"/>
            <a:ext cx="165614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</a:rPr>
              <a:t>Pain/Discomfort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eafor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(n=504)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338430-DEBA-A593-6325-6B7778E1279F}"/>
              </a:ext>
            </a:extLst>
          </p:cNvPr>
          <p:cNvSpPr txBox="1"/>
          <p:nvPr/>
        </p:nvSpPr>
        <p:spPr>
          <a:xfrm>
            <a:off x="8675366" y="4421425"/>
            <a:ext cx="205724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</a:rPr>
              <a:t>Anxiety/Depression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eafor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(n=506)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7CA2F4-308D-3ADD-A7C7-E5F373C0012F}"/>
              </a:ext>
            </a:extLst>
          </p:cNvPr>
          <p:cNvSpPr txBox="1"/>
          <p:nvPr/>
        </p:nvSpPr>
        <p:spPr>
          <a:xfrm>
            <a:off x="1574182" y="4421425"/>
            <a:ext cx="117224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</a:rPr>
              <a:t>Mobility</a:t>
            </a:r>
          </a:p>
          <a:p>
            <a:pPr algn="ctr"/>
            <a:r>
              <a:rPr lang="en-US" sz="1050" kern="100">
                <a:solidFill>
                  <a:schemeClr val="bg2">
                    <a:lumMod val="25000"/>
                  </a:schemeClr>
                </a:solidFill>
                <a:effectLst/>
                <a:latin typeface="Seafor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(n=506)</a:t>
            </a:r>
            <a:endParaRPr lang="en-US" sz="1050" b="1" i="0" u="none" strike="noStrike" baseline="0">
              <a:solidFill>
                <a:schemeClr val="bg2">
                  <a:lumMod val="25000"/>
                </a:schemeClr>
              </a:solidFill>
              <a:latin typeface="Seaford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2427CF-E05E-2847-5C1E-54C99646E703}"/>
              </a:ext>
            </a:extLst>
          </p:cNvPr>
          <p:cNvSpPr txBox="1"/>
          <p:nvPr/>
        </p:nvSpPr>
        <p:spPr>
          <a:xfrm>
            <a:off x="5096313" y="4421425"/>
            <a:ext cx="166260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</a:rPr>
              <a:t>Usual Activities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eafor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sz="1050" kern="100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=506</a:t>
            </a:r>
            <a:r>
              <a:rPr kumimoji="0" lang="en-US" sz="1050" b="0" i="0" u="none" strike="noStrike" kern="1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eafor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6DCCB883-76E6-859F-9BF2-21B91AA15F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6011260"/>
              </p:ext>
            </p:extLst>
          </p:nvPr>
        </p:nvGraphicFramePr>
        <p:xfrm>
          <a:off x="964113" y="1374866"/>
          <a:ext cx="10656155" cy="3086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C6B81F0A-FF8E-B8CA-CB9C-63AC78EF1FC1}"/>
              </a:ext>
            </a:extLst>
          </p:cNvPr>
          <p:cNvSpPr txBox="1"/>
          <p:nvPr/>
        </p:nvSpPr>
        <p:spPr>
          <a:xfrm>
            <a:off x="2244638" y="4217496"/>
            <a:ext cx="4415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</a:rPr>
              <a:t>12M</a:t>
            </a:r>
            <a:endParaRPr kumimoji="0" lang="en-US" sz="10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7F3380-26ED-BD1F-C666-C0073AD2FE7B}"/>
              </a:ext>
            </a:extLst>
          </p:cNvPr>
          <p:cNvSpPr txBox="1"/>
          <p:nvPr/>
        </p:nvSpPr>
        <p:spPr>
          <a:xfrm>
            <a:off x="3345952" y="4217496"/>
            <a:ext cx="6819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eaford" panose="00000500000000000000" pitchFamily="2" charset="0"/>
              </a:rPr>
              <a:t>Baseline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8C3E9A-C80C-2D38-87C5-113BE9A9EE15}"/>
              </a:ext>
            </a:extLst>
          </p:cNvPr>
          <p:cNvSpPr txBox="1"/>
          <p:nvPr/>
        </p:nvSpPr>
        <p:spPr>
          <a:xfrm>
            <a:off x="4114785" y="4217496"/>
            <a:ext cx="4510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eaford" panose="00000500000000000000" pitchFamily="2" charset="0"/>
              </a:rPr>
              <a:t>12</a:t>
            </a:r>
            <a:r>
              <a:rPr lang="en-US" sz="1000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</a:rPr>
              <a:t>M</a:t>
            </a:r>
            <a:endParaRPr kumimoji="0" lang="en-US" sz="10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B82D64-2DD7-98E5-7508-7B36250A9241}"/>
              </a:ext>
            </a:extLst>
          </p:cNvPr>
          <p:cNvSpPr txBox="1"/>
          <p:nvPr/>
        </p:nvSpPr>
        <p:spPr>
          <a:xfrm>
            <a:off x="5182804" y="4217496"/>
            <a:ext cx="6819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eaford" panose="00000500000000000000" pitchFamily="2" charset="0"/>
              </a:rPr>
              <a:t>Baseline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A78B77-6B80-7833-3FC7-C5E6A2510004}"/>
              </a:ext>
            </a:extLst>
          </p:cNvPr>
          <p:cNvSpPr txBox="1"/>
          <p:nvPr/>
        </p:nvSpPr>
        <p:spPr>
          <a:xfrm>
            <a:off x="5957477" y="4217496"/>
            <a:ext cx="5164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eaford" panose="00000500000000000000" pitchFamily="2" charset="0"/>
              </a:rPr>
              <a:t>12M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EE3A7D-6D82-9ED3-C74F-8708A4B2CC49}"/>
              </a:ext>
            </a:extLst>
          </p:cNvPr>
          <p:cNvSpPr txBox="1"/>
          <p:nvPr/>
        </p:nvSpPr>
        <p:spPr>
          <a:xfrm>
            <a:off x="7095606" y="4217496"/>
            <a:ext cx="6819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eaford" panose="00000500000000000000" pitchFamily="2" charset="0"/>
              </a:rPr>
              <a:t>Baseline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DF8204-9F62-3E28-4D5A-AE0CA2900372}"/>
              </a:ext>
            </a:extLst>
          </p:cNvPr>
          <p:cNvSpPr txBox="1"/>
          <p:nvPr/>
        </p:nvSpPr>
        <p:spPr>
          <a:xfrm>
            <a:off x="7790182" y="4217496"/>
            <a:ext cx="6135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</a:rPr>
              <a:t>12M</a:t>
            </a:r>
            <a:endParaRPr kumimoji="0" lang="en-US" sz="10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D541B2-FBB8-68BD-0329-9BD01CE63961}"/>
              </a:ext>
            </a:extLst>
          </p:cNvPr>
          <p:cNvSpPr txBox="1"/>
          <p:nvPr/>
        </p:nvSpPr>
        <p:spPr>
          <a:xfrm>
            <a:off x="8969043" y="4217496"/>
            <a:ext cx="6819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eaford" panose="00000500000000000000" pitchFamily="2" charset="0"/>
              </a:rPr>
              <a:t>Baseline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01FC18-3CBE-175C-5A1D-990B01EF79A3}"/>
              </a:ext>
            </a:extLst>
          </p:cNvPr>
          <p:cNvSpPr txBox="1"/>
          <p:nvPr/>
        </p:nvSpPr>
        <p:spPr>
          <a:xfrm>
            <a:off x="9696278" y="4217496"/>
            <a:ext cx="6135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eaford" panose="00000500000000000000" pitchFamily="2" charset="0"/>
              </a:rPr>
              <a:t>1</a:t>
            </a:r>
            <a:r>
              <a:rPr lang="en-US" sz="1000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</a:rPr>
              <a:t>2M</a:t>
            </a:r>
            <a:endParaRPr kumimoji="0" lang="en-US" sz="100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0AE2381-8322-CD5C-55B8-BECB853D7923}"/>
              </a:ext>
            </a:extLst>
          </p:cNvPr>
          <p:cNvSpPr txBox="1"/>
          <p:nvPr/>
        </p:nvSpPr>
        <p:spPr>
          <a:xfrm>
            <a:off x="3376832" y="4429119"/>
            <a:ext cx="1350333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>
                <a:solidFill>
                  <a:schemeClr val="bg2">
                    <a:lumMod val="25000"/>
                  </a:schemeClr>
                </a:solidFill>
                <a:latin typeface="Seaford" panose="00000500000000000000" pitchFamily="2" charset="0"/>
              </a:rPr>
              <a:t>Self-Care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Seafor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(n=506)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387AF8-61BD-6B2F-62A5-DE0466C3D985}"/>
              </a:ext>
            </a:extLst>
          </p:cNvPr>
          <p:cNvSpPr txBox="1"/>
          <p:nvPr/>
        </p:nvSpPr>
        <p:spPr>
          <a:xfrm>
            <a:off x="10797665" y="1990735"/>
            <a:ext cx="1307249" cy="1842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kumimoji="0" lang="en-US" sz="9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aford" panose="00000500000000000000" pitchFamily="2" charset="0"/>
              </a:rPr>
              <a:t>Extreme problems</a:t>
            </a:r>
          </a:p>
          <a:p>
            <a:pPr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kumimoji="0" lang="en-US" sz="9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aford" panose="00000500000000000000" pitchFamily="2" charset="0"/>
              </a:rPr>
              <a:t>Severe problems</a:t>
            </a:r>
          </a:p>
          <a:p>
            <a:pPr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kumimoji="0" lang="en-US" sz="9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aford" panose="00000500000000000000" pitchFamily="2" charset="0"/>
              </a:rPr>
              <a:t>Moderate problems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aford" panose="00000500000000000000" pitchFamily="2" charset="0"/>
                <a:cs typeface="Calibri" panose="020F0502020204030204" pitchFamily="34" charset="0"/>
              </a:rPr>
              <a:t>Slight problems</a:t>
            </a:r>
          </a:p>
          <a:p>
            <a:pPr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kumimoji="0" lang="en-US" sz="9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aford" panose="00000500000000000000" pitchFamily="2" charset="0"/>
              </a:rPr>
              <a:t>No problem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BA47E9-2869-D3C9-7485-EAD20AB68F92}"/>
              </a:ext>
            </a:extLst>
          </p:cNvPr>
          <p:cNvSpPr/>
          <p:nvPr/>
        </p:nvSpPr>
        <p:spPr>
          <a:xfrm>
            <a:off x="10630891" y="2083676"/>
            <a:ext cx="180000" cy="180000"/>
          </a:xfrm>
          <a:prstGeom prst="rect">
            <a:avLst/>
          </a:prstGeom>
          <a:solidFill>
            <a:srgbClr val="D2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AEB97E-9EA2-E574-768D-FA495F8AF368}"/>
              </a:ext>
            </a:extLst>
          </p:cNvPr>
          <p:cNvSpPr/>
          <p:nvPr/>
        </p:nvSpPr>
        <p:spPr>
          <a:xfrm>
            <a:off x="10630891" y="2467104"/>
            <a:ext cx="180000" cy="180000"/>
          </a:xfrm>
          <a:prstGeom prst="rect">
            <a:avLst/>
          </a:prstGeom>
          <a:solidFill>
            <a:srgbClr val="FF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4E66DF-DE96-B0AD-AE34-2EE626BA51F6}"/>
              </a:ext>
            </a:extLst>
          </p:cNvPr>
          <p:cNvSpPr/>
          <p:nvPr/>
        </p:nvSpPr>
        <p:spPr>
          <a:xfrm>
            <a:off x="10630891" y="2850532"/>
            <a:ext cx="180000" cy="180000"/>
          </a:xfrm>
          <a:prstGeom prst="rect">
            <a:avLst/>
          </a:prstGeom>
          <a:solidFill>
            <a:srgbClr val="FF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935B-63CA-4CEE-D34C-0DFF8ABF986E}"/>
              </a:ext>
            </a:extLst>
          </p:cNvPr>
          <p:cNvSpPr/>
          <p:nvPr/>
        </p:nvSpPr>
        <p:spPr>
          <a:xfrm>
            <a:off x="10630891" y="3233960"/>
            <a:ext cx="180000" cy="180000"/>
          </a:xfrm>
          <a:prstGeom prst="rect">
            <a:avLst/>
          </a:prstGeom>
          <a:solidFill>
            <a:srgbClr val="D0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6FEF0B-1183-7B93-AA78-A8BDFF40214D}"/>
              </a:ext>
            </a:extLst>
          </p:cNvPr>
          <p:cNvSpPr/>
          <p:nvPr/>
        </p:nvSpPr>
        <p:spPr>
          <a:xfrm>
            <a:off x="10630891" y="3617388"/>
            <a:ext cx="180000" cy="180000"/>
          </a:xfrm>
          <a:prstGeom prst="rect">
            <a:avLst/>
          </a:prstGeom>
          <a:solidFill>
            <a:srgbClr val="89C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A44413CF-E1BB-F087-77C0-A36E4A0995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279483"/>
              </p:ext>
            </p:extLst>
          </p:nvPr>
        </p:nvGraphicFramePr>
        <p:xfrm>
          <a:off x="231779" y="5062524"/>
          <a:ext cx="7766012" cy="938031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864093">
                  <a:extLst>
                    <a:ext uri="{9D8B030D-6E8A-4147-A177-3AD203B41FA5}">
                      <a16:colId xmlns:a16="http://schemas.microsoft.com/office/drawing/2014/main" val="3462675605"/>
                    </a:ext>
                  </a:extLst>
                </a:gridCol>
                <a:gridCol w="1380719">
                  <a:extLst>
                    <a:ext uri="{9D8B030D-6E8A-4147-A177-3AD203B41FA5}">
                      <a16:colId xmlns:a16="http://schemas.microsoft.com/office/drawing/2014/main" val="3382766895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4210705814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2064358066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623308764"/>
                    </a:ext>
                  </a:extLst>
                </a:gridCol>
              </a:tblGrid>
              <a:tr h="587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 </a:t>
                      </a:r>
                      <a:endParaRPr lang="it-CH" sz="1200" b="0">
                        <a:solidFill>
                          <a:schemeClr val="bg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2" marR="7572" marT="0" marB="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Baseline</a:t>
                      </a:r>
                      <a:br>
                        <a:rPr lang="en-US" sz="120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</a:b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N = 499</a:t>
                      </a:r>
                      <a:endParaRPr lang="it-CH" sz="1200">
                        <a:solidFill>
                          <a:schemeClr val="bg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7572" marR="7572" marT="0" marB="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6-month</a:t>
                      </a:r>
                      <a:br>
                        <a:rPr lang="en-US" sz="120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</a:b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N = 499</a:t>
                      </a:r>
                      <a:endParaRPr lang="it-CH" sz="1200">
                        <a:solidFill>
                          <a:schemeClr val="bg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7572" marR="7572" marT="0" marB="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12-month</a:t>
                      </a:r>
                      <a:br>
                        <a:rPr lang="en-US" sz="120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</a:b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N = 499</a:t>
                      </a:r>
                      <a:endParaRPr lang="it-CH" sz="1200">
                        <a:solidFill>
                          <a:schemeClr val="bg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7572" marR="7572" marT="0" marB="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P-value (% change)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Baseline-12M</a:t>
                      </a:r>
                      <a:endParaRPr lang="it-CH" sz="1200" b="0">
                        <a:solidFill>
                          <a:schemeClr val="bg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7572" marR="7572" marT="0" marB="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3105292"/>
                  </a:ext>
                </a:extLst>
              </a:tr>
              <a:tr h="3504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ea typeface="+mn-ea"/>
                          <a:cs typeface="Arial"/>
                        </a:rPr>
                        <a:t>EQ-VAS Score</a:t>
                      </a:r>
                      <a:endParaRPr lang="en-US" sz="1100" b="0">
                        <a:solidFill>
                          <a:schemeClr val="bg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 </a:t>
                      </a:r>
                      <a:r>
                        <a:rPr lang="en-US" sz="1400" kern="120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ea typeface="+mn-ea"/>
                          <a:cs typeface="Arial"/>
                        </a:rPr>
                        <a:t>63.1 ± 18.3</a:t>
                      </a:r>
                      <a:endParaRPr lang="it-CH" sz="1100" b="0">
                        <a:solidFill>
                          <a:schemeClr val="bg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00" kern="120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ea typeface="+mn-ea"/>
                          <a:cs typeface="Arial" panose="020B0604020202020204" pitchFamily="34" charset="0"/>
                        </a:rPr>
                        <a:t>71.8 ± 18.3</a:t>
                      </a:r>
                      <a:endParaRPr lang="it-CH" sz="1100" b="0">
                        <a:solidFill>
                          <a:schemeClr val="bg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CH" sz="1400" b="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70.1 ± 19.8</a:t>
                      </a:r>
                    </a:p>
                  </a:txBody>
                  <a:tcPr marL="68580" marR="68580" marT="0" marB="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effectLst/>
                          <a:latin typeface="Seaford" panose="00000500000000000000" pitchFamily="2" charset="0"/>
                          <a:ea typeface="+mn-ea"/>
                          <a:cs typeface="Arial" panose="020B0604020202020204" pitchFamily="34" charset="0"/>
                        </a:rPr>
                        <a:t>&lt;0.001</a:t>
                      </a:r>
                      <a:endParaRPr lang="it-CH" sz="1400" b="0">
                        <a:solidFill>
                          <a:schemeClr val="bg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658241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0AC2022B-A4D6-14B7-0CA4-C2610C9FF609}"/>
              </a:ext>
            </a:extLst>
          </p:cNvPr>
          <p:cNvSpPr txBox="1"/>
          <p:nvPr/>
        </p:nvSpPr>
        <p:spPr>
          <a:xfrm>
            <a:off x="8008832" y="5075039"/>
            <a:ext cx="3998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Improvement </a:t>
            </a:r>
            <a:r>
              <a:rPr lang="en-US" b="1">
                <a:solidFill>
                  <a:schemeClr val="bg1"/>
                </a:solidFill>
                <a:latin typeface="Seaford" panose="00000500000000000000" pitchFamily="2" charset="0"/>
              </a:rPr>
              <a:t>at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Seaford" panose="00000500000000000000" pitchFamily="2" charset="0"/>
              </a:rPr>
              <a:t>6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months 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Seaford" panose="00000500000000000000" pitchFamily="2" charset="0"/>
              </a:rPr>
              <a:t>is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maintained </a:t>
            </a:r>
          </a:p>
          <a:p>
            <a:pPr algn="ctr"/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out to </a:t>
            </a:r>
            <a:r>
              <a:rPr lang="en-US" b="1">
                <a:solidFill>
                  <a:schemeClr val="bg1"/>
                </a:solidFill>
                <a:latin typeface="Seaford" panose="00000500000000000000" pitchFamily="2" charset="0"/>
              </a:rPr>
              <a:t>12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months</a:t>
            </a:r>
            <a:endParaRPr lang="en-GB" b="1">
              <a:solidFill>
                <a:schemeClr val="bg1"/>
              </a:solidFill>
              <a:latin typeface="Seafor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851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4EA64-8D15-7F00-E1EC-640BDEC9D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534797-6BBE-E0AC-25BA-E5C07EBDF47A}"/>
              </a:ext>
            </a:extLst>
          </p:cNvPr>
          <p:cNvSpPr/>
          <p:nvPr/>
        </p:nvSpPr>
        <p:spPr>
          <a:xfrm>
            <a:off x="168612" y="1314698"/>
            <a:ext cx="11854776" cy="4824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215290C-E2D7-3AC3-5A88-406F02FD9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54598"/>
              </p:ext>
            </p:extLst>
          </p:nvPr>
        </p:nvGraphicFramePr>
        <p:xfrm>
          <a:off x="435322" y="1740104"/>
          <a:ext cx="6141397" cy="377758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38656">
                  <a:extLst>
                    <a:ext uri="{9D8B030D-6E8A-4147-A177-3AD203B41FA5}">
                      <a16:colId xmlns:a16="http://schemas.microsoft.com/office/drawing/2014/main" val="2579239376"/>
                    </a:ext>
                  </a:extLst>
                </a:gridCol>
                <a:gridCol w="1254405">
                  <a:extLst>
                    <a:ext uri="{9D8B030D-6E8A-4147-A177-3AD203B41FA5}">
                      <a16:colId xmlns:a16="http://schemas.microsoft.com/office/drawing/2014/main" val="1283735523"/>
                    </a:ext>
                  </a:extLst>
                </a:gridCol>
                <a:gridCol w="1430429">
                  <a:extLst>
                    <a:ext uri="{9D8B030D-6E8A-4147-A177-3AD203B41FA5}">
                      <a16:colId xmlns:a16="http://schemas.microsoft.com/office/drawing/2014/main" val="4048577224"/>
                    </a:ext>
                  </a:extLst>
                </a:gridCol>
                <a:gridCol w="972766">
                  <a:extLst>
                    <a:ext uri="{9D8B030D-6E8A-4147-A177-3AD203B41FA5}">
                      <a16:colId xmlns:a16="http://schemas.microsoft.com/office/drawing/2014/main" val="3318609056"/>
                    </a:ext>
                  </a:extLst>
                </a:gridCol>
                <a:gridCol w="1245141">
                  <a:extLst>
                    <a:ext uri="{9D8B030D-6E8A-4147-A177-3AD203B41FA5}">
                      <a16:colId xmlns:a16="http://schemas.microsoft.com/office/drawing/2014/main" val="18010178"/>
                    </a:ext>
                  </a:extLst>
                </a:gridCol>
              </a:tblGrid>
              <a:tr h="677030">
                <a:tc>
                  <a:txBody>
                    <a:bodyPr/>
                    <a:lstStyle/>
                    <a:p>
                      <a:endParaRPr lang="en-US" sz="1600">
                        <a:solidFill>
                          <a:schemeClr val="tx1"/>
                        </a:solidFill>
                        <a:latin typeface="Seaford" panose="00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Seaford"/>
                        </a:rPr>
                        <a:t>SUCCESS PTA Registry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solidFill>
                            <a:schemeClr val="tx1"/>
                          </a:solidFill>
                          <a:latin typeface="Seaford"/>
                        </a:rPr>
                        <a:t>In.Pact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Seaford"/>
                        </a:rPr>
                        <a:t> Global Registry </a:t>
                      </a:r>
                      <a:r>
                        <a:rPr lang="en-US" sz="1400" baseline="30000">
                          <a:solidFill>
                            <a:schemeClr val="tx1"/>
                          </a:solidFill>
                          <a:latin typeface="Seaford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Seaford"/>
                        </a:rPr>
                        <a:t>Ranger 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Seaford"/>
                        </a:rPr>
                        <a:t>Registry </a:t>
                      </a:r>
                      <a:r>
                        <a:rPr lang="en-US" sz="1400" b="1" i="0" u="none" strike="noStrike" baseline="30000" noProof="0">
                          <a:solidFill>
                            <a:schemeClr val="tx1"/>
                          </a:solidFill>
                          <a:latin typeface="Seaford"/>
                        </a:rPr>
                        <a:t>2</a:t>
                      </a:r>
                      <a:endParaRPr lang="en-US" sz="1400">
                        <a:solidFill>
                          <a:schemeClr val="tx1"/>
                        </a:solidFill>
                        <a:latin typeface="Seaford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solidFill>
                            <a:schemeClr val="tx1"/>
                          </a:solidFill>
                          <a:latin typeface="Seaford"/>
                        </a:rPr>
                        <a:t>Biolux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Seaford"/>
                        </a:rPr>
                        <a:t> PIII 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Seaford"/>
                        </a:rPr>
                        <a:t>Registry </a:t>
                      </a:r>
                      <a:r>
                        <a:rPr lang="en-US" sz="1400" baseline="30000">
                          <a:solidFill>
                            <a:schemeClr val="tx1"/>
                          </a:solidFill>
                          <a:latin typeface="Seaford"/>
                        </a:rPr>
                        <a:t>3</a:t>
                      </a:r>
                      <a:endParaRPr lang="en-US" sz="1400" b="1" i="0" u="none" strike="noStrike" baseline="30000" noProof="0">
                        <a:solidFill>
                          <a:schemeClr val="tx1"/>
                        </a:solidFill>
                        <a:latin typeface="Seaford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141765"/>
                  </a:ext>
                </a:extLst>
              </a:tr>
              <a:tr h="391964">
                <a:tc>
                  <a:txBody>
                    <a:bodyPr/>
                    <a:lstStyle/>
                    <a:p>
                      <a:r>
                        <a:rPr lang="en-US" sz="1400" u="none">
                          <a:solidFill>
                            <a:schemeClr val="tx1"/>
                          </a:solidFill>
                          <a:latin typeface="Seaford"/>
                        </a:rPr>
                        <a:t>Sample size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 panose="00000500000000000000" pitchFamily="2" charset="0"/>
                        </a:rPr>
                        <a:t>720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 panose="00000500000000000000" pitchFamily="2" charset="0"/>
                        </a:rPr>
                        <a:t>1406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 panose="00000500000000000000" pitchFamily="2" charset="0"/>
                        </a:rPr>
                        <a:t>172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 panose="00000500000000000000" pitchFamily="2" charset="0"/>
                        </a:rPr>
                        <a:t>700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880985"/>
                  </a:ext>
                </a:extLst>
              </a:tr>
              <a:tr h="399912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Seaford"/>
                        </a:rPr>
                        <a:t>RCC</a:t>
                      </a:r>
                      <a:r>
                        <a:rPr lang="en-US" sz="1400" u="none">
                          <a:solidFill>
                            <a:schemeClr val="tx1"/>
                          </a:solidFill>
                          <a:latin typeface="Seaford"/>
                        </a:rPr>
                        <a:t> 4</a:t>
                      </a:r>
                      <a:endParaRPr lang="en-US" sz="1400" u="sng">
                        <a:solidFill>
                          <a:schemeClr val="tx1"/>
                        </a:solidFill>
                        <a:latin typeface="Seaford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8%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8%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11%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704163"/>
                  </a:ext>
                </a:extLst>
              </a:tr>
              <a:tr h="399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Seaford"/>
                        </a:rPr>
                        <a:t>RCC</a:t>
                      </a:r>
                      <a:r>
                        <a:rPr lang="en-US" sz="1400" u="none">
                          <a:solidFill>
                            <a:schemeClr val="tx1"/>
                          </a:solidFill>
                          <a:latin typeface="Seaford"/>
                        </a:rPr>
                        <a:t> 5</a:t>
                      </a:r>
                      <a:endParaRPr lang="en-US" sz="1400" u="sng">
                        <a:solidFill>
                          <a:schemeClr val="tx1"/>
                        </a:solidFill>
                        <a:latin typeface="Seaford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16%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5%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21%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312967"/>
                  </a:ext>
                </a:extLst>
              </a:tr>
              <a:tr h="399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>
                          <a:solidFill>
                            <a:schemeClr val="tx1"/>
                          </a:solidFill>
                          <a:latin typeface="Seaford"/>
                        </a:rPr>
                        <a:t>RCC 6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1%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1%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6%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128580"/>
                  </a:ext>
                </a:extLst>
              </a:tr>
              <a:tr h="399912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Seaford"/>
                        </a:rPr>
                        <a:t>Diabetic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38%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 panose="00000500000000000000" pitchFamily="2" charset="0"/>
                        </a:rPr>
                        <a:t>40%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35%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47%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79764"/>
                  </a:ext>
                </a:extLst>
              </a:tr>
              <a:tr h="554472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Seaford"/>
                        </a:rPr>
                        <a:t>BTK involvement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8%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0%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/>
                        </a:rPr>
                        <a:t>11.9%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501346"/>
                  </a:ext>
                </a:extLst>
              </a:tr>
              <a:tr h="554472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Seaford"/>
                        </a:rPr>
                        <a:t>Provisional Stenting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 panose="00000500000000000000" pitchFamily="2" charset="0"/>
                        </a:rPr>
                        <a:t>32%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 panose="00000500000000000000" pitchFamily="2" charset="0"/>
                        </a:rPr>
                        <a:t>21%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 panose="00000500000000000000" pitchFamily="2" charset="0"/>
                        </a:rPr>
                        <a:t>22%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Seaford" panose="00000500000000000000" pitchFamily="2" charset="0"/>
                        </a:rPr>
                        <a:t>17%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198902"/>
                  </a:ext>
                </a:extLst>
              </a:tr>
            </a:tbl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C9EC7A8-58F3-E178-F6E5-34A87CD229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1232824"/>
              </p:ext>
            </p:extLst>
          </p:nvPr>
        </p:nvGraphicFramePr>
        <p:xfrm>
          <a:off x="6766428" y="1865370"/>
          <a:ext cx="5179960" cy="4287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32044D6-D705-373F-C93E-01CC19CD5A94}"/>
              </a:ext>
            </a:extLst>
          </p:cNvPr>
          <p:cNvSpPr txBox="1"/>
          <p:nvPr/>
        </p:nvSpPr>
        <p:spPr>
          <a:xfrm>
            <a:off x="7434352" y="1456215"/>
            <a:ext cx="3998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b="1">
                <a:latin typeface="Seaford" panose="00000500000000000000" pitchFamily="2" charset="0"/>
              </a:rPr>
              <a:t>12Mo Freedom </a:t>
            </a:r>
            <a:r>
              <a:rPr lang="de-CH" b="1" err="1">
                <a:latin typeface="Seaford" panose="00000500000000000000" pitchFamily="2" charset="0"/>
              </a:rPr>
              <a:t>from</a:t>
            </a:r>
            <a:r>
              <a:rPr lang="de-CH" b="1">
                <a:latin typeface="Seaford" panose="00000500000000000000" pitchFamily="2" charset="0"/>
              </a:rPr>
              <a:t> CD-TLR</a:t>
            </a:r>
            <a:endParaRPr lang="en-GB" b="1">
              <a:latin typeface="Seafor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E04EF-4F3F-D99F-6BE5-25AF682D4627}"/>
              </a:ext>
            </a:extLst>
          </p:cNvPr>
          <p:cNvSpPr txBox="1"/>
          <p:nvPr/>
        </p:nvSpPr>
        <p:spPr>
          <a:xfrm>
            <a:off x="360602" y="5594689"/>
            <a:ext cx="433251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de-CH" sz="800">
                <a:latin typeface="Seaford"/>
              </a:rPr>
              <a:t>Zeller, et al. </a:t>
            </a:r>
            <a:r>
              <a:rPr lang="de-CH" sz="800" err="1">
                <a:latin typeface="Seaford"/>
              </a:rPr>
              <a:t>Circ</a:t>
            </a:r>
            <a:r>
              <a:rPr lang="de-CH" sz="800">
                <a:latin typeface="Seaford"/>
              </a:rPr>
              <a:t> </a:t>
            </a:r>
            <a:r>
              <a:rPr lang="de-CH" sz="800" err="1">
                <a:latin typeface="Seaford"/>
              </a:rPr>
              <a:t>Cardiovasc</a:t>
            </a:r>
            <a:r>
              <a:rPr lang="de-CH" sz="800">
                <a:latin typeface="Seaford"/>
              </a:rPr>
              <a:t> </a:t>
            </a:r>
            <a:r>
              <a:rPr lang="de-CH" sz="800" err="1">
                <a:latin typeface="Seaford"/>
              </a:rPr>
              <a:t>Interv</a:t>
            </a:r>
            <a:r>
              <a:rPr lang="de-CH" sz="800">
                <a:latin typeface="Seaford"/>
              </a:rPr>
              <a:t>. 2019</a:t>
            </a:r>
            <a:endParaRPr lang="de-CH" sz="800">
              <a:latin typeface="Seaford" panose="00000500000000000000" pitchFamily="2" charset="0"/>
            </a:endParaRPr>
          </a:p>
          <a:p>
            <a:pPr marL="342900" indent="-342900">
              <a:buAutoNum type="arabicPeriod"/>
            </a:pPr>
            <a:r>
              <a:rPr lang="de-CH" sz="800">
                <a:latin typeface="Seaford"/>
              </a:rPr>
              <a:t>Lichtenberg, et al. Journal </a:t>
            </a:r>
            <a:r>
              <a:rPr lang="de-CH" sz="800" err="1">
                <a:latin typeface="Seaford"/>
              </a:rPr>
              <a:t>of</a:t>
            </a:r>
            <a:r>
              <a:rPr lang="de-CH" sz="800">
                <a:latin typeface="Seaford"/>
              </a:rPr>
              <a:t> </a:t>
            </a:r>
            <a:r>
              <a:rPr lang="de-CH" sz="800" err="1">
                <a:latin typeface="Seaford"/>
              </a:rPr>
              <a:t>Cardio</a:t>
            </a:r>
            <a:r>
              <a:rPr lang="de-CH" sz="800">
                <a:latin typeface="Seaford"/>
              </a:rPr>
              <a:t> </a:t>
            </a:r>
            <a:r>
              <a:rPr lang="de-CH" sz="800" err="1">
                <a:latin typeface="Seaford"/>
              </a:rPr>
              <a:t>Surg</a:t>
            </a:r>
            <a:r>
              <a:rPr lang="de-CH" sz="800">
                <a:latin typeface="Seaford"/>
              </a:rPr>
              <a:t> 2018</a:t>
            </a:r>
            <a:endParaRPr lang="de-CH" sz="800">
              <a:latin typeface="Seaford" panose="00000500000000000000" pitchFamily="2" charset="0"/>
            </a:endParaRPr>
          </a:p>
          <a:p>
            <a:pPr marL="342900" indent="-342900">
              <a:buAutoNum type="arabicPeriod"/>
            </a:pPr>
            <a:r>
              <a:rPr lang="de-CH" sz="800">
                <a:latin typeface="Seaford"/>
              </a:rPr>
              <a:t>Tepe, et al. </a:t>
            </a:r>
            <a:r>
              <a:rPr lang="de-CH" sz="800" err="1">
                <a:latin typeface="Seaford"/>
              </a:rPr>
              <a:t>Journ</a:t>
            </a:r>
            <a:r>
              <a:rPr lang="de-CH" sz="800">
                <a:latin typeface="Seaford"/>
              </a:rPr>
              <a:t> </a:t>
            </a:r>
            <a:r>
              <a:rPr lang="de-CH" sz="800" err="1">
                <a:latin typeface="Seaford"/>
              </a:rPr>
              <a:t>Endovasc</a:t>
            </a:r>
            <a:r>
              <a:rPr lang="de-CH" sz="800">
                <a:latin typeface="Seaford"/>
              </a:rPr>
              <a:t> Therapy 2020</a:t>
            </a:r>
            <a:endParaRPr lang="de-CH" sz="1050">
              <a:latin typeface="Seaford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A495FC-BBD1-F5FD-12A7-60E558DFA3DC}"/>
              </a:ext>
            </a:extLst>
          </p:cNvPr>
          <p:cNvSpPr txBox="1">
            <a:spLocks/>
          </p:cNvSpPr>
          <p:nvPr/>
        </p:nvSpPr>
        <p:spPr>
          <a:xfrm>
            <a:off x="368622" y="320828"/>
            <a:ext cx="11316264" cy="8125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20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SUCCESS PTA STUDY</a:t>
            </a:r>
            <a:br>
              <a:rPr kumimoji="0" lang="it-CH" sz="300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</a:br>
            <a:r>
              <a:rPr lang="it-CH" sz="3200" b="0" cap="none">
                <a:solidFill>
                  <a:schemeClr val="bg1"/>
                </a:solidFill>
                <a:latin typeface="Seaford" panose="00000500000000000000" pitchFamily="2" charset="0"/>
              </a:rPr>
              <a:t>Data in </a:t>
            </a:r>
            <a:r>
              <a:rPr lang="it-CH" sz="3200" b="0" cap="none" err="1">
                <a:solidFill>
                  <a:schemeClr val="bg1"/>
                </a:solidFill>
                <a:latin typeface="Seaford" panose="00000500000000000000" pitchFamily="2" charset="0"/>
              </a:rPr>
              <a:t>context</a:t>
            </a:r>
            <a:r>
              <a:rPr lang="it-CH" sz="3200" b="0" cap="none">
                <a:solidFill>
                  <a:schemeClr val="bg1"/>
                </a:solidFill>
                <a:latin typeface="Seaford" panose="00000500000000000000" pitchFamily="2" charset="0"/>
              </a:rPr>
              <a:t> -</a:t>
            </a:r>
            <a:r>
              <a:rPr kumimoji="0" lang="it-CH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12-month FU </a:t>
            </a:r>
            <a:endParaRPr kumimoji="0" lang="it-CH" sz="3000" b="1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596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B93D4-179E-BF2D-D5B8-6BB8705AC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888BB5-C638-899A-FA6F-A5C80A6C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0" y="351815"/>
            <a:ext cx="11316264" cy="812530"/>
          </a:xfrm>
        </p:spPr>
        <p:txBody>
          <a:bodyPr/>
          <a:lstStyle/>
          <a:p>
            <a:r>
              <a:rPr kumimoji="0" lang="it-CH" sz="2000" b="0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Seaford" panose="00000500000000000000" pitchFamily="2" charset="0"/>
              </a:rPr>
              <a:t>SUCCESS PTA STUDY </a:t>
            </a:r>
            <a:br>
              <a:rPr kumimoji="0" lang="it-CH" sz="3000" b="1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Seaford" panose="00000500000000000000" pitchFamily="2" charset="0"/>
              </a:rPr>
            </a:br>
            <a:r>
              <a:rPr lang="it-CH" sz="3200" b="0" cap="none">
                <a:latin typeface="Seaford" panose="00000500000000000000" pitchFamily="2" charset="0"/>
              </a:rPr>
              <a:t>Conclusions</a:t>
            </a:r>
            <a:endParaRPr lang="it-CH">
              <a:latin typeface="Seaford" panose="00000500000000000000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BF5B8E-3854-0449-AB60-93F5E161B2A3}"/>
              </a:ext>
            </a:extLst>
          </p:cNvPr>
          <p:cNvSpPr txBox="1">
            <a:spLocks/>
          </p:cNvSpPr>
          <p:nvPr/>
        </p:nvSpPr>
        <p:spPr>
          <a:xfrm>
            <a:off x="617582" y="1346201"/>
            <a:ext cx="10812418" cy="47389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591" indent="-228591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 algn="just">
              <a:lnSpc>
                <a:spcPct val="100000"/>
              </a:lnSpc>
              <a:spcBef>
                <a:spcPts val="2400"/>
              </a:spcBef>
              <a:defRPr/>
            </a:pPr>
            <a:r>
              <a:rPr lang="en-US" sz="2200">
                <a:solidFill>
                  <a:schemeClr val="bg1"/>
                </a:solidFill>
                <a:latin typeface="Seaford"/>
                <a:cs typeface="Arial"/>
              </a:rPr>
              <a:t>The SUCCESS PTA is a multi-center, real-world registry with </a:t>
            </a:r>
            <a:r>
              <a:rPr lang="en-US" sz="2200" b="1">
                <a:solidFill>
                  <a:schemeClr val="bg1"/>
                </a:solidFill>
                <a:latin typeface="Seaford"/>
                <a:cs typeface="Arial"/>
              </a:rPr>
              <a:t>more than 700 patients </a:t>
            </a:r>
            <a:r>
              <a:rPr lang="en-US" sz="2200">
                <a:solidFill>
                  <a:schemeClr val="bg1"/>
                </a:solidFill>
                <a:latin typeface="Seaford"/>
                <a:cs typeface="Arial"/>
              </a:rPr>
              <a:t>with </a:t>
            </a:r>
            <a:r>
              <a:rPr lang="en-US" sz="2200" b="1">
                <a:solidFill>
                  <a:schemeClr val="bg1"/>
                </a:solidFill>
                <a:latin typeface="Seaford"/>
                <a:cs typeface="Arial"/>
              </a:rPr>
              <a:t>claudication and CLTI </a:t>
            </a:r>
            <a:r>
              <a:rPr lang="en-US" sz="2200">
                <a:solidFill>
                  <a:schemeClr val="bg1"/>
                </a:solidFill>
                <a:latin typeface="Seaford"/>
                <a:cs typeface="Arial"/>
              </a:rPr>
              <a:t>treated with SELUTION SLR</a:t>
            </a:r>
            <a:r>
              <a:rPr lang="en-US" sz="2200" kern="100">
                <a:solidFill>
                  <a:schemeClr val="bg1"/>
                </a:solidFill>
                <a:effectLst/>
                <a:latin typeface="Seaford"/>
                <a:ea typeface="Aptos" panose="020B0004020202020204" pitchFamily="34" charset="0"/>
                <a:cs typeface="Times New Roman"/>
              </a:rPr>
              <a:t>™ DEB.</a:t>
            </a:r>
            <a:r>
              <a:rPr lang="en-US" sz="2200">
                <a:solidFill>
                  <a:schemeClr val="bg1"/>
                </a:solidFill>
                <a:latin typeface="Seaford"/>
                <a:cs typeface="Arial"/>
              </a:rPr>
              <a:t>  </a:t>
            </a:r>
          </a:p>
          <a:p>
            <a:pPr marL="227965" indent="-227965" algn="just">
              <a:lnSpc>
                <a:spcPct val="100000"/>
              </a:lnSpc>
              <a:spcBef>
                <a:spcPts val="2400"/>
              </a:spcBef>
              <a:defRPr/>
            </a:pPr>
            <a:r>
              <a:rPr lang="en-US" sz="2200" kern="100">
                <a:solidFill>
                  <a:schemeClr val="bg1"/>
                </a:solidFill>
                <a:latin typeface="Seaford"/>
                <a:ea typeface="Aptos" panose="020B0004020202020204" pitchFamily="34" charset="0"/>
                <a:cs typeface="Times New Roman"/>
              </a:rPr>
              <a:t>Positive</a:t>
            </a:r>
            <a:r>
              <a:rPr lang="en-US" sz="2200" kern="100">
                <a:solidFill>
                  <a:schemeClr val="bg1"/>
                </a:solidFill>
                <a:effectLst/>
                <a:latin typeface="Seaford"/>
                <a:ea typeface="Aptos" panose="020B0004020202020204" pitchFamily="34" charset="0"/>
                <a:cs typeface="Times New Roman"/>
              </a:rPr>
              <a:t> 12-month outcomes with consistent hemodynamic, functional</a:t>
            </a:r>
            <a:r>
              <a:rPr lang="en-US" sz="2200" kern="100">
                <a:solidFill>
                  <a:schemeClr val="bg1"/>
                </a:solidFill>
                <a:latin typeface="Seaford"/>
                <a:ea typeface="Aptos" panose="020B0004020202020204" pitchFamily="34" charset="0"/>
                <a:cs typeface="Times New Roman"/>
              </a:rPr>
              <a:t>,</a:t>
            </a:r>
            <a:r>
              <a:rPr lang="en-US" sz="2200" kern="100">
                <a:solidFill>
                  <a:schemeClr val="bg1"/>
                </a:solidFill>
                <a:effectLst/>
                <a:latin typeface="Seaford"/>
                <a:ea typeface="Aptos" panose="020B0004020202020204" pitchFamily="34" charset="0"/>
                <a:cs typeface="Times New Roman"/>
              </a:rPr>
              <a:t> and clinical improvement associated with </a:t>
            </a:r>
            <a:r>
              <a:rPr lang="en-US" sz="2200" b="1" kern="100">
                <a:solidFill>
                  <a:schemeClr val="bg1"/>
                </a:solidFill>
                <a:effectLst/>
                <a:latin typeface="Seaford"/>
                <a:ea typeface="Aptos" panose="020B0004020202020204" pitchFamily="34" charset="0"/>
                <a:cs typeface="Times New Roman"/>
              </a:rPr>
              <a:t>91.1% freedom from CD-TLR overall </a:t>
            </a:r>
            <a:r>
              <a:rPr lang="en-US" sz="2200" kern="100">
                <a:solidFill>
                  <a:schemeClr val="bg1"/>
                </a:solidFill>
                <a:effectLst/>
                <a:latin typeface="Seaford"/>
                <a:ea typeface="Aptos" panose="020B0004020202020204" pitchFamily="34" charset="0"/>
                <a:cs typeface="Times New Roman"/>
              </a:rPr>
              <a:t>and </a:t>
            </a:r>
            <a:r>
              <a:rPr lang="en-US" sz="2200" b="1" kern="100">
                <a:solidFill>
                  <a:schemeClr val="bg1"/>
                </a:solidFill>
                <a:effectLst/>
                <a:latin typeface="Seaford"/>
                <a:ea typeface="Aptos" panose="020B0004020202020204" pitchFamily="34" charset="0"/>
                <a:cs typeface="Times New Roman"/>
              </a:rPr>
              <a:t>90.3% for the CLTI </a:t>
            </a:r>
            <a:r>
              <a:rPr lang="en-US" sz="2200" kern="100">
                <a:solidFill>
                  <a:schemeClr val="bg1"/>
                </a:solidFill>
                <a:effectLst/>
                <a:latin typeface="Seaford"/>
                <a:ea typeface="Aptos" panose="020B0004020202020204" pitchFamily="34" charset="0"/>
                <a:cs typeface="Times New Roman"/>
              </a:rPr>
              <a:t>subgroup. </a:t>
            </a:r>
          </a:p>
          <a:p>
            <a:pPr marL="227965" indent="-227965" algn="just">
              <a:spcBef>
                <a:spcPts val="2400"/>
              </a:spcBef>
            </a:pPr>
            <a:r>
              <a:rPr lang="en-US" sz="2200" kern="100">
                <a:solidFill>
                  <a:schemeClr val="bg1"/>
                </a:solidFill>
                <a:effectLst/>
                <a:latin typeface="Seaford"/>
                <a:ea typeface="Aptos" panose="020B0004020202020204" pitchFamily="34" charset="0"/>
                <a:cs typeface="Times New Roman"/>
              </a:rPr>
              <a:t>The 12-month results continue to demonstrate consistency of positive results across SELUTION SLR™ DEB trials</a:t>
            </a:r>
            <a:r>
              <a:rPr lang="en-US" sz="2200" kern="100">
                <a:solidFill>
                  <a:schemeClr val="bg1"/>
                </a:solidFill>
                <a:latin typeface="Seaford"/>
                <a:ea typeface="Aptos" panose="020B0004020202020204" pitchFamily="34" charset="0"/>
                <a:cs typeface="Times New Roman"/>
              </a:rPr>
              <a:t>.</a:t>
            </a:r>
            <a:r>
              <a:rPr lang="en-US" sz="2200" kern="100">
                <a:solidFill>
                  <a:schemeClr val="bg1"/>
                </a:solidFill>
                <a:effectLst/>
                <a:latin typeface="Seaford"/>
                <a:ea typeface="Aptos" panose="020B0004020202020204" pitchFamily="34" charset="0"/>
                <a:cs typeface="Times New Roman"/>
              </a:rPr>
              <a:t> </a:t>
            </a:r>
          </a:p>
          <a:p>
            <a:pPr marL="227965" indent="-227965" algn="just">
              <a:spcBef>
                <a:spcPts val="2400"/>
              </a:spcBef>
            </a:pPr>
            <a:r>
              <a:rPr lang="en-US" sz="2400">
                <a:solidFill>
                  <a:schemeClr val="bg1"/>
                </a:solidFill>
                <a:latin typeface="Seaford"/>
              </a:rPr>
              <a:t>Largest study of a Sirolimus drug-eluting balloon in a complex PAD patient cohort with outcomes comparable to previous DCB registries.</a:t>
            </a:r>
            <a:endParaRPr lang="en-US" sz="2400">
              <a:solidFill>
                <a:schemeClr val="bg1"/>
              </a:solidFill>
              <a:effectLst/>
              <a:latin typeface="Seaford"/>
              <a:ea typeface="Aptos" panose="020B000402020202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6742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7"/>
          <p:cNvSpPr txBox="1">
            <a:spLocks noChangeArrowheads="1"/>
          </p:cNvSpPr>
          <p:nvPr/>
        </p:nvSpPr>
        <p:spPr bwMode="auto">
          <a:xfrm>
            <a:off x="1775520" y="332661"/>
            <a:ext cx="8424936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pitchFamily="12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pitchFamily="12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pitchFamily="12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pitchFamily="12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pitchFamily="12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pitchFamily="12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pitchFamily="12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pitchFamily="12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ヒラギノ角ゴ Pro W3" pitchFamily="122" charset="-128"/>
              </a:defRPr>
            </a:lvl9pPr>
          </a:lstStyle>
          <a:p>
            <a:pPr defTabSz="609585" eaLnBrk="1" hangingPunct="1">
              <a:spcBef>
                <a:spcPct val="50000"/>
              </a:spcBef>
            </a:pPr>
            <a:r>
              <a:rPr kumimoji="0" lang="en-US" altLang="en-US" b="1">
                <a:solidFill>
                  <a:schemeClr val="bg1"/>
                </a:solidFill>
                <a:latin typeface="Seaford" panose="00000500000000000000" pitchFamily="2" charset="0"/>
              </a:rPr>
              <a:t>Disclosure</a:t>
            </a:r>
            <a:endParaRPr kumimoji="0" lang="en-US" altLang="en-US">
              <a:solidFill>
                <a:schemeClr val="bg1"/>
              </a:solidFill>
              <a:latin typeface="Seaford" panose="00000500000000000000" pitchFamily="2" charset="0"/>
            </a:endParaRPr>
          </a:p>
          <a:p>
            <a:pPr defTabSz="609585" eaLnBrk="1" hangingPunct="1">
              <a:spcBef>
                <a:spcPct val="50000"/>
              </a:spcBef>
            </a:pPr>
            <a:r>
              <a:rPr kumimoji="0" lang="en-US" altLang="en-US">
                <a:solidFill>
                  <a:prstClr val="white"/>
                </a:solidFill>
                <a:latin typeface="Seaford" panose="00000500000000000000" pitchFamily="2" charset="0"/>
              </a:rPr>
              <a:t>Speaker name: Michael Lichtenberg</a:t>
            </a:r>
          </a:p>
          <a:p>
            <a:pPr marL="342882" indent="-342882" defTabSz="609585" eaLnBrk="1" hangingPunct="1">
              <a:spcBef>
                <a:spcPct val="50000"/>
              </a:spcBef>
              <a:buFont typeface="Wingdings" charset="2"/>
              <a:buChar char="q"/>
            </a:pPr>
            <a:r>
              <a:rPr kumimoji="0" lang="en-US" altLang="en-US">
                <a:solidFill>
                  <a:prstClr val="white"/>
                </a:solidFill>
                <a:latin typeface="Seaford" panose="00000500000000000000" pitchFamily="2" charset="0"/>
              </a:rPr>
              <a:t>I have the following potential conflicts of interest to report:</a:t>
            </a:r>
          </a:p>
          <a:p>
            <a:pPr marL="1085797" lvl="1" indent="-342882" defTabSz="609585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kumimoji="0" lang="en-US" altLang="en-US">
                <a:solidFill>
                  <a:prstClr val="white"/>
                </a:solidFill>
                <a:latin typeface="Seaford" panose="00000500000000000000" pitchFamily="2" charset="0"/>
              </a:rPr>
              <a:t>Receipt of grants/research support</a:t>
            </a:r>
          </a:p>
          <a:p>
            <a:pPr marL="1085797" lvl="1" indent="-342882" defTabSz="609585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kumimoji="0" lang="en-US" altLang="en-US">
                <a:solidFill>
                  <a:prstClr val="white"/>
                </a:solidFill>
                <a:latin typeface="Seaford" panose="00000500000000000000" pitchFamily="2" charset="0"/>
              </a:rPr>
              <a:t>Receipt of honoraria and travel support</a:t>
            </a:r>
          </a:p>
          <a:p>
            <a:pPr marL="1085797" lvl="1" indent="-342882" defTabSz="609585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kumimoji="0" lang="en-US" altLang="en-US">
                <a:solidFill>
                  <a:prstClr val="white"/>
                </a:solidFill>
                <a:latin typeface="Seaford" panose="00000500000000000000" pitchFamily="2" charset="0"/>
              </a:rPr>
              <a:t>Participation in a company-sponsored speaker bureau</a:t>
            </a:r>
          </a:p>
          <a:p>
            <a:pPr marL="1085797" lvl="1" indent="-342882" defTabSz="609585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kumimoji="0" lang="en-US" altLang="en-US">
                <a:solidFill>
                  <a:prstClr val="white"/>
                </a:solidFill>
                <a:latin typeface="Seaford" panose="00000500000000000000" pitchFamily="2" charset="0"/>
              </a:rPr>
              <a:t>Employment in industry</a:t>
            </a:r>
          </a:p>
          <a:p>
            <a:pPr marL="1085797" lvl="1" indent="-342882" defTabSz="609585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kumimoji="0" lang="en-US" altLang="en-US">
                <a:solidFill>
                  <a:prstClr val="white"/>
                </a:solidFill>
                <a:latin typeface="Seaford" panose="00000500000000000000" pitchFamily="2" charset="0"/>
              </a:rPr>
              <a:t>Shareholder in a healthcare company</a:t>
            </a:r>
          </a:p>
          <a:p>
            <a:pPr marL="1085797" lvl="1" indent="-342882" defTabSz="609585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kumimoji="0" lang="en-US" altLang="en-US">
                <a:solidFill>
                  <a:prstClr val="white"/>
                </a:solidFill>
                <a:latin typeface="Seaford" panose="00000500000000000000" pitchFamily="2" charset="0"/>
              </a:rPr>
              <a:t>Owner of a healthcare company</a:t>
            </a:r>
          </a:p>
          <a:p>
            <a:pPr marL="342882" indent="-342882" defTabSz="609585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kumimoji="0" lang="en-US" altLang="en-US">
                <a:solidFill>
                  <a:prstClr val="white"/>
                </a:solidFill>
                <a:latin typeface="Seaford" panose="00000500000000000000" pitchFamily="2" charset="0"/>
              </a:rPr>
              <a:t>I do not have any potential conflict of interest     </a:t>
            </a:r>
            <a:r>
              <a:rPr kumimoji="0" lang="en-US" altLang="en-US" sz="2000">
                <a:solidFill>
                  <a:prstClr val="white"/>
                </a:solidFill>
                <a:latin typeface="Seaford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5014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1187C273-63B5-4C27-19CB-905836F008AF}"/>
              </a:ext>
            </a:extLst>
          </p:cNvPr>
          <p:cNvSpPr txBox="1">
            <a:spLocks/>
          </p:cNvSpPr>
          <p:nvPr/>
        </p:nvSpPr>
        <p:spPr>
          <a:xfrm>
            <a:off x="360694" y="153810"/>
            <a:ext cx="11831305" cy="1111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SELUTION SLR</a:t>
            </a:r>
            <a:r>
              <a:rPr kumimoji="0" lang="en-US" sz="32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™ </a:t>
            </a:r>
            <a:r>
              <a:rPr kumimoji="0" lang="en-US" sz="18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 </a:t>
            </a: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Drug </a:t>
            </a:r>
            <a:r>
              <a:rPr kumimoji="0" lang="it-IT" sz="3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Eluting</a:t>
            </a: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Balloon </a:t>
            </a:r>
            <a:r>
              <a:rPr lang="it-IT" sz="3200" b="0" cap="none">
                <a:solidFill>
                  <a:schemeClr val="bg1"/>
                </a:solidFill>
                <a:latin typeface="Seaford" panose="00000500000000000000" pitchFamily="2" charset="0"/>
              </a:rPr>
              <a:t>T</a:t>
            </a:r>
            <a:r>
              <a:rPr kumimoji="0" lang="it-IT" sz="3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echnology</a:t>
            </a:r>
            <a:r>
              <a:rPr kumimoji="0" lang="it-IT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 </a:t>
            </a:r>
            <a:endParaRPr kumimoji="0" lang="it-CH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pic>
        <p:nvPicPr>
          <p:cNvPr id="5" name="SELUTION Animation_PPT_09JUN2020">
            <a:hlinkClick r:id="" action="ppaction://media"/>
            <a:extLst>
              <a:ext uri="{FF2B5EF4-FFF2-40B4-BE49-F238E27FC236}">
                <a16:creationId xmlns:a16="http://schemas.microsoft.com/office/drawing/2014/main" id="{9BF5820F-C4BC-D1B2-3762-A331E694AD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50" out="1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078" y="2701213"/>
            <a:ext cx="4901039" cy="2870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0000"/>
            </a:solidFill>
          </a:ln>
          <a:effectLst/>
        </p:spPr>
      </p:pic>
      <p:sp>
        <p:nvSpPr>
          <p:cNvPr id="6" name="CasellaDiTesto 57">
            <a:extLst>
              <a:ext uri="{FF2B5EF4-FFF2-40B4-BE49-F238E27FC236}">
                <a16:creationId xmlns:a16="http://schemas.microsoft.com/office/drawing/2014/main" id="{9798258B-DCFB-46D9-276C-AEFED45CC51A}"/>
              </a:ext>
            </a:extLst>
          </p:cNvPr>
          <p:cNvSpPr txBox="1"/>
          <p:nvPr/>
        </p:nvSpPr>
        <p:spPr>
          <a:xfrm>
            <a:off x="248078" y="5662010"/>
            <a:ext cx="11897867" cy="2154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800" b="0" i="0" u="none" strike="noStrike" kern="120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Arial" panose="020B0604020202020204" pitchFamily="34" charset="0"/>
              </a:rPr>
              <a:t>1  </a:t>
            </a:r>
            <a:r>
              <a:rPr kumimoji="0" lang="it-IT" sz="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Calibri"/>
              </a:rPr>
              <a:t>Cor</a:t>
            </a:r>
            <a:r>
              <a:rPr lang="it-IT" sz="800" err="1">
                <a:solidFill>
                  <a:schemeClr val="bg1"/>
                </a:solidFill>
                <a:latin typeface="Seaford" panose="00000500000000000000" pitchFamily="2" charset="0"/>
                <a:cs typeface="Calibri"/>
              </a:rPr>
              <a:t>dis</a:t>
            </a:r>
            <a:r>
              <a:rPr lang="it-IT" sz="800">
                <a:solidFill>
                  <a:schemeClr val="bg1"/>
                </a:solidFill>
                <a:latin typeface="Seaford" panose="00000500000000000000" pitchFamily="2" charset="0"/>
                <a:cs typeface="Calibri"/>
              </a:rPr>
              <a:t> </a:t>
            </a:r>
            <a:r>
              <a:rPr kumimoji="0" lang="it-IT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Calibri"/>
              </a:rPr>
              <a:t>Data on file</a:t>
            </a:r>
          </a:p>
        </p:txBody>
      </p:sp>
      <p:sp>
        <p:nvSpPr>
          <p:cNvPr id="7" name="CasellaDiTesto 45">
            <a:extLst>
              <a:ext uri="{FF2B5EF4-FFF2-40B4-BE49-F238E27FC236}">
                <a16:creationId xmlns:a16="http://schemas.microsoft.com/office/drawing/2014/main" id="{E780A74B-3F5B-2282-6F0B-A5768ECD68DD}"/>
              </a:ext>
            </a:extLst>
          </p:cNvPr>
          <p:cNvSpPr txBox="1"/>
          <p:nvPr/>
        </p:nvSpPr>
        <p:spPr>
          <a:xfrm>
            <a:off x="6754562" y="4321216"/>
            <a:ext cx="5139235" cy="13512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MicroReservoirs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Arial" panose="020B0604020202020204" pitchFamily="34" charset="0"/>
                <a:sym typeface="Symbol" panose="05050102010706020507" pitchFamily="18" charset="2"/>
              </a:rPr>
              <a:t>4 µm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Arial" panose="020B0604020202020204" pitchFamily="34" charset="0"/>
                <a:sym typeface="Symbol" panose="05050102010706020507" pitchFamily="18" charset="2"/>
              </a:rPr>
              <a:t>spheres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Arial" panose="020B0604020202020204" pitchFamily="34" charset="0"/>
                <a:sym typeface="Symbol" panose="05050102010706020507" pitchFamily="18" charset="2"/>
              </a:rPr>
              <a:t> of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Arial" panose="020B0604020202020204" pitchFamily="34" charset="0"/>
                <a:sym typeface="Symbol" panose="05050102010706020507" pitchFamily="18" charset="2"/>
              </a:rPr>
              <a:t>Sirolimus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Arial" panose="020B0604020202020204" pitchFamily="34" charset="0"/>
                <a:sym typeface="Symbol" panose="05050102010706020507" pitchFamily="18" charset="2"/>
              </a:rPr>
              <a:t> mixed with 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Arial" panose="020B0604020202020204" pitchFamily="34" charset="0"/>
                <a:sym typeface="Symbol" panose="05050102010706020507" pitchFamily="18" charset="2"/>
              </a:rPr>
              <a:t>biodegradable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Arial" panose="020B0604020202020204" pitchFamily="34" charset="0"/>
                <a:sym typeface="Symbol" panose="05050102010706020507" pitchFamily="18" charset="2"/>
              </a:rPr>
              <a:t> polymer</a:t>
            </a:r>
            <a:r>
              <a:rPr kumimoji="0" lang="it-IT" sz="1600" b="0" i="0" u="none" strike="noStrike" kern="120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endParaRPr kumimoji="0" lang="it-IT" sz="1600" b="0" i="0" u="none" strike="noStrike" kern="1200" cap="none" spc="0" normalizeH="0" baseline="30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  <a:ea typeface="Calibri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100"/>
              </a:spcAft>
              <a:buClrTx/>
              <a:buSzTx/>
              <a:buFont typeface="Arial" panose="05000000000000000000" pitchFamily="2" charset="2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Sustained Drug Release</a:t>
            </a:r>
            <a:endParaRPr kumimoji="0" lang="it-IT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8" name="CasellaDiTesto 50">
            <a:extLst>
              <a:ext uri="{FF2B5EF4-FFF2-40B4-BE49-F238E27FC236}">
                <a16:creationId xmlns:a16="http://schemas.microsoft.com/office/drawing/2014/main" id="{F8E71C51-56D9-DDA4-3DDB-2331B3938E7C}"/>
              </a:ext>
            </a:extLst>
          </p:cNvPr>
          <p:cNvSpPr txBox="1"/>
          <p:nvPr/>
        </p:nvSpPr>
        <p:spPr>
          <a:xfrm>
            <a:off x="6754562" y="2791419"/>
            <a:ext cx="5283599" cy="13038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Arial" panose="020B0604020202020204" pitchFamily="34" charset="0"/>
              </a:rPr>
              <a:t>CELL ADHERENT TECHNOLOGY (CAT)</a:t>
            </a:r>
            <a:r>
              <a:rPr kumimoji="0" lang="en-GB" sz="2000" b="1" i="0" u="none" strike="noStrike" kern="120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Arial" panose="020B0604020202020204" pitchFamily="34" charset="0"/>
              </a:rPr>
              <a:t>TM</a:t>
            </a:r>
            <a:endParaRPr kumimoji="0" lang="en-US" sz="2000" b="1" i="0" u="none" strike="noStrike" kern="1200" cap="none" spc="0" normalizeH="0" baseline="30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  <a:ea typeface="Calibri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+mn-lt"/>
                <a:cs typeface="Arial" panose="020B0604020202020204" pitchFamily="34" charset="0"/>
              </a:rPr>
              <a:t>Phospholipid blend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Arial" panose="020B0604020202020204" pitchFamily="34" charset="0"/>
              </a:rPr>
              <a:t>containing and protecting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Arial" panose="020B0604020202020204" pitchFamily="34" charset="0"/>
              </a:rPr>
              <a:t>MicroReservoirs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Arial" panose="020B0604020202020204" pitchFamily="34" charset="0"/>
              </a:rPr>
              <a:t> at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Arial" panose="020B0604020202020204" pitchFamily="34" charset="0"/>
              </a:rPr>
              <a:t>1 </a:t>
            </a:r>
            <a:r>
              <a:rPr kumimoji="0" lang="el-GR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Calibri"/>
                <a:cs typeface="Arial" panose="020B0604020202020204" pitchFamily="34" charset="0"/>
              </a:rPr>
              <a:t>μ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Arial" panose="020B0604020202020204" pitchFamily="34" charset="0"/>
              </a:rPr>
              <a:t>g/mm²  Sirolimus dose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Arial" panose="020B0604020202020204" pitchFamily="34" charset="0"/>
              </a:rPr>
              <a:t>1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100"/>
              </a:spcAft>
              <a:buClrTx/>
              <a:buSzTx/>
              <a:buFont typeface="Arial" panose="05000000000000000000" pitchFamily="2" charset="2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Enhanced Drug Transfer Efficiency</a:t>
            </a:r>
            <a:endParaRPr kumimoji="0" lang="it-IT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D299E4-C112-1A4D-D302-44C25FC8D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895" y="2758610"/>
            <a:ext cx="1204667" cy="1164212"/>
          </a:xfrm>
          <a:prstGeom prst="ellipse">
            <a:avLst/>
          </a:prstGeom>
          <a:ln w="127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B9882-1988-F887-F26C-3EE68E8AA8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097" t="6840" r="7097" b="3108"/>
          <a:stretch/>
        </p:blipFill>
        <p:spPr>
          <a:xfrm>
            <a:off x="5549895" y="4375150"/>
            <a:ext cx="1204667" cy="1149350"/>
          </a:xfrm>
          <a:prstGeom prst="ellipse">
            <a:avLst/>
          </a:prstGeom>
          <a:ln w="127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02931C-D1FE-C810-2343-EEC4A7B7DA67}"/>
              </a:ext>
            </a:extLst>
          </p:cNvPr>
          <p:cNvSpPr txBox="1"/>
          <p:nvPr/>
        </p:nvSpPr>
        <p:spPr>
          <a:xfrm>
            <a:off x="0" y="1392636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2 key features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define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unique performance of SELUTION SLR™ DEB </a:t>
            </a:r>
            <a:endParaRPr kumimoji="0" lang="it-CH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75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ADA23-F4C6-279D-DA65-E9826E8A8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3E8876-FA1B-A56B-55B2-85A2DF553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942" y="2762799"/>
            <a:ext cx="5521297" cy="26441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CD9C65C-A35B-08BA-5F3E-C15B8AA0C2AD}"/>
              </a:ext>
            </a:extLst>
          </p:cNvPr>
          <p:cNvSpPr txBox="1">
            <a:spLocks/>
          </p:cNvSpPr>
          <p:nvPr/>
        </p:nvSpPr>
        <p:spPr>
          <a:xfrm>
            <a:off x="457200" y="326798"/>
            <a:ext cx="11316264" cy="4801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SELUTION SLR</a:t>
            </a:r>
            <a:r>
              <a:rPr kumimoji="0" lang="en-US" sz="280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™ deb </a:t>
            </a:r>
            <a:r>
              <a:rPr kumimoji="0" lang="it-IT" sz="280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in PAD 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– Clinical Program </a:t>
            </a:r>
            <a:r>
              <a:rPr kumimoji="0" lang="it-IT" sz="2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Overview</a:t>
            </a:r>
            <a:endParaRPr kumimoji="0" lang="it-IT" sz="28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CE1CB-12AC-F739-1869-E1A9934EC481}"/>
              </a:ext>
            </a:extLst>
          </p:cNvPr>
          <p:cNvSpPr txBox="1"/>
          <p:nvPr/>
        </p:nvSpPr>
        <p:spPr>
          <a:xfrm>
            <a:off x="457200" y="806900"/>
            <a:ext cx="1036392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Extensive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 clinical </a:t>
            </a:r>
            <a:r>
              <a:rPr kumimoji="0" lang="it-IT" sz="20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program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 </a:t>
            </a:r>
            <a:r>
              <a:rPr kumimoji="0" lang="it-IT" sz="20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consisting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 of 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9 Studies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 and more </a:t>
            </a:r>
            <a:r>
              <a:rPr kumimoji="0" lang="it-IT" sz="20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than</a:t>
            </a:r>
            <a:r>
              <a: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 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1,800 </a:t>
            </a:r>
            <a:r>
              <a:rPr kumimoji="0" lang="it-IT" sz="2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patients</a:t>
            </a:r>
            <a:endParaRPr kumimoji="0" lang="it-IT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44BA4F-DA1F-6BA5-8A23-270DD9C2844E}"/>
              </a:ext>
            </a:extLst>
          </p:cNvPr>
          <p:cNvSpPr txBox="1"/>
          <p:nvPr/>
        </p:nvSpPr>
        <p:spPr>
          <a:xfrm>
            <a:off x="84182" y="2256632"/>
            <a:ext cx="263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2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Proof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-of-Concept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B70D1-1898-62A6-DA22-07336BB07C13}"/>
              </a:ext>
            </a:extLst>
          </p:cNvPr>
          <p:cNvSpPr txBox="1"/>
          <p:nvPr/>
        </p:nvSpPr>
        <p:spPr>
          <a:xfrm>
            <a:off x="5496964" y="2236808"/>
            <a:ext cx="249890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2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Complex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 CLTI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A35993-90CB-B363-A26B-7A1BF5491415}"/>
              </a:ext>
            </a:extLst>
          </p:cNvPr>
          <p:cNvSpPr txBox="1"/>
          <p:nvPr/>
        </p:nvSpPr>
        <p:spPr>
          <a:xfrm>
            <a:off x="3202685" y="2256632"/>
            <a:ext cx="176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2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Complex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 SFA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3019E0-9085-3B96-BA79-E30749029EC7}"/>
              </a:ext>
            </a:extLst>
          </p:cNvPr>
          <p:cNvSpPr txBox="1"/>
          <p:nvPr/>
        </p:nvSpPr>
        <p:spPr>
          <a:xfrm>
            <a:off x="8081180" y="1979633"/>
            <a:ext cx="1352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SFA/BTK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Real World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F444A5-B0FD-E6BF-7FFB-8EF4219B5B52}"/>
              </a:ext>
            </a:extLst>
          </p:cNvPr>
          <p:cNvSpPr txBox="1"/>
          <p:nvPr/>
        </p:nvSpPr>
        <p:spPr>
          <a:xfrm>
            <a:off x="9900451" y="1979633"/>
            <a:ext cx="1751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2 IDE RCTs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(SFA and BTK)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F28E14D2-E2E5-D3EA-8A84-B3DC6ABB9354}"/>
              </a:ext>
            </a:extLst>
          </p:cNvPr>
          <p:cNvSpPr/>
          <p:nvPr/>
        </p:nvSpPr>
        <p:spPr>
          <a:xfrm rot="16200000">
            <a:off x="3957203" y="1475346"/>
            <a:ext cx="196171" cy="2457759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26774D55-99FA-263F-003D-DC1995A6119E}"/>
              </a:ext>
            </a:extLst>
          </p:cNvPr>
          <p:cNvSpPr/>
          <p:nvPr/>
        </p:nvSpPr>
        <p:spPr>
          <a:xfrm rot="16200000">
            <a:off x="6645906" y="1475346"/>
            <a:ext cx="196171" cy="2457759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DEF5AE9B-135C-FE8F-48DF-0A232200F6D3}"/>
              </a:ext>
            </a:extLst>
          </p:cNvPr>
          <p:cNvSpPr/>
          <p:nvPr/>
        </p:nvSpPr>
        <p:spPr>
          <a:xfrm rot="16200000">
            <a:off x="8661616" y="2131942"/>
            <a:ext cx="194564" cy="1146172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A4695B0C-8CB7-5A84-8D4C-A6D1B9D9A218}"/>
              </a:ext>
            </a:extLst>
          </p:cNvPr>
          <p:cNvSpPr/>
          <p:nvPr/>
        </p:nvSpPr>
        <p:spPr>
          <a:xfrm rot="16200000">
            <a:off x="10692461" y="1457461"/>
            <a:ext cx="196171" cy="2493527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7209AE44-147A-F4D6-9E6D-AD26BFD1423B}"/>
              </a:ext>
            </a:extLst>
          </p:cNvPr>
          <p:cNvSpPr/>
          <p:nvPr/>
        </p:nvSpPr>
        <p:spPr>
          <a:xfrm flipV="1">
            <a:off x="8458200" y="1644573"/>
            <a:ext cx="578998" cy="252460"/>
          </a:xfrm>
          <a:prstGeom prst="triangle">
            <a:avLst/>
          </a:prstGeom>
          <a:solidFill>
            <a:srgbClr val="FF9900"/>
          </a:solidFill>
          <a:ln w="285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5F02C2-107D-4C24-CDF8-78FBAD9E6672}"/>
              </a:ext>
            </a:extLst>
          </p:cNvPr>
          <p:cNvSpPr txBox="1"/>
          <p:nvPr/>
        </p:nvSpPr>
        <p:spPr>
          <a:xfrm>
            <a:off x="8164040" y="5975575"/>
            <a:ext cx="1171716" cy="457078"/>
          </a:xfrm>
          <a:prstGeom prst="roundRect">
            <a:avLst>
              <a:gd name="adj" fmla="val 25801"/>
            </a:avLst>
          </a:prstGeom>
          <a:solidFill>
            <a:srgbClr val="FF9900"/>
          </a:solidFill>
        </p:spPr>
        <p:txBody>
          <a:bodyPr wrap="none" rtlCol="0" anchor="ctr">
            <a:noAutofit/>
          </a:bodyPr>
          <a:lstStyle>
            <a:defPPr>
              <a:defRPr lang="it-IT"/>
            </a:defPPr>
            <a:lvl1pPr algn="ctr">
              <a:defRPr b="1"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First time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 data release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5665CED-C3FD-017D-584C-BCDC0873F53B}"/>
              </a:ext>
            </a:extLst>
          </p:cNvPr>
          <p:cNvSpPr/>
          <p:nvPr/>
        </p:nvSpPr>
        <p:spPr>
          <a:xfrm>
            <a:off x="8081180" y="1979583"/>
            <a:ext cx="1352550" cy="3928240"/>
          </a:xfrm>
          <a:prstGeom prst="roundRect">
            <a:avLst>
              <a:gd name="adj" fmla="val 5224"/>
            </a:avLst>
          </a:prstGeom>
          <a:noFill/>
          <a:ln w="190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92106532-D962-DDE1-A5B9-FC9A41A8DE04}"/>
              </a:ext>
            </a:extLst>
          </p:cNvPr>
          <p:cNvSpPr/>
          <p:nvPr/>
        </p:nvSpPr>
        <p:spPr>
          <a:xfrm rot="16200000">
            <a:off x="1302955" y="1495152"/>
            <a:ext cx="196171" cy="2425145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ECD2809-E79A-749B-E7CF-4FF8E208C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185" y="2776936"/>
            <a:ext cx="6783828" cy="264414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991989B-9D62-0558-EB1B-01F3FD58F9D5}"/>
              </a:ext>
            </a:extLst>
          </p:cNvPr>
          <p:cNvSpPr txBox="1"/>
          <p:nvPr/>
        </p:nvSpPr>
        <p:spPr>
          <a:xfrm>
            <a:off x="8347327" y="4810944"/>
            <a:ext cx="792919" cy="332633"/>
          </a:xfrm>
          <a:prstGeom prst="roundRect">
            <a:avLst>
              <a:gd name="adj" fmla="val 25801"/>
            </a:avLst>
          </a:prstGeom>
          <a:solidFill>
            <a:srgbClr val="FF9900"/>
          </a:solidFill>
        </p:spPr>
        <p:txBody>
          <a:bodyPr wrap="none" rtlCol="0" anchor="ctr">
            <a:noAutofit/>
          </a:bodyPr>
          <a:lstStyle>
            <a:defPPr>
              <a:defRPr lang="it-IT"/>
            </a:defPPr>
            <a:lvl1pPr algn="ctr">
              <a:defRPr b="1"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/>
                <a:ea typeface="+mn-ea"/>
                <a:cs typeface="+mn-cs"/>
              </a:rPr>
              <a:t>12 Mo</a:t>
            </a:r>
          </a:p>
        </p:txBody>
      </p:sp>
    </p:spTree>
    <p:extLst>
      <p:ext uri="{BB962C8B-B14F-4D97-AF65-F5344CB8AC3E}">
        <p14:creationId xmlns:p14="http://schemas.microsoft.com/office/powerpoint/2010/main" val="2434987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BB9FC586-FCAE-DD8F-6641-E6802F89CDAB}"/>
              </a:ext>
            </a:extLst>
          </p:cNvPr>
          <p:cNvGrpSpPr/>
          <p:nvPr/>
        </p:nvGrpSpPr>
        <p:grpSpPr>
          <a:xfrm>
            <a:off x="2008937" y="5094014"/>
            <a:ext cx="8973489" cy="757319"/>
            <a:chOff x="2008937" y="5007389"/>
            <a:chExt cx="8973489" cy="75731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C423A1A-A41D-7BA0-24CA-9D05ED648143}"/>
                </a:ext>
              </a:extLst>
            </p:cNvPr>
            <p:cNvSpPr/>
            <p:nvPr/>
          </p:nvSpPr>
          <p:spPr>
            <a:xfrm>
              <a:off x="2536971" y="5007389"/>
              <a:ext cx="8445455" cy="757319"/>
            </a:xfrm>
            <a:prstGeom prst="round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4000"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 panose="020B0604020202020204" pitchFamily="34" charset="0"/>
                </a:rPr>
                <a:t>Follow-up: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4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 panose="020B0604020202020204" pitchFamily="34" charset="0"/>
                </a:rPr>
                <a:t>Clinical Follow-up: 6 months, 1 year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4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 panose="020B0604020202020204" pitchFamily="34" charset="0"/>
                </a:rPr>
                <a:t>Telephone Follow-up: 2, 3, 4, 5 years</a:t>
              </a:r>
            </a:p>
          </p:txBody>
        </p:sp>
        <p:pic>
          <p:nvPicPr>
            <p:cNvPr id="24" name="Graphic 23" descr="Daily calendar with solid fill">
              <a:extLst>
                <a:ext uri="{FF2B5EF4-FFF2-40B4-BE49-F238E27FC236}">
                  <a16:creationId xmlns:a16="http://schemas.microsoft.com/office/drawing/2014/main" id="{0A00BECF-93DF-270C-149A-7C85176F0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08937" y="5231807"/>
              <a:ext cx="402224" cy="40222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363FC1-FACB-EFDE-BA91-207826AB04CD}"/>
              </a:ext>
            </a:extLst>
          </p:cNvPr>
          <p:cNvGrpSpPr/>
          <p:nvPr/>
        </p:nvGrpSpPr>
        <p:grpSpPr>
          <a:xfrm>
            <a:off x="2008937" y="6014961"/>
            <a:ext cx="8933612" cy="492549"/>
            <a:chOff x="2048816" y="5764711"/>
            <a:chExt cx="8933612" cy="49254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888BCDB-D5DB-1B8B-6A13-F12F6043BA3A}"/>
                </a:ext>
              </a:extLst>
            </p:cNvPr>
            <p:cNvSpPr/>
            <p:nvPr/>
          </p:nvSpPr>
          <p:spPr>
            <a:xfrm>
              <a:off x="2536972" y="5764711"/>
              <a:ext cx="8445456" cy="492549"/>
            </a:xfrm>
            <a:prstGeom prst="round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4000"/>
                <a:buFontTx/>
                <a:buNone/>
                <a:tabLst/>
                <a:defRPr/>
              </a:pPr>
              <a:r>
                <a:rPr kumimoji="0" lang="it-CH" sz="16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 panose="020B0604020202020204" pitchFamily="34" charset="0"/>
                </a:rPr>
                <a:t>PI</a:t>
              </a:r>
              <a:r>
                <a:rPr lang="it-CH" sz="1600" b="1" kern="0">
                  <a:solidFill>
                    <a:schemeClr val="bg1"/>
                  </a:solidFill>
                  <a:latin typeface="Seaford" panose="00000500000000000000" pitchFamily="2" charset="0"/>
                  <a:cs typeface="Arial" panose="020B0604020202020204" pitchFamily="34" charset="0"/>
                </a:rPr>
                <a:t>: </a:t>
              </a:r>
              <a:r>
                <a:rPr kumimoji="0" lang="en-CH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 panose="020B0604020202020204" pitchFamily="34" charset="0"/>
                </a:rPr>
                <a:t>Michael Lichtenberg, Arnsberg, Germany</a:t>
              </a: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9" name="Graphic 18" descr="User with solid fill">
              <a:extLst>
                <a:ext uri="{FF2B5EF4-FFF2-40B4-BE49-F238E27FC236}">
                  <a16:creationId xmlns:a16="http://schemas.microsoft.com/office/drawing/2014/main" id="{69D63FEA-E3ED-0D6C-954A-9A9E45AA9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48816" y="5835327"/>
              <a:ext cx="320010" cy="32001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E9ACE4D-AB54-F9D7-0646-3585F83DAAB8}"/>
              </a:ext>
            </a:extLst>
          </p:cNvPr>
          <p:cNvGrpSpPr/>
          <p:nvPr/>
        </p:nvGrpSpPr>
        <p:grpSpPr>
          <a:xfrm>
            <a:off x="2008937" y="3146026"/>
            <a:ext cx="9266673" cy="1877576"/>
            <a:chOff x="2028743" y="3117151"/>
            <a:chExt cx="9266673" cy="187757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47718BE-878E-D6B1-83CA-ECE2279D816A}"/>
                </a:ext>
              </a:extLst>
            </p:cNvPr>
            <p:cNvSpPr/>
            <p:nvPr/>
          </p:nvSpPr>
          <p:spPr>
            <a:xfrm>
              <a:off x="2536972" y="3117151"/>
              <a:ext cx="8758444" cy="1740363"/>
            </a:xfrm>
            <a:prstGeom prst="roundRect">
              <a:avLst>
                <a:gd name="adj" fmla="val 6034"/>
              </a:avLst>
            </a:prstGeom>
            <a:noFill/>
            <a:ln w="635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4000"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/>
                </a:rPr>
                <a:t>Secondary Endpoints: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4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/>
                </a:rPr>
                <a:t>Device success &amp; Procedure success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4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/>
                </a:rPr>
                <a:t>Major Adverse Limb Events (MALE) composite endpoint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4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/>
                </a:rPr>
                <a:t>Death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4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/>
                </a:rPr>
                <a:t>TLR &amp; TVR - including time to first CD-TLR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4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/>
                </a:rPr>
                <a:t>Target limb revascularization, thrombosis at the target site and amputation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4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/>
                </a:rPr>
                <a:t>Change in Rutherford score, ABI from baseline and EQ5D</a:t>
              </a:r>
            </a:p>
          </p:txBody>
        </p:sp>
        <p:sp>
          <p:nvSpPr>
            <p:cNvPr id="18" name="Teardrop 1">
              <a:extLst>
                <a:ext uri="{FF2B5EF4-FFF2-40B4-BE49-F238E27FC236}">
                  <a16:creationId xmlns:a16="http://schemas.microsoft.com/office/drawing/2014/main" id="{A4F76C5D-9A9F-E762-1AC4-970F4F464349}"/>
                </a:ext>
              </a:extLst>
            </p:cNvPr>
            <p:cNvSpPr/>
            <p:nvPr/>
          </p:nvSpPr>
          <p:spPr>
            <a:xfrm rot="18805991">
              <a:off x="2021683" y="3840176"/>
              <a:ext cx="290034" cy="275913"/>
            </a:xfrm>
            <a:custGeom>
              <a:avLst/>
              <a:gdLst/>
              <a:ahLst/>
              <a:cxnLst/>
              <a:rect l="l" t="t" r="r" b="b"/>
              <a:pathLst>
                <a:path w="1807241" h="1788383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rgbClr val="EFEDF2"/>
            </a:solidFill>
            <a:ln w="1905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aford" panose="00000500000000000000" pitchFamily="2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21" name="Teardrop 1">
              <a:extLst>
                <a:ext uri="{FF2B5EF4-FFF2-40B4-BE49-F238E27FC236}">
                  <a16:creationId xmlns:a16="http://schemas.microsoft.com/office/drawing/2014/main" id="{37DBC695-9297-DE85-51D6-F8CBFFF94BF5}"/>
                </a:ext>
              </a:extLst>
            </p:cNvPr>
            <p:cNvSpPr/>
            <p:nvPr/>
          </p:nvSpPr>
          <p:spPr>
            <a:xfrm rot="18805991">
              <a:off x="2165784" y="3799140"/>
              <a:ext cx="229374" cy="228119"/>
            </a:xfrm>
            <a:custGeom>
              <a:avLst/>
              <a:gdLst/>
              <a:ahLst/>
              <a:cxnLst/>
              <a:rect l="l" t="t" r="r" b="b"/>
              <a:pathLst>
                <a:path w="1807241" h="1788383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rgbClr val="EFEDF2"/>
            </a:solidFill>
            <a:ln w="1905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aford" panose="00000500000000000000" pitchFamily="2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B66C78D-05C9-25FC-ED2A-AE87F0DA75E5}"/>
                </a:ext>
              </a:extLst>
            </p:cNvPr>
            <p:cNvCxnSpPr>
              <a:cxnSpLocks/>
            </p:cNvCxnSpPr>
            <p:nvPr/>
          </p:nvCxnSpPr>
          <p:spPr>
            <a:xfrm>
              <a:off x="2048816" y="4994727"/>
              <a:ext cx="882773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5828AD7-3DCE-4362-2C8C-794B07510B18}"/>
              </a:ext>
            </a:extLst>
          </p:cNvPr>
          <p:cNvSpPr txBox="1">
            <a:spLocks/>
          </p:cNvSpPr>
          <p:nvPr/>
        </p:nvSpPr>
        <p:spPr>
          <a:xfrm>
            <a:off x="403225" y="241488"/>
            <a:ext cx="11315700" cy="8125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18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SUCCESS PTA STUDY 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Study Overview</a:t>
            </a:r>
            <a:endParaRPr kumimoji="0" lang="it-CH" sz="32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7B1F68D-8E06-A858-9B17-3A5164C0D5EC}"/>
              </a:ext>
            </a:extLst>
          </p:cNvPr>
          <p:cNvSpPr/>
          <p:nvPr/>
        </p:nvSpPr>
        <p:spPr>
          <a:xfrm>
            <a:off x="2008937" y="1720358"/>
            <a:ext cx="7047650" cy="684000"/>
          </a:xfrm>
          <a:prstGeom prst="round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4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0E9D7C-852C-C5E2-984B-63E7F25C63F1}"/>
              </a:ext>
            </a:extLst>
          </p:cNvPr>
          <p:cNvGrpSpPr/>
          <p:nvPr/>
        </p:nvGrpSpPr>
        <p:grpSpPr>
          <a:xfrm>
            <a:off x="2008937" y="1386995"/>
            <a:ext cx="9286479" cy="812530"/>
            <a:chOff x="2008937" y="1386995"/>
            <a:chExt cx="9286479" cy="8125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56DC4CC-56FB-E092-1AA9-C07F34290EDE}"/>
                </a:ext>
              </a:extLst>
            </p:cNvPr>
            <p:cNvSpPr/>
            <p:nvPr/>
          </p:nvSpPr>
          <p:spPr>
            <a:xfrm>
              <a:off x="2536972" y="1386995"/>
              <a:ext cx="8758444" cy="812530"/>
            </a:xfrm>
            <a:prstGeom prst="round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4000"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 panose="020B0604020202020204" pitchFamily="34" charset="0"/>
                </a:rPr>
                <a:t>Objectives &amp; Design</a:t>
              </a:r>
            </a:p>
            <a:p>
              <a:pPr marL="285750" indent="-285750">
                <a:buSzPct val="124000"/>
                <a:buFont typeface="Arial" panose="020B0604020202020204" pitchFamily="34" charset="0"/>
                <a:buChar char="•"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 panose="020B0604020202020204" pitchFamily="34" charset="0"/>
                </a:rPr>
                <a:t>Global post-market surveillance study of the SELUTION SLR DEB (SFA, BTK, Foot)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4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 panose="020B0604020202020204" pitchFamily="34" charset="0"/>
                </a:rPr>
                <a:t>Collect real world safety</a:t>
              </a:r>
              <a:r>
                <a:rPr lang="en-US" sz="1600" kern="0">
                  <a:solidFill>
                    <a:schemeClr val="bg1"/>
                  </a:solidFill>
                  <a:latin typeface="Seaford" panose="00000500000000000000" pitchFamily="2" charset="0"/>
                  <a:cs typeface="Arial" panose="020B0604020202020204" pitchFamily="34" charset="0"/>
                </a:rPr>
                <a:t> and 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 panose="020B0604020202020204" pitchFamily="34" charset="0"/>
                </a:rPr>
                <a:t>efficacy data on the use of the SELUTION SLR DEB </a:t>
              </a:r>
            </a:p>
            <a:p>
              <a:pPr marL="285750" indent="-285750">
                <a:buSzPct val="124000"/>
                <a:buFont typeface="Arial" panose="020B0604020202020204" pitchFamily="34" charset="0"/>
                <a:buChar char="•"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 panose="020B0604020202020204" pitchFamily="34" charset="0"/>
                </a:rPr>
                <a:t>723 patients in 27 sites around Europe, Asia and South America </a:t>
              </a:r>
            </a:p>
          </p:txBody>
        </p:sp>
        <p:pic>
          <p:nvPicPr>
            <p:cNvPr id="22" name="Graphic 21" descr="Target with solid fill">
              <a:extLst>
                <a:ext uri="{FF2B5EF4-FFF2-40B4-BE49-F238E27FC236}">
                  <a16:creationId xmlns:a16="http://schemas.microsoft.com/office/drawing/2014/main" id="{3CC15665-1B95-2FDA-36AE-AF8C31C1D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08937" y="1637340"/>
              <a:ext cx="397445" cy="397445"/>
            </a:xfrm>
            <a:prstGeom prst="rect">
              <a:avLst/>
            </a:prstGeom>
          </p:spPr>
        </p:pic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6B0801-86FD-F563-9D89-1BE22B6F2C0E}"/>
              </a:ext>
            </a:extLst>
          </p:cNvPr>
          <p:cNvCxnSpPr>
            <a:cxnSpLocks/>
          </p:cNvCxnSpPr>
          <p:nvPr/>
        </p:nvCxnSpPr>
        <p:spPr>
          <a:xfrm>
            <a:off x="2008937" y="2433233"/>
            <a:ext cx="88277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9720ED-986A-BC90-DBE0-9A856CDB9777}"/>
              </a:ext>
            </a:extLst>
          </p:cNvPr>
          <p:cNvCxnSpPr>
            <a:cxnSpLocks/>
          </p:cNvCxnSpPr>
          <p:nvPr/>
        </p:nvCxnSpPr>
        <p:spPr>
          <a:xfrm>
            <a:off x="2008937" y="3069026"/>
            <a:ext cx="88277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9EC4818-DF1F-5851-8A72-52A730C5B241}"/>
              </a:ext>
            </a:extLst>
          </p:cNvPr>
          <p:cNvGrpSpPr/>
          <p:nvPr/>
        </p:nvGrpSpPr>
        <p:grpSpPr>
          <a:xfrm>
            <a:off x="2095562" y="2506107"/>
            <a:ext cx="9046320" cy="441916"/>
            <a:chOff x="2070862" y="2506107"/>
            <a:chExt cx="9046320" cy="44191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06D35B3-6FDF-7C88-0696-8EB93C709118}"/>
                </a:ext>
              </a:extLst>
            </p:cNvPr>
            <p:cNvSpPr/>
            <p:nvPr/>
          </p:nvSpPr>
          <p:spPr>
            <a:xfrm>
              <a:off x="2536972" y="2506107"/>
              <a:ext cx="8580210" cy="441916"/>
            </a:xfrm>
            <a:prstGeom prst="round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4000"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 panose="020B0604020202020204" pitchFamily="34" charset="0"/>
                </a:rPr>
                <a:t>Primary Endpoint: 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 panose="020B0604020202020204" pitchFamily="34" charset="0"/>
                </a:rPr>
                <a:t>Clinically Driven Target Lesion Revascularization (CD-TLR)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Arial" panose="020B0604020202020204" pitchFamily="34" charset="0"/>
                </a:rPr>
                <a:t>at 12M </a:t>
              </a:r>
            </a:p>
          </p:txBody>
        </p:sp>
        <p:sp>
          <p:nvSpPr>
            <p:cNvPr id="17" name="Teardrop 1">
              <a:extLst>
                <a:ext uri="{FF2B5EF4-FFF2-40B4-BE49-F238E27FC236}">
                  <a16:creationId xmlns:a16="http://schemas.microsoft.com/office/drawing/2014/main" id="{E8D62F37-8844-5904-C3E5-9396DBA5C1E2}"/>
                </a:ext>
              </a:extLst>
            </p:cNvPr>
            <p:cNvSpPr/>
            <p:nvPr/>
          </p:nvSpPr>
          <p:spPr>
            <a:xfrm rot="18805991">
              <a:off x="2063802" y="2591512"/>
              <a:ext cx="290034" cy="275913"/>
            </a:xfrm>
            <a:custGeom>
              <a:avLst/>
              <a:gdLst/>
              <a:ahLst/>
              <a:cxnLst/>
              <a:rect l="l" t="t" r="r" b="b"/>
              <a:pathLst>
                <a:path w="1807241" h="1788383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rgbClr val="EFEDF2"/>
            </a:solidFill>
            <a:ln w="1905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aford" panose="00000500000000000000" pitchFamily="2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9E8D2B-2A8F-59ED-F496-D9A0679794CC}"/>
              </a:ext>
            </a:extLst>
          </p:cNvPr>
          <p:cNvCxnSpPr>
            <a:cxnSpLocks/>
          </p:cNvCxnSpPr>
          <p:nvPr/>
        </p:nvCxnSpPr>
        <p:spPr>
          <a:xfrm>
            <a:off x="2008937" y="5995389"/>
            <a:ext cx="88277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624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000859B2-7F9C-D962-7386-6A93532EB0DB}"/>
              </a:ext>
            </a:extLst>
          </p:cNvPr>
          <p:cNvSpPr txBox="1">
            <a:spLocks/>
          </p:cNvSpPr>
          <p:nvPr/>
        </p:nvSpPr>
        <p:spPr>
          <a:xfrm>
            <a:off x="345329" y="211781"/>
            <a:ext cx="11315700" cy="7848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18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/>
              </a:rPr>
              <a:t>SUCCESS PTA </a:t>
            </a:r>
            <a:r>
              <a:rPr kumimoji="0" lang="it-CH" sz="1800" b="0" i="0" u="none" strike="noStrike" kern="1200" cap="all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/>
              </a:rPr>
              <a:t>STUDy</a:t>
            </a:r>
            <a:br>
              <a:rPr kumimoji="0" lang="it-CH" sz="280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/>
              </a:rPr>
              <a:t>27 sites in 8 countries</a:t>
            </a:r>
            <a:endParaRPr kumimoji="0" lang="it-CH" sz="2800" b="0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  <a:cs typeface="Arial"/>
            </a:endParaRPr>
          </a:p>
        </p:txBody>
      </p:sp>
      <p:grpSp>
        <p:nvGrpSpPr>
          <p:cNvPr id="5" name="Agrupar 3">
            <a:extLst>
              <a:ext uri="{FF2B5EF4-FFF2-40B4-BE49-F238E27FC236}">
                <a16:creationId xmlns:a16="http://schemas.microsoft.com/office/drawing/2014/main" id="{B512DEE6-2C72-0C47-A12A-C4740AA1763A}"/>
              </a:ext>
            </a:extLst>
          </p:cNvPr>
          <p:cNvGrpSpPr/>
          <p:nvPr/>
        </p:nvGrpSpPr>
        <p:grpSpPr>
          <a:xfrm>
            <a:off x="4662685" y="210437"/>
            <a:ext cx="5575765" cy="1721029"/>
            <a:chOff x="3131561" y="3527271"/>
            <a:chExt cx="6366173" cy="1721029"/>
          </a:xfrm>
        </p:grpSpPr>
        <p:sp>
          <p:nvSpPr>
            <p:cNvPr id="6" name="CaixaDeTexto 19">
              <a:extLst>
                <a:ext uri="{FF2B5EF4-FFF2-40B4-BE49-F238E27FC236}">
                  <a16:creationId xmlns:a16="http://schemas.microsoft.com/office/drawing/2014/main" id="{C9667C72-48C8-FA01-D298-E1D30E2EC9B7}"/>
                </a:ext>
              </a:extLst>
            </p:cNvPr>
            <p:cNvSpPr txBox="1"/>
            <p:nvPr/>
          </p:nvSpPr>
          <p:spPr>
            <a:xfrm>
              <a:off x="7967219" y="3527271"/>
              <a:ext cx="153051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sng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Germany</a:t>
              </a:r>
              <a:endParaRPr kumimoji="0" lang="pt-PT" sz="1200" b="0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endParaRPr>
            </a:p>
          </p:txBody>
        </p:sp>
        <p:sp>
          <p:nvSpPr>
            <p:cNvPr id="7" name="CaixaDeTexto 24">
              <a:extLst>
                <a:ext uri="{FF2B5EF4-FFF2-40B4-BE49-F238E27FC236}">
                  <a16:creationId xmlns:a16="http://schemas.microsoft.com/office/drawing/2014/main" id="{D5257A2E-6B4D-7219-B385-FDE006717882}"/>
                </a:ext>
              </a:extLst>
            </p:cNvPr>
            <p:cNvSpPr txBox="1"/>
            <p:nvPr/>
          </p:nvSpPr>
          <p:spPr>
            <a:xfrm>
              <a:off x="3131561" y="3734488"/>
              <a:ext cx="6366173" cy="1513812"/>
            </a:xfrm>
            <a:prstGeom prst="rect">
              <a:avLst/>
            </a:prstGeom>
            <a:noFill/>
          </p:spPr>
          <p:txBody>
            <a:bodyPr wrap="square" lIns="91440" tIns="45720" rIns="91440" bIns="45720" numCol="1" anchor="t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•  Klinikum 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Hochsauerland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 (Lichtenberg) • 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Universitätsklinikum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 Essen (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Times New Roman"/>
                </a:rPr>
                <a:t>Rammos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)  </a:t>
              </a:r>
              <a:endParaRPr lang="en-GB" sz="105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Calibri"/>
                <a:cs typeface="Times New Roman"/>
              </a:endParaRPr>
            </a:p>
            <a:p>
              <a:pPr marL="0" marR="0" lvl="0" indent="0" algn="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• 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Universitätsklinikum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 Tübingen (</a:t>
              </a:r>
              <a:r>
                <a:rPr lang="en-GB" sz="1050" kern="0">
                  <a:solidFill>
                    <a:schemeClr val="bg1"/>
                  </a:solidFill>
                  <a:latin typeface="Seaford" panose="00000500000000000000" pitchFamily="2" charset="0"/>
                  <a:ea typeface="Calibri"/>
                  <a:cs typeface="Times New Roman"/>
                </a:rPr>
                <a:t>Schmehl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)  • 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Universitätsklinikum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 Würzburg (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Kickuth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) • Krankenhaus Buchholz (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Times New Roman"/>
                </a:rPr>
                <a:t>Hertting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Times New Roman"/>
                </a:rPr>
                <a:t>)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 • GRN Klinik Weinheim (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Korosoglou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) • SRH Klinikum Karlsbad (Oberacker)  • 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Medizinisches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 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Versorgungszentrum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 GmbH (Schofer) • LMU Klinikum 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Großhadern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 München (</a:t>
              </a:r>
              <a:r>
                <a:rPr lang="en-GB" sz="1050" kern="0">
                  <a:solidFill>
                    <a:schemeClr val="bg1"/>
                  </a:solidFill>
                  <a:latin typeface="Seaford" panose="00000500000000000000" pitchFamily="2" charset="0"/>
                  <a:ea typeface="Calibri"/>
                  <a:cs typeface="Times New Roman"/>
                </a:rPr>
                <a:t>Konstantinou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)  • DIAKO Krankenhaus (Müller-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Hülsbeck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)  • University Heart Center Freiburg (Zeller) • 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Universitätsklinikum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 Heidelberg (Böckler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Times New Roman"/>
                </a:rPr>
                <a:t>)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 </a:t>
              </a: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Times New Roman"/>
                </a:rPr>
                <a:t> </a:t>
              </a:r>
              <a:endParaRPr lang="en-GB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Times New Roman"/>
              </a:endParaRPr>
            </a:p>
          </p:txBody>
        </p:sp>
      </p:grpSp>
      <p:grpSp>
        <p:nvGrpSpPr>
          <p:cNvPr id="12" name="Agrupar 20">
            <a:extLst>
              <a:ext uri="{FF2B5EF4-FFF2-40B4-BE49-F238E27FC236}">
                <a16:creationId xmlns:a16="http://schemas.microsoft.com/office/drawing/2014/main" id="{A82D3735-A7AD-97C3-1778-21F3911D1195}"/>
              </a:ext>
            </a:extLst>
          </p:cNvPr>
          <p:cNvGrpSpPr/>
          <p:nvPr/>
        </p:nvGrpSpPr>
        <p:grpSpPr>
          <a:xfrm>
            <a:off x="6239906" y="3394360"/>
            <a:ext cx="1586018" cy="496500"/>
            <a:chOff x="3870042" y="3542874"/>
            <a:chExt cx="1940722" cy="496500"/>
          </a:xfrm>
        </p:grpSpPr>
        <p:sp>
          <p:nvSpPr>
            <p:cNvPr id="13" name="CaixaDeTexto 21">
              <a:extLst>
                <a:ext uri="{FF2B5EF4-FFF2-40B4-BE49-F238E27FC236}">
                  <a16:creationId xmlns:a16="http://schemas.microsoft.com/office/drawing/2014/main" id="{7CDCCFF9-F6B6-0B8A-EF19-609152B6F0FD}"/>
                </a:ext>
              </a:extLst>
            </p:cNvPr>
            <p:cNvSpPr txBox="1"/>
            <p:nvPr/>
          </p:nvSpPr>
          <p:spPr>
            <a:xfrm>
              <a:off x="4156788" y="3542874"/>
              <a:ext cx="153051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sng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Netherlands</a:t>
              </a:r>
              <a:endParaRPr kumimoji="0" lang="pt-PT" sz="1200" b="0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endParaRPr>
            </a:p>
          </p:txBody>
        </p:sp>
        <p:sp>
          <p:nvSpPr>
            <p:cNvPr id="14" name="CaixaDeTexto 22">
              <a:extLst>
                <a:ext uri="{FF2B5EF4-FFF2-40B4-BE49-F238E27FC236}">
                  <a16:creationId xmlns:a16="http://schemas.microsoft.com/office/drawing/2014/main" id="{16F19BA1-09A9-55C2-CBF7-AA917E0EB4FF}"/>
                </a:ext>
              </a:extLst>
            </p:cNvPr>
            <p:cNvSpPr txBox="1"/>
            <p:nvPr/>
          </p:nvSpPr>
          <p:spPr>
            <a:xfrm>
              <a:off x="3870042" y="3737432"/>
              <a:ext cx="1940722" cy="301942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•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ETZ Tilburg (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Lohle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endParaRPr kumimoji="0" lang="en-GB" sz="105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Agrupar 25">
            <a:extLst>
              <a:ext uri="{FF2B5EF4-FFF2-40B4-BE49-F238E27FC236}">
                <a16:creationId xmlns:a16="http://schemas.microsoft.com/office/drawing/2014/main" id="{06FC45A8-5AD3-DD31-528B-2DDCF67B8FA6}"/>
              </a:ext>
            </a:extLst>
          </p:cNvPr>
          <p:cNvGrpSpPr/>
          <p:nvPr/>
        </p:nvGrpSpPr>
        <p:grpSpPr>
          <a:xfrm>
            <a:off x="3857953" y="4033991"/>
            <a:ext cx="4121508" cy="719157"/>
            <a:chOff x="1651760" y="3504920"/>
            <a:chExt cx="4121508" cy="719157"/>
          </a:xfrm>
        </p:grpSpPr>
        <p:sp>
          <p:nvSpPr>
            <p:cNvPr id="16" name="CaixaDeTexto 26">
              <a:extLst>
                <a:ext uri="{FF2B5EF4-FFF2-40B4-BE49-F238E27FC236}">
                  <a16:creationId xmlns:a16="http://schemas.microsoft.com/office/drawing/2014/main" id="{1EF35307-EEC5-CD5C-60A5-27C9F83A5899}"/>
                </a:ext>
              </a:extLst>
            </p:cNvPr>
            <p:cNvSpPr txBox="1"/>
            <p:nvPr/>
          </p:nvSpPr>
          <p:spPr>
            <a:xfrm>
              <a:off x="4242753" y="3504920"/>
              <a:ext cx="153051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sng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Switzerland </a:t>
              </a:r>
              <a:endParaRPr kumimoji="0" lang="pt-PT" sz="1200" b="0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endParaRPr>
            </a:p>
          </p:txBody>
        </p:sp>
        <p:sp>
          <p:nvSpPr>
            <p:cNvPr id="17" name="CaixaDeTexto 28">
              <a:extLst>
                <a:ext uri="{FF2B5EF4-FFF2-40B4-BE49-F238E27FC236}">
                  <a16:creationId xmlns:a16="http://schemas.microsoft.com/office/drawing/2014/main" id="{E5730038-FECD-AF26-C16D-605C4CCC9E1B}"/>
                </a:ext>
              </a:extLst>
            </p:cNvPr>
            <p:cNvSpPr txBox="1"/>
            <p:nvPr/>
          </p:nvSpPr>
          <p:spPr>
            <a:xfrm>
              <a:off x="1651760" y="3679761"/>
              <a:ext cx="4054199" cy="544316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•  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Kantonsspital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Aarau (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Gissler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•  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Luzerner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Kantonsspital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(Rastan) </a:t>
              </a:r>
            </a:p>
            <a:p>
              <a:pPr marL="0" marR="0" lvl="0" indent="0" algn="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• HUG Geneva (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Glauser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 </a:t>
              </a:r>
              <a:endParaRPr kumimoji="0" lang="en-GB" sz="105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Agrupar 35">
            <a:extLst>
              <a:ext uri="{FF2B5EF4-FFF2-40B4-BE49-F238E27FC236}">
                <a16:creationId xmlns:a16="http://schemas.microsoft.com/office/drawing/2014/main" id="{4465DD4A-713B-7E8B-4C96-69C091831C5D}"/>
              </a:ext>
            </a:extLst>
          </p:cNvPr>
          <p:cNvGrpSpPr/>
          <p:nvPr/>
        </p:nvGrpSpPr>
        <p:grpSpPr>
          <a:xfrm>
            <a:off x="3477879" y="5783076"/>
            <a:ext cx="4041392" cy="716327"/>
            <a:chOff x="585297" y="3274208"/>
            <a:chExt cx="5684556" cy="716327"/>
          </a:xfrm>
        </p:grpSpPr>
        <p:sp>
          <p:nvSpPr>
            <p:cNvPr id="19" name="CaixaDeTexto 36">
              <a:extLst>
                <a:ext uri="{FF2B5EF4-FFF2-40B4-BE49-F238E27FC236}">
                  <a16:creationId xmlns:a16="http://schemas.microsoft.com/office/drawing/2014/main" id="{80B24946-0022-426C-4073-A9FDCBE04C66}"/>
                </a:ext>
              </a:extLst>
            </p:cNvPr>
            <p:cNvSpPr txBox="1"/>
            <p:nvPr/>
          </p:nvSpPr>
          <p:spPr>
            <a:xfrm>
              <a:off x="4647146" y="3274208"/>
              <a:ext cx="153051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sng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Greece </a:t>
              </a:r>
              <a:endParaRPr kumimoji="0" lang="pt-PT" sz="1200" b="0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endParaRPr>
            </a:p>
          </p:txBody>
        </p:sp>
        <p:sp>
          <p:nvSpPr>
            <p:cNvPr id="20" name="CaixaDeTexto 37">
              <a:extLst>
                <a:ext uri="{FF2B5EF4-FFF2-40B4-BE49-F238E27FC236}">
                  <a16:creationId xmlns:a16="http://schemas.microsoft.com/office/drawing/2014/main" id="{18A7C9B0-AB00-4701-BE3C-02A0FA835160}"/>
                </a:ext>
              </a:extLst>
            </p:cNvPr>
            <p:cNvSpPr txBox="1"/>
            <p:nvPr/>
          </p:nvSpPr>
          <p:spPr>
            <a:xfrm>
              <a:off x="585297" y="3446219"/>
              <a:ext cx="5684556" cy="544316"/>
            </a:xfrm>
            <a:prstGeom prst="rect">
              <a:avLst/>
            </a:prstGeom>
            <a:noFill/>
          </p:spPr>
          <p:txBody>
            <a:bodyPr wrap="square" lIns="91440" tIns="45720" rIns="91440" bIns="45720" numCol="1" anchor="t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•  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Attikon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 University Hospital (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Brountzos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) •  General University Hospital of Patras (Katsanos)  • Athens Medical Center (Bisdas)</a:t>
              </a:r>
            </a:p>
          </p:txBody>
        </p:sp>
      </p:grpSp>
      <p:grpSp>
        <p:nvGrpSpPr>
          <p:cNvPr id="21" name="Agrupar 30">
            <a:extLst>
              <a:ext uri="{FF2B5EF4-FFF2-40B4-BE49-F238E27FC236}">
                <a16:creationId xmlns:a16="http://schemas.microsoft.com/office/drawing/2014/main" id="{BBB5CAAB-B1D0-F214-198B-24CB87FF655E}"/>
              </a:ext>
            </a:extLst>
          </p:cNvPr>
          <p:cNvGrpSpPr/>
          <p:nvPr/>
        </p:nvGrpSpPr>
        <p:grpSpPr>
          <a:xfrm>
            <a:off x="4487086" y="5023090"/>
            <a:ext cx="3032186" cy="513833"/>
            <a:chOff x="1753423" y="3196906"/>
            <a:chExt cx="4099193" cy="513833"/>
          </a:xfrm>
        </p:grpSpPr>
        <p:sp>
          <p:nvSpPr>
            <p:cNvPr id="22" name="CaixaDeTexto 31">
              <a:extLst>
                <a:ext uri="{FF2B5EF4-FFF2-40B4-BE49-F238E27FC236}">
                  <a16:creationId xmlns:a16="http://schemas.microsoft.com/office/drawing/2014/main" id="{E0A9AFE4-222D-71B4-32C0-A1FB45220793}"/>
                </a:ext>
              </a:extLst>
            </p:cNvPr>
            <p:cNvSpPr txBox="1"/>
            <p:nvPr/>
          </p:nvSpPr>
          <p:spPr>
            <a:xfrm>
              <a:off x="4270170" y="3196906"/>
              <a:ext cx="1530515" cy="27699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sng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Times New Roman"/>
                </a:rPr>
                <a:t>Slovakia </a:t>
              </a:r>
              <a:endParaRPr kumimoji="0" lang="pt-PT" sz="1200" b="0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Times New Roman"/>
              </a:endParaRPr>
            </a:p>
          </p:txBody>
        </p:sp>
        <p:sp>
          <p:nvSpPr>
            <p:cNvPr id="23" name="CaixaDeTexto 32">
              <a:extLst>
                <a:ext uri="{FF2B5EF4-FFF2-40B4-BE49-F238E27FC236}">
                  <a16:creationId xmlns:a16="http://schemas.microsoft.com/office/drawing/2014/main" id="{E5CDD4B1-2A05-6E19-E68E-020ADF33CC8B}"/>
                </a:ext>
              </a:extLst>
            </p:cNvPr>
            <p:cNvSpPr txBox="1"/>
            <p:nvPr/>
          </p:nvSpPr>
          <p:spPr>
            <a:xfrm>
              <a:off x="1753423" y="3408797"/>
              <a:ext cx="4099193" cy="301942"/>
            </a:xfrm>
            <a:prstGeom prst="rect">
              <a:avLst/>
            </a:prstGeom>
            <a:noFill/>
          </p:spPr>
          <p:txBody>
            <a:bodyPr wrap="square" lIns="91440" tIns="45720" rIns="91440" bIns="45720" numCol="1" anchor="t">
              <a:spAutoFit/>
            </a:bodyPr>
            <a:lstStyle/>
            <a:p>
              <a:pPr algn="r" defTabSz="914377">
                <a:lnSpc>
                  <a:spcPct val="150000"/>
                </a:lnSpc>
                <a:defRPr/>
              </a:pP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• 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Times New Roman"/>
                </a:rPr>
                <a:t>Trnava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Times New Roman"/>
                </a:rPr>
                <a:t> University Hospital 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(</a:t>
              </a:r>
              <a:r>
                <a:rPr lang="en-GB" sz="1050" kern="0" err="1">
                  <a:solidFill>
                    <a:schemeClr val="bg1"/>
                  </a:solidFill>
                  <a:latin typeface="Seaford" panose="00000500000000000000" pitchFamily="2" charset="0"/>
                  <a:ea typeface="+mn-lt"/>
                  <a:cs typeface="+mn-lt"/>
                </a:rPr>
                <a:t>Lebdušková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/>
                  <a:cs typeface="Times New Roman"/>
                </a:rPr>
                <a:t>)</a:t>
              </a:r>
            </a:p>
          </p:txBody>
        </p:sp>
      </p:grpSp>
      <p:pic>
        <p:nvPicPr>
          <p:cNvPr id="24" name="Picture 23" descr="A map of the world&#10;&#10;Description automatically generated">
            <a:extLst>
              <a:ext uri="{FF2B5EF4-FFF2-40B4-BE49-F238E27FC236}">
                <a16:creationId xmlns:a16="http://schemas.microsoft.com/office/drawing/2014/main" id="{ACFB83FE-0540-7020-73DA-B1E674D22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3247" r="30525" b="22268"/>
          <a:stretch/>
        </p:blipFill>
        <p:spPr>
          <a:xfrm>
            <a:off x="313930" y="1335855"/>
            <a:ext cx="1457203" cy="1456567"/>
          </a:xfrm>
          <a:prstGeom prst="rect">
            <a:avLst/>
          </a:prstGeom>
        </p:spPr>
      </p:pic>
      <p:pic>
        <p:nvPicPr>
          <p:cNvPr id="25" name="Picture 24" descr="A map of the world&#10;&#10;Description automatically generated">
            <a:extLst>
              <a:ext uri="{FF2B5EF4-FFF2-40B4-BE49-F238E27FC236}">
                <a16:creationId xmlns:a16="http://schemas.microsoft.com/office/drawing/2014/main" id="{C2247B46-5526-CFA2-C6FE-2E2D5C2A1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7" t="45836" r="22891" b="4796"/>
          <a:stretch/>
        </p:blipFill>
        <p:spPr>
          <a:xfrm>
            <a:off x="1346671" y="3599899"/>
            <a:ext cx="1634852" cy="222556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35335D9-27BD-45BF-E6F7-24AB2FB83EA2}"/>
              </a:ext>
            </a:extLst>
          </p:cNvPr>
          <p:cNvGrpSpPr/>
          <p:nvPr/>
        </p:nvGrpSpPr>
        <p:grpSpPr>
          <a:xfrm>
            <a:off x="7135653" y="1511345"/>
            <a:ext cx="5060119" cy="5346655"/>
            <a:chOff x="7135653" y="1511345"/>
            <a:chExt cx="5060119" cy="53466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64BA68-2D38-E9BE-8DBC-8CA825C1E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5653" y="1511345"/>
              <a:ext cx="5060119" cy="5346655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464D834-DDE4-7296-007F-A21AAB602BC6}"/>
                </a:ext>
              </a:extLst>
            </p:cNvPr>
            <p:cNvSpPr/>
            <p:nvPr/>
          </p:nvSpPr>
          <p:spPr>
            <a:xfrm>
              <a:off x="7725028" y="1953286"/>
              <a:ext cx="920128" cy="908389"/>
            </a:xfrm>
            <a:prstGeom prst="rect">
              <a:avLst/>
            </a:prstGeom>
            <a:solidFill>
              <a:srgbClr val="4575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Agrupar 43">
            <a:extLst>
              <a:ext uri="{FF2B5EF4-FFF2-40B4-BE49-F238E27FC236}">
                <a16:creationId xmlns:a16="http://schemas.microsoft.com/office/drawing/2014/main" id="{3830C4A4-7804-87D9-B55B-9B44FCF3118C}"/>
              </a:ext>
            </a:extLst>
          </p:cNvPr>
          <p:cNvGrpSpPr/>
          <p:nvPr/>
        </p:nvGrpSpPr>
        <p:grpSpPr>
          <a:xfrm>
            <a:off x="412425" y="5549683"/>
            <a:ext cx="2469329" cy="534454"/>
            <a:chOff x="4275587" y="3449794"/>
            <a:chExt cx="4054200" cy="475388"/>
          </a:xfrm>
        </p:grpSpPr>
        <p:sp>
          <p:nvSpPr>
            <p:cNvPr id="27" name="CaixaDeTexto 44">
              <a:extLst>
                <a:ext uri="{FF2B5EF4-FFF2-40B4-BE49-F238E27FC236}">
                  <a16:creationId xmlns:a16="http://schemas.microsoft.com/office/drawing/2014/main" id="{52EB25F8-4BB4-E486-C5DF-D0EF1266595E}"/>
                </a:ext>
              </a:extLst>
            </p:cNvPr>
            <p:cNvSpPr txBox="1"/>
            <p:nvPr/>
          </p:nvSpPr>
          <p:spPr>
            <a:xfrm>
              <a:off x="4281828" y="3449794"/>
              <a:ext cx="2208803" cy="246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sng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Times New Roman" panose="02020603050405020304" pitchFamily="18" charset="0"/>
                </a:rPr>
                <a:t>Argentina</a:t>
              </a:r>
              <a:endParaRPr kumimoji="0" lang="pt-PT" sz="1200" b="0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endParaRPr>
            </a:p>
          </p:txBody>
        </p:sp>
        <p:sp>
          <p:nvSpPr>
            <p:cNvPr id="28" name="CaixaDeTexto 45">
              <a:extLst>
                <a:ext uri="{FF2B5EF4-FFF2-40B4-BE49-F238E27FC236}">
                  <a16:creationId xmlns:a16="http://schemas.microsoft.com/office/drawing/2014/main" id="{818405A8-F6F9-625C-A8FA-8AE504BCE78B}"/>
                </a:ext>
              </a:extLst>
            </p:cNvPr>
            <p:cNvSpPr txBox="1"/>
            <p:nvPr/>
          </p:nvSpPr>
          <p:spPr>
            <a:xfrm>
              <a:off x="4275587" y="3656610"/>
              <a:ext cx="4054200" cy="268572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• Hospital Italiano de La Plata (Pascua)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693B5E-42C4-D8F0-91D1-660B9D816215}"/>
              </a:ext>
            </a:extLst>
          </p:cNvPr>
          <p:cNvGrpSpPr/>
          <p:nvPr/>
        </p:nvGrpSpPr>
        <p:grpSpPr>
          <a:xfrm>
            <a:off x="416285" y="2756652"/>
            <a:ext cx="3441668" cy="503199"/>
            <a:chOff x="2530378" y="2135189"/>
            <a:chExt cx="2994075" cy="503199"/>
          </a:xfrm>
        </p:grpSpPr>
        <p:sp>
          <p:nvSpPr>
            <p:cNvPr id="30" name="CaixaDeTexto 31">
              <a:extLst>
                <a:ext uri="{FF2B5EF4-FFF2-40B4-BE49-F238E27FC236}">
                  <a16:creationId xmlns:a16="http://schemas.microsoft.com/office/drawing/2014/main" id="{6FF9C400-4072-02D1-D931-535071616B20}"/>
                </a:ext>
              </a:extLst>
            </p:cNvPr>
            <p:cNvSpPr txBox="1"/>
            <p:nvPr/>
          </p:nvSpPr>
          <p:spPr>
            <a:xfrm>
              <a:off x="2550627" y="2135189"/>
              <a:ext cx="13816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sng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cs typeface="Times New Roman" panose="02020603050405020304" pitchFamily="18" charset="0"/>
                </a:rPr>
                <a:t>Singapore</a:t>
              </a:r>
              <a:endParaRPr kumimoji="0" lang="pt-PT" sz="1200" b="0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endParaRPr>
            </a:p>
          </p:txBody>
        </p:sp>
        <p:sp>
          <p:nvSpPr>
            <p:cNvPr id="31" name="CaixaDeTexto 32">
              <a:extLst>
                <a:ext uri="{FF2B5EF4-FFF2-40B4-BE49-F238E27FC236}">
                  <a16:creationId xmlns:a16="http://schemas.microsoft.com/office/drawing/2014/main" id="{D1C96DDF-2EFB-D359-FEC6-015D8AA28618}"/>
                </a:ext>
              </a:extLst>
            </p:cNvPr>
            <p:cNvSpPr txBox="1"/>
            <p:nvPr/>
          </p:nvSpPr>
          <p:spPr>
            <a:xfrm>
              <a:off x="2530378" y="2336446"/>
              <a:ext cx="2994075" cy="301942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• 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National University Hospital Singapore 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(Dharmaraj)</a:t>
              </a:r>
            </a:p>
          </p:txBody>
        </p:sp>
      </p:grpSp>
      <p:grpSp>
        <p:nvGrpSpPr>
          <p:cNvPr id="9" name="Agrupar 14">
            <a:extLst>
              <a:ext uri="{FF2B5EF4-FFF2-40B4-BE49-F238E27FC236}">
                <a16:creationId xmlns:a16="http://schemas.microsoft.com/office/drawing/2014/main" id="{594D3EC2-BF5C-1521-AA7B-925B51CD7E07}"/>
              </a:ext>
            </a:extLst>
          </p:cNvPr>
          <p:cNvGrpSpPr/>
          <p:nvPr/>
        </p:nvGrpSpPr>
        <p:grpSpPr>
          <a:xfrm>
            <a:off x="4569997" y="2112532"/>
            <a:ext cx="4367038" cy="1052653"/>
            <a:chOff x="1240840" y="3428813"/>
            <a:chExt cx="4367038" cy="1052653"/>
          </a:xfrm>
          <a:noFill/>
        </p:grpSpPr>
        <p:sp>
          <p:nvSpPr>
            <p:cNvPr id="10" name="CaixaDeTexto 15">
              <a:extLst>
                <a:ext uri="{FF2B5EF4-FFF2-40B4-BE49-F238E27FC236}">
                  <a16:creationId xmlns:a16="http://schemas.microsoft.com/office/drawing/2014/main" id="{CAAE85BF-1B9C-DBED-5354-43B5A850F1EE}"/>
                </a:ext>
              </a:extLst>
            </p:cNvPr>
            <p:cNvSpPr txBox="1"/>
            <p:nvPr/>
          </p:nvSpPr>
          <p:spPr>
            <a:xfrm>
              <a:off x="3931825" y="3428813"/>
              <a:ext cx="1676053" cy="276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sng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United Kingdom</a:t>
              </a:r>
              <a:endParaRPr kumimoji="0" lang="pt-PT" sz="1200" b="0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endParaRPr>
            </a:p>
          </p:txBody>
        </p:sp>
        <p:sp>
          <p:nvSpPr>
            <p:cNvPr id="11" name="CaixaDeTexto 16">
              <a:extLst>
                <a:ext uri="{FF2B5EF4-FFF2-40B4-BE49-F238E27FC236}">
                  <a16:creationId xmlns:a16="http://schemas.microsoft.com/office/drawing/2014/main" id="{CA7A596C-3756-1E17-F568-EA91A4E802F1}"/>
                </a:ext>
              </a:extLst>
            </p:cNvPr>
            <p:cNvSpPr txBox="1"/>
            <p:nvPr/>
          </p:nvSpPr>
          <p:spPr>
            <a:xfrm>
              <a:off x="1240840" y="3694776"/>
              <a:ext cx="4367038" cy="786690"/>
            </a:xfrm>
            <a:prstGeom prst="rect">
              <a:avLst/>
            </a:prstGeom>
            <a:grpFill/>
          </p:spPr>
          <p:txBody>
            <a:bodyPr wrap="square" numCol="1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• 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Guy’s and St Thomas’ Hospital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(Patel)  • 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</a:rPr>
                <a:t>The Royal Hospital 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(Jaffer)  </a:t>
              </a:r>
            </a:p>
            <a:p>
              <a:pPr marL="0" marR="0" lvl="0" indent="0" algn="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• 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</a:rPr>
                <a:t>Frimley Park Hospital 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(Taylor) • 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</a:rPr>
                <a:t>East Surrey Hospital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(Heiss) •</a:t>
              </a: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</a:rPr>
                <a:t>University Hospital Leicester 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kumimoji="0" lang="en-GB" sz="1050" b="0" i="0" u="none" strike="noStrike" kern="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Kandiyil</a:t>
              </a: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afor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kumimoji="0" lang="en-GB" sz="105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201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3E60DCAC-2207-58FB-7BBE-47AE7A689FFB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>
            <a:off x="4068491" y="2179143"/>
            <a:ext cx="0" cy="2544983"/>
          </a:xfrm>
          <a:prstGeom prst="line">
            <a:avLst/>
          </a:prstGeom>
          <a:solidFill>
            <a:schemeClr val="tx1"/>
          </a:solidFill>
          <a:ln w="19050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41CD80-4711-1BF8-5E5D-F231FABD9DD0}"/>
              </a:ext>
            </a:extLst>
          </p:cNvPr>
          <p:cNvSpPr/>
          <p:nvPr/>
        </p:nvSpPr>
        <p:spPr>
          <a:xfrm>
            <a:off x="2533534" y="1429495"/>
            <a:ext cx="3069914" cy="749648"/>
          </a:xfrm>
          <a:prstGeom prst="roundRect">
            <a:avLst/>
          </a:prstGeom>
          <a:solidFill>
            <a:srgbClr val="FF9900"/>
          </a:solidFill>
          <a:ln w="1905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Enrolled Patients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N=723</a:t>
            </a:r>
            <a:endParaRPr kumimoji="0" lang="en-US" altLang="ko-KR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  <a:ea typeface="굴림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6">
            <a:extLst>
              <a:ext uri="{FF2B5EF4-FFF2-40B4-BE49-F238E27FC236}">
                <a16:creationId xmlns:a16="http://schemas.microsoft.com/office/drawing/2014/main" id="{B20B9CC8-E35B-6A87-19E0-86EC3706075A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068491" y="2428128"/>
            <a:ext cx="2475004" cy="8956"/>
          </a:xfrm>
          <a:prstGeom prst="line">
            <a:avLst/>
          </a:prstGeom>
          <a:solidFill>
            <a:schemeClr val="tx1"/>
          </a:solidFill>
          <a:ln w="19050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08C74F-3253-50C5-C2A3-996C0F21E070}"/>
              </a:ext>
            </a:extLst>
          </p:cNvPr>
          <p:cNvSpPr/>
          <p:nvPr/>
        </p:nvSpPr>
        <p:spPr>
          <a:xfrm>
            <a:off x="6543495" y="2133708"/>
            <a:ext cx="4041910" cy="60675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aford" panose="00000500000000000000" pitchFamily="2" charset="0"/>
                <a:ea typeface=""/>
                <a:cs typeface="Arial" panose="020B0604020202020204" pitchFamily="34" charset="0"/>
              </a:rPr>
              <a:t>3 patients withdrew consent and did not approve to keep previously collected study data</a:t>
            </a:r>
          </a:p>
        </p:txBody>
      </p:sp>
      <p:sp>
        <p:nvSpPr>
          <p:cNvPr id="8" name="TextBox 60">
            <a:extLst>
              <a:ext uri="{FF2B5EF4-FFF2-40B4-BE49-F238E27FC236}">
                <a16:creationId xmlns:a16="http://schemas.microsoft.com/office/drawing/2014/main" id="{193DC45D-8DE8-2DEC-824D-26F9EBCF7416}"/>
              </a:ext>
            </a:extLst>
          </p:cNvPr>
          <p:cNvSpPr txBox="1"/>
          <p:nvPr/>
        </p:nvSpPr>
        <p:spPr>
          <a:xfrm>
            <a:off x="5603448" y="1534850"/>
            <a:ext cx="20961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Patients enrolled between</a:t>
            </a:r>
            <a:r>
              <a:rPr kumimoji="0" lang="it-CH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: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Feb 202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1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 and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cs typeface="Arial" panose="020B0604020202020204" pitchFamily="34" charset="0"/>
              </a:rPr>
              <a:t> Oct 2023  </a:t>
            </a:r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LnTx/>
              <a:uFillTx/>
              <a:latin typeface="Seafor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F6F2F9-8E44-90A5-B843-54E32C6B76C9}"/>
              </a:ext>
            </a:extLst>
          </p:cNvPr>
          <p:cNvSpPr/>
          <p:nvPr/>
        </p:nvSpPr>
        <p:spPr>
          <a:xfrm>
            <a:off x="2531260" y="2640354"/>
            <a:ext cx="3074462" cy="875119"/>
          </a:xfrm>
          <a:prstGeom prst="roundRect">
            <a:avLst/>
          </a:prstGeom>
          <a:solidFill>
            <a:srgbClr val="FF9900"/>
          </a:solidFill>
          <a:ln w="1905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"/>
                <a:cs typeface="Arial" panose="020B0604020202020204" pitchFamily="34" charset="0"/>
              </a:rPr>
              <a:t>Procedure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"/>
                <a:cs typeface="Arial" panose="020B0604020202020204" pitchFamily="34" charset="0"/>
              </a:rPr>
              <a:t>SELUTION SLR</a:t>
            </a:r>
            <a:r>
              <a:rPr kumimoji="0" lang="en-US" sz="1600" b="1" i="0" u="none" strike="noStrike" kern="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"/>
                <a:cs typeface="Arial" panose="020B0604020202020204" pitchFamily="34" charset="0"/>
              </a:rPr>
              <a:t>TM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"/>
                <a:cs typeface="Arial" panose="020B0604020202020204" pitchFamily="34" charset="0"/>
              </a:rPr>
              <a:t> DEB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"/>
                <a:cs typeface="Arial" panose="020B0604020202020204" pitchFamily="34" charset="0"/>
              </a:rPr>
              <a:t>N=720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304799B-C8E6-862F-5849-DB6B1E1A47B0}"/>
              </a:ext>
            </a:extLst>
          </p:cNvPr>
          <p:cNvSpPr/>
          <p:nvPr/>
        </p:nvSpPr>
        <p:spPr>
          <a:xfrm>
            <a:off x="2269364" y="4724126"/>
            <a:ext cx="3598254" cy="922362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</a:ln>
          <a:effectLst/>
        </p:spPr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>
                <a:solidFill>
                  <a:schemeClr val="tx1">
                    <a:lumMod val="50000"/>
                    <a:lumOff val="50000"/>
                  </a:schemeClr>
                </a:solidFill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12</a:t>
            </a: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-month FU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Completed* N</a:t>
            </a:r>
            <a:r>
              <a:rPr lang="en-US" altLang="ko-KR" sz="1400" b="1"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=653</a:t>
            </a: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 (</a:t>
            </a:r>
            <a:r>
              <a:rPr lang="en-US" altLang="ko-KR" sz="1400" b="1"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90</a:t>
            </a: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.7%)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b="1"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Completed° </a:t>
            </a:r>
            <a:r>
              <a:rPr lang="en-US" altLang="ko-KR" sz="1100"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(inside the window) </a:t>
            </a: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N</a:t>
            </a:r>
            <a:r>
              <a:rPr lang="en-US" altLang="ko-KR" sz="1400" b="1">
                <a:solidFill>
                  <a:prstClr val="black"/>
                </a:solidFill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=558</a:t>
            </a: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 (7</a:t>
            </a:r>
            <a:r>
              <a:rPr lang="en-US" altLang="ko-KR" sz="1400" b="1">
                <a:solidFill>
                  <a:prstClr val="black"/>
                </a:solidFill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7</a:t>
            </a: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.5%)</a:t>
            </a:r>
          </a:p>
        </p:txBody>
      </p:sp>
      <p:cxnSp>
        <p:nvCxnSpPr>
          <p:cNvPr id="13" name="Connecteur droit 6">
            <a:extLst>
              <a:ext uri="{FF2B5EF4-FFF2-40B4-BE49-F238E27FC236}">
                <a16:creationId xmlns:a16="http://schemas.microsoft.com/office/drawing/2014/main" id="{7D61F9D4-BBB6-CE60-2FA9-A911A6AC695F}"/>
              </a:ext>
            </a:extLst>
          </p:cNvPr>
          <p:cNvCxnSpPr>
            <a:cxnSpLocks/>
          </p:cNvCxnSpPr>
          <p:nvPr/>
        </p:nvCxnSpPr>
        <p:spPr>
          <a:xfrm>
            <a:off x="4068491" y="4133247"/>
            <a:ext cx="2487619" cy="0"/>
          </a:xfrm>
          <a:prstGeom prst="line">
            <a:avLst/>
          </a:prstGeom>
          <a:solidFill>
            <a:schemeClr val="tx1"/>
          </a:solidFill>
          <a:ln w="19050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0EB4969-E001-1EA1-59D1-238EA994E0C6}"/>
              </a:ext>
            </a:extLst>
          </p:cNvPr>
          <p:cNvSpPr/>
          <p:nvPr/>
        </p:nvSpPr>
        <p:spPr>
          <a:xfrm>
            <a:off x="6556110" y="3755913"/>
            <a:ext cx="4029295" cy="75466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aford" panose="00000500000000000000" pitchFamily="2" charset="0"/>
                <a:ea typeface="굴림"/>
                <a:cs typeface="Arial"/>
              </a:rPr>
              <a:t>24 Deaths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0">
                <a:latin typeface="Seaford" panose="00000500000000000000" pitchFamily="2" charset="0"/>
                <a:ea typeface="굴림"/>
                <a:cs typeface="Arial"/>
              </a:rPr>
              <a:t>41</a:t>
            </a:r>
            <a:r>
              <a:rPr kumimoji="0" lang="en-US" altLang="ko-KR" sz="1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aford" panose="00000500000000000000" pitchFamily="2" charset="0"/>
                <a:ea typeface="굴림"/>
                <a:cs typeface="Arial"/>
              </a:rPr>
              <a:t> Withdrawal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aford" panose="00000500000000000000" pitchFamily="2" charset="0"/>
                <a:ea typeface="굴림"/>
                <a:cs typeface="Arial"/>
              </a:rPr>
              <a:t>10 Lost to follow-up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0">
                <a:latin typeface="Seaford" panose="00000500000000000000" pitchFamily="2" charset="0"/>
                <a:ea typeface="굴림"/>
                <a:cs typeface="Arial"/>
              </a:rPr>
              <a:t>16</a:t>
            </a:r>
            <a:r>
              <a:rPr kumimoji="0" lang="en-US" altLang="ko-KR" sz="1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eaford" panose="00000500000000000000" pitchFamily="2" charset="0"/>
                <a:ea typeface="굴림"/>
                <a:cs typeface="Arial"/>
              </a:rPr>
              <a:t> Follow-up Visits Missed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725E43-F506-BBF0-4B6B-DC8D196499B2}"/>
              </a:ext>
            </a:extLst>
          </p:cNvPr>
          <p:cNvSpPr txBox="1"/>
          <p:nvPr/>
        </p:nvSpPr>
        <p:spPr>
          <a:xfrm>
            <a:off x="1620866" y="5732193"/>
            <a:ext cx="489525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  <a:ea typeface="굴림" charset="0"/>
                <a:cs typeface="Arial" panose="020B0604020202020204" pitchFamily="34" charset="0"/>
              </a:rPr>
              <a:t>* Patients who completed the 12-month FU visit at anytime or deaths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  <a:latin typeface="Seaford" panose="00000500000000000000" pitchFamily="2" charset="0"/>
                <a:cs typeface="Arial" panose="020B0604020202020204" pitchFamily="34" charset="0"/>
              </a:rPr>
              <a:t>° Patients who completed the FU visit inside the window (365 </a:t>
            </a:r>
            <a:r>
              <a:rPr lang="en-US" sz="900" b="0">
                <a:solidFill>
                  <a:schemeClr val="bg1"/>
                </a:solidFill>
                <a:effectLst/>
              </a:rPr>
              <a:t>± 30 days)</a:t>
            </a:r>
            <a:endParaRPr kumimoji="0" lang="en-US" altLang="ko-KR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굴림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굴림" charset="0"/>
              <a:cs typeface="Arial" panose="020B0604020202020204" pitchFamily="34" charset="0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4E92F56-3292-4045-A428-0443BBE3A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25" y="299238"/>
            <a:ext cx="11315700" cy="812530"/>
          </a:xfrm>
        </p:spPr>
        <p:txBody>
          <a:bodyPr/>
          <a:lstStyle/>
          <a:p>
            <a:r>
              <a:rPr lang="it-CH" sz="2000" b="0">
                <a:solidFill>
                  <a:schemeClr val="bg1"/>
                </a:solidFill>
                <a:latin typeface="Seaford" panose="00000500000000000000" pitchFamily="2" charset="0"/>
                <a:cs typeface="Arial" panose="020B0604020202020204" pitchFamily="34" charset="0"/>
              </a:rPr>
              <a:t>SUCCESS PTA STUDY</a:t>
            </a:r>
            <a:br>
              <a:rPr lang="it-CH">
                <a:solidFill>
                  <a:schemeClr val="bg1"/>
                </a:solidFill>
                <a:latin typeface="Seaford" panose="00000500000000000000" pitchFamily="2" charset="0"/>
                <a:cs typeface="Arial" panose="020B0604020202020204" pitchFamily="34" charset="0"/>
              </a:rPr>
            </a:br>
            <a:r>
              <a:rPr lang="it-CH" sz="3200" b="0" cap="none">
                <a:solidFill>
                  <a:schemeClr val="bg1"/>
                </a:solidFill>
                <a:latin typeface="Seaford" panose="00000500000000000000" pitchFamily="2" charset="0"/>
                <a:cs typeface="Arial" panose="020B0604020202020204" pitchFamily="34" charset="0"/>
              </a:rPr>
              <a:t>Patient flow chart</a:t>
            </a:r>
            <a:endParaRPr lang="it-CH" b="0">
              <a:solidFill>
                <a:schemeClr val="bg1"/>
              </a:solidFill>
              <a:latin typeface="Seaford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72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FAF5B-40B0-4A3E-EC3C-597407D14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B47F5586-807A-37F6-DBEA-78950FB07DCA}"/>
              </a:ext>
            </a:extLst>
          </p:cNvPr>
          <p:cNvSpPr txBox="1">
            <a:spLocks/>
          </p:cNvSpPr>
          <p:nvPr/>
        </p:nvSpPr>
        <p:spPr>
          <a:xfrm>
            <a:off x="402770" y="168932"/>
            <a:ext cx="11316264" cy="8125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20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SUCCESS PTA STUDY</a:t>
            </a:r>
            <a:br>
              <a:rPr kumimoji="0" lang="it-CH" sz="300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</a:br>
            <a:r>
              <a:rPr kumimoji="0" lang="it-CH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Baseline </a:t>
            </a:r>
            <a:r>
              <a:rPr kumimoji="0" lang="it-CH" sz="3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patient</a:t>
            </a:r>
            <a:r>
              <a:rPr kumimoji="0" lang="it-CH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</a:t>
            </a:r>
            <a:r>
              <a:rPr kumimoji="0" lang="it-CH" sz="3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characteristics</a:t>
            </a:r>
            <a:endParaRPr kumimoji="0" lang="it-CH" sz="3000" b="1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BD89278-E772-F5FE-2D6B-A71849112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529417"/>
              </p:ext>
            </p:extLst>
          </p:nvPr>
        </p:nvGraphicFramePr>
        <p:xfrm>
          <a:off x="1654629" y="1057664"/>
          <a:ext cx="9866848" cy="5376933"/>
        </p:xfrm>
        <a:graphic>
          <a:graphicData uri="http://schemas.openxmlformats.org/drawingml/2006/table">
            <a:tbl>
              <a:tblPr firstRow="1" firstCol="1" bandRow="1"/>
              <a:tblGrid>
                <a:gridCol w="3866084">
                  <a:extLst>
                    <a:ext uri="{9D8B030D-6E8A-4147-A177-3AD203B41FA5}">
                      <a16:colId xmlns:a16="http://schemas.microsoft.com/office/drawing/2014/main" val="824068544"/>
                    </a:ext>
                  </a:extLst>
                </a:gridCol>
                <a:gridCol w="2276281">
                  <a:extLst>
                    <a:ext uri="{9D8B030D-6E8A-4147-A177-3AD203B41FA5}">
                      <a16:colId xmlns:a16="http://schemas.microsoft.com/office/drawing/2014/main" val="793963997"/>
                    </a:ext>
                  </a:extLst>
                </a:gridCol>
                <a:gridCol w="1916758">
                  <a:extLst>
                    <a:ext uri="{9D8B030D-6E8A-4147-A177-3AD203B41FA5}">
                      <a16:colId xmlns:a16="http://schemas.microsoft.com/office/drawing/2014/main" val="2623703514"/>
                    </a:ext>
                  </a:extLst>
                </a:gridCol>
                <a:gridCol w="1807725">
                  <a:extLst>
                    <a:ext uri="{9D8B030D-6E8A-4147-A177-3AD203B41FA5}">
                      <a16:colId xmlns:a16="http://schemas.microsoft.com/office/drawing/2014/main" val="3963854449"/>
                    </a:ext>
                  </a:extLst>
                </a:gridCol>
              </a:tblGrid>
              <a:tr h="6494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Full Cohort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(N = 720 patients)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err="1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Claudicants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(N = 534 patients)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CLTI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(N = 186 patients)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163560"/>
                  </a:ext>
                </a:extLst>
              </a:tr>
              <a:tr h="291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it-CH" sz="1600" b="0" kern="1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Age (years)</a:t>
                      </a:r>
                      <a:endParaRPr lang="it-CH" sz="1600" b="0" kern="100">
                        <a:solidFill>
                          <a:schemeClr val="tx1"/>
                        </a:solidFill>
                        <a:effectLst/>
                        <a:latin typeface="Seaford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70.7 ± 9.9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70.0 ± 9.6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72.8 ± 10.3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177490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lv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Male</a:t>
                      </a:r>
                      <a:endParaRPr lang="it-CH" sz="16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65.0%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63.9%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68.3%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551800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1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Diabetes Mellitus</a:t>
                      </a:r>
                      <a:endParaRPr lang="it-CH" sz="1800" b="1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37.9%</a:t>
                      </a:r>
                      <a:endParaRPr lang="it-CH" sz="1600" b="1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33.0%</a:t>
                      </a:r>
                      <a:endParaRPr lang="it-CH" sz="1600" b="1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52.2%</a:t>
                      </a:r>
                      <a:endParaRPr lang="it-CH" sz="1600" b="1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860948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   Insulin Dependent</a:t>
                      </a:r>
                      <a:endParaRPr lang="it-CH" sz="1800" b="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13.6%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9.4%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25.8%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7566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Previous Intervention</a:t>
                      </a:r>
                      <a:r>
                        <a:rPr lang="en-US" sz="1600" b="0" baseline="3000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 </a:t>
                      </a:r>
                      <a:r>
                        <a:rPr lang="en-US" sz="12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(&lt;1 Year) at lesion</a:t>
                      </a:r>
                      <a:endParaRPr lang="it-CH" sz="1800" b="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16.6%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14.8%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21.5%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837109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Hypertension</a:t>
                      </a:r>
                      <a:endParaRPr lang="it-CH" sz="1800" b="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85.3%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84.5%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87.6%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640012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Hyperlipidemia</a:t>
                      </a:r>
                      <a:endParaRPr lang="it-CH" sz="1800" b="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76.8%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77.0%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76.3%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0467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Cerebral stroke/TIA</a:t>
                      </a:r>
                      <a:endParaRPr lang="it-CH" sz="1800" b="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7.1%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5.6%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11.3%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818439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Myocardial Infarction</a:t>
                      </a:r>
                      <a:endParaRPr lang="it-CH" sz="1800" b="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14.9%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15.0%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14.5%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876439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1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Renal Failure/Impairment</a:t>
                      </a:r>
                      <a:endParaRPr lang="it-CH" sz="1800" b="1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16.8%</a:t>
                      </a:r>
                      <a:endParaRPr lang="it-CH" sz="1600" b="1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12.7%</a:t>
                      </a:r>
                      <a:endParaRPr lang="it-CH" sz="1600" b="1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28.5%</a:t>
                      </a:r>
                      <a:endParaRPr lang="it-CH" sz="1600" b="1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099447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Current smoker</a:t>
                      </a:r>
                      <a:r>
                        <a:rPr lang="en-US" sz="1800" b="0" baseline="30000">
                          <a:solidFill>
                            <a:schemeClr val="tx1"/>
                          </a:solidFill>
                        </a:rPr>
                        <a:t>b</a:t>
                      </a:r>
                      <a:endParaRPr lang="it-CH" sz="1800" b="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30.3%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31.8%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26.3%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32652"/>
                  </a:ext>
                </a:extLst>
              </a:tr>
              <a:tr h="277273">
                <a:tc>
                  <a:txBody>
                    <a:bodyPr/>
                    <a:lstStyle/>
                    <a:p>
                      <a:r>
                        <a:rPr lang="it-CH" sz="1600" b="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Rutherford Class 1</a:t>
                      </a:r>
                    </a:p>
                  </a:txBody>
                  <a:tcPr marL="25200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it-CH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3.2%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it-CH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4.3%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it-CH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028372"/>
                  </a:ext>
                </a:extLst>
              </a:tr>
              <a:tr h="277273">
                <a:tc>
                  <a:txBody>
                    <a:bodyPr/>
                    <a:lstStyle/>
                    <a:p>
                      <a:r>
                        <a:rPr lang="it-CH" sz="1600" b="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Rutherford Class 2</a:t>
                      </a:r>
                    </a:p>
                  </a:txBody>
                  <a:tcPr marL="25200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21.4%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28.8%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094314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Rutherford Class </a:t>
                      </a:r>
                      <a:r>
                        <a:rPr lang="en-GB" sz="1600" b="0" i="0" kern="1200">
                          <a:solidFill>
                            <a:schemeClr val="tx1"/>
                          </a:solidFill>
                          <a:effectLst/>
                          <a:latin typeface="Seaford"/>
                          <a:ea typeface="+mn-ea"/>
                          <a:cs typeface="+mn-cs"/>
                        </a:rPr>
                        <a:t>3</a:t>
                      </a:r>
                      <a:endParaRPr lang="it-CH" sz="1600" b="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it-CH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49.4%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it-CH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66.7%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it-CH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555651"/>
                  </a:ext>
                </a:extLst>
              </a:tr>
              <a:tr h="2772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Rutherford Class </a:t>
                      </a:r>
                      <a:r>
                        <a:rPr lang="en-GB" sz="1600" b="1" i="0" kern="1200">
                          <a:solidFill>
                            <a:schemeClr val="tx1"/>
                          </a:solidFill>
                          <a:effectLst/>
                          <a:latin typeface="Seaford"/>
                          <a:ea typeface="+mn-ea"/>
                          <a:cs typeface="+mn-cs"/>
                        </a:rPr>
                        <a:t>4</a:t>
                      </a:r>
                      <a:endParaRPr lang="it-CH" sz="1600" b="1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1600" b="1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31.2%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660040"/>
                  </a:ext>
                </a:extLst>
              </a:tr>
              <a:tr h="2772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1600" b="1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Rutherford Class 5</a:t>
                      </a:r>
                    </a:p>
                  </a:txBody>
                  <a:tcPr marL="25200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it-CH" sz="1600" b="1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16.5%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it-CH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it-CH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176129"/>
                  </a:ext>
                </a:extLst>
              </a:tr>
              <a:tr h="2772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1600" b="1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Rutherford Class 6</a:t>
                      </a:r>
                    </a:p>
                  </a:txBody>
                  <a:tcPr marL="25200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1600" b="1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1.2%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4.8%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53252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DC87676-612B-D76F-DB64-4C8F9D33A1C2}"/>
              </a:ext>
            </a:extLst>
          </p:cNvPr>
          <p:cNvSpPr txBox="1"/>
          <p:nvPr/>
        </p:nvSpPr>
        <p:spPr>
          <a:xfrm>
            <a:off x="10074021" y="6425521"/>
            <a:ext cx="191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Denominator</a:t>
            </a:r>
          </a:p>
          <a:p>
            <a:r>
              <a:rPr lang="en-US" sz="800" baseline="30000">
                <a:solidFill>
                  <a:schemeClr val="bg1"/>
                </a:solidFill>
              </a:rPr>
              <a:t>a</a:t>
            </a:r>
            <a:r>
              <a:rPr lang="en-US" sz="800">
                <a:solidFill>
                  <a:schemeClr val="bg1"/>
                </a:solidFill>
              </a:rPr>
              <a:t>718 full cohort; 532 </a:t>
            </a:r>
            <a:r>
              <a:rPr lang="en-US" sz="800" err="1">
                <a:solidFill>
                  <a:schemeClr val="bg1"/>
                </a:solidFill>
              </a:rPr>
              <a:t>claudicants</a:t>
            </a:r>
            <a:endParaRPr lang="en-US" sz="800">
              <a:solidFill>
                <a:schemeClr val="bg1"/>
              </a:solidFill>
            </a:endParaRPr>
          </a:p>
          <a:p>
            <a:r>
              <a:rPr lang="en-US" sz="800" baseline="30000">
                <a:solidFill>
                  <a:schemeClr val="bg1"/>
                </a:solidFill>
              </a:rPr>
              <a:t>b</a:t>
            </a:r>
            <a:r>
              <a:rPr lang="en-US" sz="800">
                <a:solidFill>
                  <a:schemeClr val="bg1"/>
                </a:solidFill>
              </a:rPr>
              <a:t>715 full cohort; 529 </a:t>
            </a:r>
            <a:r>
              <a:rPr lang="en-US" sz="800" err="1">
                <a:solidFill>
                  <a:schemeClr val="bg1"/>
                </a:solidFill>
              </a:rPr>
              <a:t>claudicants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5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92C6E-7EDD-1A69-AAEF-302C84061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A7FC65C-A709-5B65-2663-9842DBFC61A9}"/>
              </a:ext>
            </a:extLst>
          </p:cNvPr>
          <p:cNvSpPr/>
          <p:nvPr/>
        </p:nvSpPr>
        <p:spPr>
          <a:xfrm>
            <a:off x="1708676" y="4820009"/>
            <a:ext cx="7809449" cy="1959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68D21BE2-397C-7ACE-697B-C1660B656B50}"/>
              </a:ext>
            </a:extLst>
          </p:cNvPr>
          <p:cNvSpPr txBox="1">
            <a:spLocks/>
          </p:cNvSpPr>
          <p:nvPr/>
        </p:nvSpPr>
        <p:spPr>
          <a:xfrm>
            <a:off x="402770" y="168932"/>
            <a:ext cx="11316264" cy="8125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20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SUCCESS PTA STUDY</a:t>
            </a:r>
            <a:br>
              <a:rPr kumimoji="0" lang="it-CH" sz="300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</a:br>
            <a:r>
              <a:rPr kumimoji="0" lang="it-CH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Baseline </a:t>
            </a:r>
            <a:r>
              <a:rPr kumimoji="0" lang="it-CH" sz="3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patient</a:t>
            </a:r>
            <a:r>
              <a:rPr kumimoji="0" lang="it-CH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 </a:t>
            </a:r>
            <a:r>
              <a:rPr kumimoji="0" lang="it-CH" sz="3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aford" panose="00000500000000000000" pitchFamily="2" charset="0"/>
              </a:rPr>
              <a:t>characteristics</a:t>
            </a:r>
            <a:endParaRPr kumimoji="0" lang="it-CH" sz="3000" b="1" i="0" u="none" strike="noStrike" kern="1200" cap="all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aford" panose="00000500000000000000" pitchFamily="2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07A1943-A58A-3FFB-4160-0AB5B3803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690988"/>
              </p:ext>
            </p:extLst>
          </p:nvPr>
        </p:nvGraphicFramePr>
        <p:xfrm>
          <a:off x="1708676" y="1058276"/>
          <a:ext cx="9866848" cy="3713295"/>
        </p:xfrm>
        <a:graphic>
          <a:graphicData uri="http://schemas.openxmlformats.org/drawingml/2006/table">
            <a:tbl>
              <a:tblPr firstRow="1" firstCol="1" bandRow="1"/>
              <a:tblGrid>
                <a:gridCol w="3866084">
                  <a:extLst>
                    <a:ext uri="{9D8B030D-6E8A-4147-A177-3AD203B41FA5}">
                      <a16:colId xmlns:a16="http://schemas.microsoft.com/office/drawing/2014/main" val="824068544"/>
                    </a:ext>
                  </a:extLst>
                </a:gridCol>
                <a:gridCol w="2276281">
                  <a:extLst>
                    <a:ext uri="{9D8B030D-6E8A-4147-A177-3AD203B41FA5}">
                      <a16:colId xmlns:a16="http://schemas.microsoft.com/office/drawing/2014/main" val="793963997"/>
                    </a:ext>
                  </a:extLst>
                </a:gridCol>
                <a:gridCol w="1916758">
                  <a:extLst>
                    <a:ext uri="{9D8B030D-6E8A-4147-A177-3AD203B41FA5}">
                      <a16:colId xmlns:a16="http://schemas.microsoft.com/office/drawing/2014/main" val="2623703514"/>
                    </a:ext>
                  </a:extLst>
                </a:gridCol>
                <a:gridCol w="1807725">
                  <a:extLst>
                    <a:ext uri="{9D8B030D-6E8A-4147-A177-3AD203B41FA5}">
                      <a16:colId xmlns:a16="http://schemas.microsoft.com/office/drawing/2014/main" val="3963854449"/>
                    </a:ext>
                  </a:extLst>
                </a:gridCol>
              </a:tblGrid>
              <a:tr h="6494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Full Cohort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(N = 720 patients)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err="1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Claudicants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(N = 534 patients)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CLTI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(N = 186 patients)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163560"/>
                  </a:ext>
                </a:extLst>
              </a:tr>
              <a:tr h="291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it-CH" sz="1600" b="0" kern="100">
                          <a:solidFill>
                            <a:schemeClr val="tx1"/>
                          </a:solidFill>
                          <a:effectLst/>
                          <a:latin typeface="Seaford"/>
                          <a:cs typeface="Arial"/>
                        </a:rPr>
                        <a:t>Age (years)</a:t>
                      </a:r>
                      <a:endParaRPr lang="it-CH" sz="1600" b="0" kern="100">
                        <a:solidFill>
                          <a:schemeClr val="tx1"/>
                        </a:solidFill>
                        <a:effectLst/>
                        <a:latin typeface="Seaford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70.7 ± 9.9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70.0 ± 9.6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72.8 ± 10.3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177490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lv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Male</a:t>
                      </a:r>
                      <a:endParaRPr lang="it-CH" sz="1600" b="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65.0%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63.9%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68.3%</a:t>
                      </a:r>
                      <a:endParaRPr lang="it-CH" sz="16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551800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1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 panose="020B0604020202020204" pitchFamily="34" charset="0"/>
                        </a:rPr>
                        <a:t>Diabetes Mellitus</a:t>
                      </a:r>
                      <a:endParaRPr lang="it-CH" sz="1800" b="1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200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37.9%</a:t>
                      </a:r>
                      <a:endParaRPr lang="it-CH" sz="1600" b="1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33.0%</a:t>
                      </a:r>
                      <a:endParaRPr lang="it-CH" sz="1600" b="1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52.2%</a:t>
                      </a:r>
                      <a:endParaRPr lang="it-CH" sz="1600" b="1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860948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   Insulin Dependent</a:t>
                      </a:r>
                      <a:endParaRPr lang="it-CH" sz="1800" b="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13.6%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9.4%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25.8%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7566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Previous Intervention</a:t>
                      </a:r>
                      <a:r>
                        <a:rPr lang="en-US" sz="1600" b="0" baseline="3000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 </a:t>
                      </a:r>
                      <a:r>
                        <a:rPr lang="en-US" sz="12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(&lt;1 Year) at lesion</a:t>
                      </a:r>
                      <a:endParaRPr lang="it-CH" sz="1800" b="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16.6%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14.8%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21.5%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837109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Hypertension</a:t>
                      </a:r>
                      <a:endParaRPr lang="it-CH" sz="1800" b="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85.3%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84.5%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87.6%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640012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Hyperlipidemia</a:t>
                      </a:r>
                      <a:endParaRPr lang="it-CH" sz="1800" b="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76.8%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77.0%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76.3%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0467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Cerebral stroke/TIA</a:t>
                      </a:r>
                      <a:endParaRPr lang="it-CH" sz="1800" b="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7.1%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5.6%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11.3%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818439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Myocardial Infarction</a:t>
                      </a:r>
                      <a:endParaRPr lang="it-CH" sz="1800" b="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14.9%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15.0%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14.5%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876439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1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Renal Failure/Impairment</a:t>
                      </a:r>
                      <a:endParaRPr lang="it-CH" sz="1800" b="1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16.8%</a:t>
                      </a:r>
                      <a:endParaRPr lang="it-CH" sz="1600" b="1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12.7%</a:t>
                      </a:r>
                      <a:endParaRPr lang="it-CH" sz="1600" b="1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28.5%</a:t>
                      </a:r>
                      <a:endParaRPr lang="it-CH" sz="1600" b="1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099447"/>
                  </a:ext>
                </a:extLst>
              </a:tr>
              <a:tr h="277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cs typeface="Arial"/>
                        </a:rPr>
                        <a:t>Current smoker</a:t>
                      </a:r>
                      <a:r>
                        <a:rPr lang="en-US" sz="1800" b="0" baseline="30000">
                          <a:solidFill>
                            <a:schemeClr val="tx1"/>
                          </a:solidFill>
                        </a:rPr>
                        <a:t>b</a:t>
                      </a:r>
                      <a:endParaRPr lang="it-CH" sz="1800" b="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25200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30.3%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/>
                        </a:rPr>
                        <a:t>31.8%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eaford"/>
                        </a:defRPr>
                      </a:lvl9pPr>
                    </a:lstStyle>
                    <a:p>
                      <a:pPr algn="ctr"/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Seaford" panose="00000500000000000000" pitchFamily="2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26.3%</a:t>
                      </a:r>
                      <a:endParaRPr lang="it-CH" sz="1600" kern="100">
                        <a:solidFill>
                          <a:schemeClr val="tx1"/>
                        </a:solidFill>
                        <a:effectLst/>
                        <a:latin typeface="Seaford" panose="00000500000000000000" pitchFamily="2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3265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42EA4AC-9BDB-90C8-3805-4DD360204BD0}"/>
              </a:ext>
            </a:extLst>
          </p:cNvPr>
          <p:cNvSpPr txBox="1"/>
          <p:nvPr/>
        </p:nvSpPr>
        <p:spPr>
          <a:xfrm>
            <a:off x="9709686" y="4807309"/>
            <a:ext cx="19145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>
                <a:solidFill>
                  <a:schemeClr val="bg1"/>
                </a:solidFill>
                <a:latin typeface="Seaford" panose="00000500000000000000" pitchFamily="2" charset="0"/>
              </a:rPr>
              <a:t>Denominator</a:t>
            </a:r>
          </a:p>
          <a:p>
            <a:pPr algn="r"/>
            <a:r>
              <a:rPr lang="en-US" sz="700" baseline="30000">
                <a:solidFill>
                  <a:schemeClr val="bg1"/>
                </a:solidFill>
                <a:latin typeface="Seaford" panose="00000500000000000000" pitchFamily="2" charset="0"/>
              </a:rPr>
              <a:t>a</a:t>
            </a:r>
            <a:r>
              <a:rPr lang="en-US" sz="700">
                <a:solidFill>
                  <a:schemeClr val="bg1"/>
                </a:solidFill>
                <a:latin typeface="Seaford" panose="00000500000000000000" pitchFamily="2" charset="0"/>
              </a:rPr>
              <a:t>718 full cohort; 532 </a:t>
            </a:r>
            <a:r>
              <a:rPr lang="en-US" sz="700" err="1">
                <a:solidFill>
                  <a:schemeClr val="bg1"/>
                </a:solidFill>
                <a:latin typeface="Seaford" panose="00000500000000000000" pitchFamily="2" charset="0"/>
              </a:rPr>
              <a:t>claudicants</a:t>
            </a:r>
            <a:endParaRPr lang="en-US" sz="700">
              <a:solidFill>
                <a:schemeClr val="bg1"/>
              </a:solidFill>
              <a:latin typeface="Seaford" panose="00000500000000000000" pitchFamily="2" charset="0"/>
            </a:endParaRPr>
          </a:p>
          <a:p>
            <a:pPr algn="r"/>
            <a:r>
              <a:rPr lang="en-US" sz="700" baseline="30000">
                <a:solidFill>
                  <a:schemeClr val="bg1"/>
                </a:solidFill>
                <a:latin typeface="Seaford" panose="00000500000000000000" pitchFamily="2" charset="0"/>
              </a:rPr>
              <a:t>b</a:t>
            </a:r>
            <a:r>
              <a:rPr lang="en-US" sz="700">
                <a:solidFill>
                  <a:schemeClr val="bg1"/>
                </a:solidFill>
                <a:latin typeface="Seaford" panose="00000500000000000000" pitchFamily="2" charset="0"/>
              </a:rPr>
              <a:t>715 full cohort; 529 </a:t>
            </a:r>
            <a:r>
              <a:rPr lang="en-US" sz="700" err="1">
                <a:solidFill>
                  <a:schemeClr val="bg1"/>
                </a:solidFill>
                <a:latin typeface="Seaford" panose="00000500000000000000" pitchFamily="2" charset="0"/>
              </a:rPr>
              <a:t>claudicants</a:t>
            </a:r>
            <a:endParaRPr lang="en-US" sz="700">
              <a:solidFill>
                <a:schemeClr val="bg1"/>
              </a:solidFill>
              <a:latin typeface="Seaford" panose="00000500000000000000" pitchFamily="2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2F03FEC-EB94-73DB-018A-184EF62C6F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9789411"/>
              </p:ext>
            </p:extLst>
          </p:nvPr>
        </p:nvGraphicFramePr>
        <p:xfrm>
          <a:off x="3734190" y="4820009"/>
          <a:ext cx="5598878" cy="1921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C572EA4-3F5E-0731-C881-5507289B7BE6}"/>
              </a:ext>
            </a:extLst>
          </p:cNvPr>
          <p:cNvSpPr txBox="1"/>
          <p:nvPr/>
        </p:nvSpPr>
        <p:spPr>
          <a:xfrm>
            <a:off x="1945721" y="5315898"/>
            <a:ext cx="16461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Seaford" panose="00000500000000000000" pitchFamily="2" charset="0"/>
              </a:rPr>
              <a:t>Rutherford </a:t>
            </a:r>
          </a:p>
          <a:p>
            <a:r>
              <a:rPr lang="en-US" sz="2000">
                <a:latin typeface="Seaford" panose="00000500000000000000" pitchFamily="2" charset="0"/>
              </a:rPr>
              <a:t>classification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3D0C3E-C688-6E3F-208C-CDA4811F4795}"/>
              </a:ext>
            </a:extLst>
          </p:cNvPr>
          <p:cNvSpPr txBox="1"/>
          <p:nvPr/>
        </p:nvSpPr>
        <p:spPr>
          <a:xfrm>
            <a:off x="6736829" y="5141243"/>
            <a:ext cx="25044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CH" sz="2000" b="1">
                <a:solidFill>
                  <a:srgbClr val="4A7CAE"/>
                </a:solidFill>
                <a:latin typeface="Seaford" panose="00000500000000000000" pitchFamily="2" charset="0"/>
                <a:ea typeface="+mj-ea"/>
                <a:cs typeface="Arial" panose="020B0604020202020204" pitchFamily="34" charset="0"/>
              </a:rPr>
              <a:t>26% CLTI</a:t>
            </a:r>
            <a:endParaRPr lang="it-CH" sz="1200">
              <a:solidFill>
                <a:srgbClr val="4A7CAE"/>
              </a:solidFill>
              <a:latin typeface="Seaford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720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030480A62F0F409A8F4EF5E9A8E81E" ma:contentTypeVersion="18" ma:contentTypeDescription="Create a new document." ma:contentTypeScope="" ma:versionID="3a186f6ce67580a8e4d61548b0bd8c1f">
  <xsd:schema xmlns:xsd="http://www.w3.org/2001/XMLSchema" xmlns:xs="http://www.w3.org/2001/XMLSchema" xmlns:p="http://schemas.microsoft.com/office/2006/metadata/properties" xmlns:ns2="23c9c57f-57de-4670-be24-fded521500a9" xmlns:ns3="1f751460-eca5-4108-9f82-c9739588bf61" targetNamespace="http://schemas.microsoft.com/office/2006/metadata/properties" ma:root="true" ma:fieldsID="94b2371615e61804bdfc868ea3328115" ns2:_="" ns3:_="">
    <xsd:import namespace="23c9c57f-57de-4670-be24-fded521500a9"/>
    <xsd:import namespace="1f751460-eca5-4108-9f82-c9739588bf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c9c57f-57de-4670-be24-fded521500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666ae13-d3ab-42ed-8a1e-180795c141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751460-eca5-4108-9f82-c9739588bf6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0c0f9d-c5f0-4696-bdbd-619c4aa2c039}" ma:internalName="TaxCatchAll" ma:showField="CatchAllData" ma:web="1f751460-eca5-4108-9f82-c9739588bf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f751460-eca5-4108-9f82-c9739588bf61" xsi:nil="true"/>
    <lcf76f155ced4ddcb4097134ff3c332f xmlns="23c9c57f-57de-4670-be24-fded521500a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106A5A-7505-475B-B5EE-5D5531EA4A87}">
  <ds:schemaRefs>
    <ds:schemaRef ds:uri="1f751460-eca5-4108-9f82-c9739588bf61"/>
    <ds:schemaRef ds:uri="23c9c57f-57de-4670-be24-fded521500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024854-5DB1-4029-A727-1E58C57FBE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E101CD-95E2-449E-9C4C-1A5F0E612623}">
  <ds:schemaRefs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1f751460-eca5-4108-9f82-c9739588bf61"/>
    <ds:schemaRef ds:uri="http://purl.org/dc/elements/1.1/"/>
    <ds:schemaRef ds:uri="23c9c57f-57de-4670-be24-fded521500a9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</TotalTime>
  <Words>2258</Words>
  <Application>Microsoft Office PowerPoint</Application>
  <PresentationFormat>Widescreen</PresentationFormat>
  <Paragraphs>513</Paragraphs>
  <Slides>18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</vt:lpstr>
      <vt:lpstr>First report of the 12-month data from the SUCCESS PTA study:  Sirolimus DCB in real-world patients with peripheral arterial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SUCCESS PTA STUDY Patient flow 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SUCCESS PTA STUDY  Conclusions</vt:lpstr>
    </vt:vector>
  </TitlesOfParts>
  <Company>Cordis Corp.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Bortolin, Karin</dc:creator>
  <cp:lastModifiedBy>Gurdak, Christine</cp:lastModifiedBy>
  <cp:revision>4</cp:revision>
  <dcterms:created xsi:type="dcterms:W3CDTF">2025-02-28T08:52:28Z</dcterms:created>
  <dcterms:modified xsi:type="dcterms:W3CDTF">2025-04-24T15:20:01Z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0x0101001E030480A62F0F409A8F4EF5E9A8E81E</vt:lpwstr>
  </property>
  <property fmtid="{D5CDD505-2E9C-101B-9397-08002B2CF9AE}" pid="3" name="MediaServiceImageTags">
    <vt:lpwstr/>
  </property>
</Properties>
</file>