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24"/>
  </p:notesMasterIdLst>
  <p:handoutMasterIdLst>
    <p:handoutMasterId r:id="rId25"/>
  </p:handoutMasterIdLst>
  <p:sldIdLst>
    <p:sldId id="256" r:id="rId5"/>
    <p:sldId id="2147472886" r:id="rId6"/>
    <p:sldId id="2147469902" r:id="rId7"/>
    <p:sldId id="2147472890" r:id="rId8"/>
    <p:sldId id="2147469909" r:id="rId9"/>
    <p:sldId id="293" r:id="rId10"/>
    <p:sldId id="295" r:id="rId11"/>
    <p:sldId id="330" r:id="rId12"/>
    <p:sldId id="2147469910" r:id="rId13"/>
    <p:sldId id="2147469905" r:id="rId14"/>
    <p:sldId id="2147469895" r:id="rId15"/>
    <p:sldId id="2147472891" r:id="rId16"/>
    <p:sldId id="2147472892" r:id="rId17"/>
    <p:sldId id="323" r:id="rId18"/>
    <p:sldId id="2147469907" r:id="rId19"/>
    <p:sldId id="2147472889" r:id="rId20"/>
    <p:sldId id="2147469911" r:id="rId21"/>
    <p:sldId id="2147469901" r:id="rId22"/>
    <p:sldId id="260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98A879-97DF-5B3E-E7E7-50576DEF2198}" name="飯田 修" initials="修飯" userId="S::7442524@oim.or.jp::a806b90e-2ae6-4ceb-9387-7dfa380551b8" providerId="AD"/>
  <p188:author id="{80B6FDDD-5695-CF64-4137-C7A959FDCD73}" name="Strong, Paul" initials="SP" userId="S::paul.strong@cordis.com::c1e1c48f-221e-46b4-ae12-8a85d500c3f2" providerId="AD"/>
  <p188:author id="{D9B54EF4-9A79-43A9-748D-FBAF48F6BDAA}" name="Bortolin, Karin" initials="KB" userId="S::karin.bortolin@cordis.com::a7bbc475-3a22-4460-ba09-2e0ecc0c8ee3" providerId="AD"/>
  <p188:author id="{730058FF-52DC-E422-BD04-A6EE509913D7}" name="Shorez, Jake" initials="JS" userId="S::jacob.shorez@cordis.com::e3c65e82-567f-4a3c-bb04-1807d7f401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8C7"/>
    <a:srgbClr val="C0504D"/>
    <a:srgbClr val="D9D9D9"/>
    <a:srgbClr val="FFFFFF"/>
    <a:srgbClr val="D07B79"/>
    <a:srgbClr val="E7E7E7"/>
    <a:srgbClr val="FF4C4C"/>
    <a:srgbClr val="FF9F00"/>
    <a:srgbClr val="A36600"/>
    <a:srgbClr val="FBE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1350C-317A-4DF0-8745-B50F103701D7}" v="189" dt="2025-03-24T16:54:14.19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248" autoAdjust="0"/>
  </p:normalViewPr>
  <p:slideViewPr>
    <p:cSldViewPr snapToGrid="0">
      <p:cViewPr varScale="1">
        <p:scale>
          <a:sx n="73" d="100"/>
          <a:sy n="73" d="100"/>
        </p:scale>
        <p:origin x="1914" y="54"/>
      </p:cViewPr>
      <p:guideLst>
        <p:guide pos="3840"/>
        <p:guide orient="horz" pos="7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NK04665\Documents\ces%20ab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RCC 0</c:v>
                </c:pt>
              </c:strCache>
            </c:strRef>
          </c:tx>
          <c:spPr>
            <a:solidFill>
              <a:srgbClr val="89C57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D8-4B55-A9F6-96EDE398C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ja-JP" sz="1800" b="0" i="0" u="none" strike="noStrike" kern="1200" baseline="0"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Baseline</c:v>
                </c:pt>
                <c:pt idx="1">
                  <c:v>12 Months</c:v>
                </c:pt>
                <c:pt idx="2">
                  <c:v>24 Months</c:v>
                </c:pt>
                <c:pt idx="3">
                  <c:v>36 Months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</c:v>
                </c:pt>
                <c:pt idx="1">
                  <c:v>0.84545454545454546</c:v>
                </c:pt>
                <c:pt idx="2">
                  <c:v>0.80909090909090908</c:v>
                </c:pt>
                <c:pt idx="3">
                  <c:v>0.81818181818181823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D8-4B55-A9F6-96EDE398C4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RCC 1</c:v>
                </c:pt>
              </c:strCache>
            </c:strRef>
          </c:tx>
          <c:spPr>
            <a:solidFill>
              <a:srgbClr val="D1E7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D8-4B55-A9F6-96EDE398C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ja-JP" sz="1800" b="0" i="0" u="none" strike="noStrike" kern="1200" baseline="0"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Baseline</c:v>
                </c:pt>
                <c:pt idx="1">
                  <c:v>12 Months</c:v>
                </c:pt>
                <c:pt idx="2">
                  <c:v>24 Months</c:v>
                </c:pt>
                <c:pt idx="3">
                  <c:v>36 Months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</c:v>
                </c:pt>
                <c:pt idx="1">
                  <c:v>0.10909090909090909</c:v>
                </c:pt>
                <c:pt idx="2">
                  <c:v>0.12727272727272726</c:v>
                </c:pt>
                <c:pt idx="3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D8-4B55-A9F6-96EDE398C4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RCC 2</c:v>
                </c:pt>
              </c:strCache>
            </c:strRef>
          </c:tx>
          <c:spPr>
            <a:solidFill>
              <a:srgbClr val="FAE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ja-JP" sz="1800" b="0" i="0" u="none" strike="noStrike" kern="1200" baseline="0"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Baseline</c:v>
                </c:pt>
                <c:pt idx="1">
                  <c:v>12 Months</c:v>
                </c:pt>
                <c:pt idx="2">
                  <c:v>24 Months</c:v>
                </c:pt>
                <c:pt idx="3">
                  <c:v>36 Months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0.40909090909090912</c:v>
                </c:pt>
                <c:pt idx="1">
                  <c:v>3.6363636363636362E-2</c:v>
                </c:pt>
                <c:pt idx="2">
                  <c:v>6.363636363636363E-2</c:v>
                </c:pt>
                <c:pt idx="3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D8-4B55-A9F6-96EDE398C4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RCC 3</c:v>
                </c:pt>
              </c:strCache>
            </c:strRef>
          </c:tx>
          <c:spPr>
            <a:solidFill>
              <a:srgbClr val="FF9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9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1AD8-4B55-A9F6-96EDE398C48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D8-4B55-A9F6-96EDE398C48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D8-4B55-A9F6-96EDE398C48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D8-4B55-A9F6-96EDE398C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ja-JP" sz="1800" b="0" i="0" u="none" strike="noStrike" kern="1200" baseline="0"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Baseline</c:v>
                </c:pt>
                <c:pt idx="1">
                  <c:v>12 Months</c:v>
                </c:pt>
                <c:pt idx="2">
                  <c:v>24 Months</c:v>
                </c:pt>
                <c:pt idx="3">
                  <c:v>36 Months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0.57272727272727275</c:v>
                </c:pt>
                <c:pt idx="1">
                  <c:v>9.0909090909090905E-3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AD8-4B55-A9F6-96EDE398C48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RCC 4</c:v>
                </c:pt>
              </c:strCache>
            </c:strRef>
          </c:tx>
          <c:spPr>
            <a:solidFill>
              <a:srgbClr val="FF4C4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AD8-4B55-A9F6-96EDE398C48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AD8-4B55-A9F6-96EDE398C48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AD8-4B55-A9F6-96EDE398C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ja-JP" sz="1800" b="0" i="0" u="none" strike="noStrike" kern="1200" baseline="0"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Baseline</c:v>
                </c:pt>
                <c:pt idx="1">
                  <c:v>12 Months</c:v>
                </c:pt>
                <c:pt idx="2">
                  <c:v>24 Months</c:v>
                </c:pt>
                <c:pt idx="3">
                  <c:v>36 Months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1.8181818181818181E-2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AD8-4B55-A9F6-96EDE398C4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00663168"/>
        <c:axId val="1400670848"/>
        <c:axId val="0"/>
      </c:bar3DChart>
      <c:catAx>
        <c:axId val="14006631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00670848"/>
        <c:crosses val="autoZero"/>
        <c:auto val="1"/>
        <c:lblAlgn val="ctr"/>
        <c:lblOffset val="100"/>
        <c:noMultiLvlLbl val="0"/>
      </c:catAx>
      <c:valAx>
        <c:axId val="140067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006631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effectLst>
            <a:glow rad="127000">
              <a:schemeClr val="bg1"/>
            </a:glow>
          </a:effectLst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Sheet1!$D$3:$D$9</c:f>
                <c:numCache>
                  <c:formatCode>General</c:formatCode>
                  <c:ptCount val="7"/>
                  <c:pt idx="0">
                    <c:v>0.16</c:v>
                  </c:pt>
                  <c:pt idx="1">
                    <c:v>0.15</c:v>
                  </c:pt>
                  <c:pt idx="2">
                    <c:v>0.13</c:v>
                  </c:pt>
                  <c:pt idx="3">
                    <c:v>0.13</c:v>
                  </c:pt>
                  <c:pt idx="4">
                    <c:v>0.13</c:v>
                  </c:pt>
                  <c:pt idx="5">
                    <c:v>0.16</c:v>
                  </c:pt>
                  <c:pt idx="6">
                    <c:v>0.16</c:v>
                  </c:pt>
                </c:numCache>
              </c:numRef>
            </c:plus>
            <c:minus>
              <c:numRef>
                <c:f>Sheet1!$D$3:$D$9</c:f>
                <c:numCache>
                  <c:formatCode>General</c:formatCode>
                  <c:ptCount val="7"/>
                  <c:pt idx="0">
                    <c:v>0.16</c:v>
                  </c:pt>
                  <c:pt idx="1">
                    <c:v>0.15</c:v>
                  </c:pt>
                  <c:pt idx="2">
                    <c:v>0.13</c:v>
                  </c:pt>
                  <c:pt idx="3">
                    <c:v>0.13</c:v>
                  </c:pt>
                  <c:pt idx="4">
                    <c:v>0.13</c:v>
                  </c:pt>
                  <c:pt idx="5">
                    <c:v>0.16</c:v>
                  </c:pt>
                  <c:pt idx="6">
                    <c:v>0.16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Sheet1!$B$3:$B$9</c:f>
              <c:strCache>
                <c:ptCount val="7"/>
                <c:pt idx="0">
                  <c:v>before procedure</c:v>
                </c:pt>
                <c:pt idx="1">
                  <c:v>before discharge</c:v>
                </c:pt>
                <c:pt idx="2">
                  <c:v>30 days</c:v>
                </c:pt>
                <c:pt idx="3">
                  <c:v>6 months</c:v>
                </c:pt>
                <c:pt idx="4">
                  <c:v>12 months</c:v>
                </c:pt>
                <c:pt idx="5">
                  <c:v>24 months</c:v>
                </c:pt>
                <c:pt idx="6">
                  <c:v>36 months</c:v>
                </c:pt>
              </c:strCache>
            </c:strRef>
          </c:cat>
          <c:val>
            <c:numRef>
              <c:f>Sheet1!$C$3:$C$9</c:f>
              <c:numCache>
                <c:formatCode>0.00</c:formatCode>
                <c:ptCount val="7"/>
                <c:pt idx="0">
                  <c:v>0.73495495495495489</c:v>
                </c:pt>
                <c:pt idx="1">
                  <c:v>0.91</c:v>
                </c:pt>
                <c:pt idx="2">
                  <c:v>0.97</c:v>
                </c:pt>
                <c:pt idx="3">
                  <c:v>0.96000000000000052</c:v>
                </c:pt>
                <c:pt idx="4">
                  <c:v>0.9506306306306308</c:v>
                </c:pt>
                <c:pt idx="5">
                  <c:v>0.95</c:v>
                </c:pt>
                <c:pt idx="6" formatCode="General">
                  <c:v>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9D-4396-8B1F-F15C0CED3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7284863"/>
        <c:axId val="1537279103"/>
      </c:lineChart>
      <c:catAx>
        <c:axId val="1537284863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37279103"/>
        <c:crosses val="autoZero"/>
        <c:auto val="1"/>
        <c:lblAlgn val="ctr"/>
        <c:lblOffset val="100"/>
        <c:noMultiLvlLbl val="0"/>
      </c:catAx>
      <c:valAx>
        <c:axId val="1537279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ABI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37284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A142E7D7-F811-4BB3-8F77-50FAF70782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473A2FF-9DD4-4414-8D62-C083C306DF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02209-A15F-4572-A809-730705EF89F1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3E547D3-DF84-4B6D-968A-117D8CBFFE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AE23123-455D-4EBE-A416-1A35214045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E8B13-88BC-44B1-BBE7-F37D32AE3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65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6EE2B-E959-4839-B513-D7DA3BEF308F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2FD53-C9B0-4BE4-A230-C61F3566C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89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065CE-F278-4805-AD7E-EF3C104BDF5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431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2FD53-C9B0-4BE4-A230-C61F3566C9B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16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FD53-C9B0-4BE4-A230-C61F3566C9B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547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FD53-C9B0-4BE4-A230-C61F3566C9B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044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FD53-C9B0-4BE4-A230-C61F3566C9B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809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ja-JP" sz="1200" b="1" dirty="0">
              <a:solidFill>
                <a:schemeClr val="bg1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2FD53-C9B0-4BE4-A230-C61F3566C9B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561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2FD53-C9B0-4BE4-A230-C61F3566C9B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906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C0461-0D48-A915-676A-50659EA23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C874999-80B4-939A-0AD7-B09106E3D7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335513E-962E-DE55-2C51-E584C2E78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CD68E0-15B1-59EA-C707-16F5A3564D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FD53-C9B0-4BE4-A230-C61F3566C9B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466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FD53-C9B0-4BE4-A230-C61F3566C9B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37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8D57E-E026-4F20-8566-09AB69AB69B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951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0" i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01AB2-18B9-114E-8A1B-E19323F4CB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11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396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2FD53-C9B0-4BE4-A230-C61F3566C9B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577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5308C-AF81-B5A6-FD9F-2B1F4557F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236AF06-DA93-981F-B4F5-DC07619926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9AD7B25-278C-EE5B-6663-A4A61FB2E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CE0322-7379-FFC5-8F80-8E236CA5DB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AB0DA-951F-4848-B97C-67E4D1CA179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946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71D79-580C-4832-B28A-AA5400D162B9}" type="slidenum">
              <a:rPr lang="aa-ET" smtClean="0"/>
              <a:t>6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77459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71D79-580C-4832-B28A-AA5400D162B9}" type="slidenum">
              <a:rPr kumimoji="1" lang="aa-E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aa-E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472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2FD53-C9B0-4BE4-A230-C61F3566C9B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939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C38BB-0849-4CAF-14AF-4854AF1A9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D1B2FFD-2DC6-DFF3-DD68-FFF9D8271D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598CCD4-9EBF-4085-1BFB-88F6BC0BF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B97561-C842-3191-3E19-6DF846DB6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2FD53-C9B0-4BE4-A230-C61F3566C9B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709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2FD53-C9B0-4BE4-A230-C61F3566C9B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89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52343" y="736871"/>
            <a:ext cx="10363200" cy="1728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 baseline="0">
                <a:latin typeface="+mn-lt"/>
                <a:ea typeface="HGPｺﾞｼｯｸM" pitchFamily="50" charset="-128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52343" y="2636912"/>
            <a:ext cx="1036320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2400" b="0" i="0" kern="1200" baseline="0" dirty="0">
                <a:solidFill>
                  <a:schemeClr val="tx1"/>
                </a:solidFill>
                <a:latin typeface="+mn-lt"/>
                <a:ea typeface="HGPｺﾞｼｯｸM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62010" y="3601042"/>
            <a:ext cx="9115739" cy="1872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b="0" i="1" kern="1200" baseline="0" dirty="0" smtClean="0">
                <a:solidFill>
                  <a:schemeClr val="tx1"/>
                </a:solidFill>
                <a:latin typeface="+mn-lt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 lvl="0"/>
            <a:r>
              <a:rPr lang="en-US" dirty="0"/>
              <a:t>First Name, Last Name, MD</a:t>
            </a:r>
            <a:br>
              <a:rPr lang="en-US" dirty="0"/>
            </a:br>
            <a:r>
              <a:rPr lang="en-US" dirty="0"/>
              <a:t>Hospital</a:t>
            </a:r>
            <a:br>
              <a:rPr lang="en-US" dirty="0"/>
            </a:br>
            <a:r>
              <a:rPr lang="en-US" dirty="0"/>
              <a:t>City, </a:t>
            </a:r>
            <a:r>
              <a:rPr lang="en-US" altLang="ja-JP" dirty="0"/>
              <a:t>Prefecture, Japan</a:t>
            </a:r>
            <a:endParaRPr 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952343" y="3429000"/>
            <a:ext cx="1046516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113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36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コンテンツ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36000" y="260356"/>
            <a:ext cx="11520000" cy="86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baseline="0">
                <a:latin typeface="+mj-lt"/>
                <a:ea typeface="HGSｺﾞｼｯｸE" pitchFamily="50" charset="-128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2988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コンテンツ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36000" y="269776"/>
            <a:ext cx="11520000" cy="86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baseline="0">
                <a:latin typeface="+mj-lt"/>
                <a:ea typeface="HGSｺﾞｼｯｸE" pitchFamily="50" charset="-128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000" y="1268761"/>
            <a:ext cx="11520000" cy="5328592"/>
          </a:xfrm>
          <a:prstGeom prst="rect">
            <a:avLst/>
          </a:prstGeom>
        </p:spPr>
        <p:txBody>
          <a:bodyPr/>
          <a:lstStyle>
            <a:lvl1pPr marL="446088" indent="-446088">
              <a:buFont typeface="Wingdings" panose="05000000000000000000" pitchFamily="2" charset="2"/>
              <a:buChar char="ü"/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1827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36000" y="269776"/>
            <a:ext cx="11520000" cy="864000"/>
          </a:xfrm>
        </p:spPr>
        <p:txBody>
          <a:bodyPr>
            <a:normAutofit/>
          </a:bodyPr>
          <a:lstStyle>
            <a:lvl1pPr>
              <a:defRPr sz="32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6000" y="1268761"/>
            <a:ext cx="5658400" cy="5328592"/>
          </a:xfrm>
        </p:spPr>
        <p:txBody>
          <a:bodyPr>
            <a:normAutofit/>
          </a:bodyPr>
          <a:lstStyle>
            <a:lvl1pPr>
              <a:defRPr sz="2800">
                <a:latin typeface="+mn-lt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Text 1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268761"/>
            <a:ext cx="5658400" cy="5328592"/>
          </a:xfrm>
        </p:spPr>
        <p:txBody>
          <a:bodyPr>
            <a:normAutofit/>
          </a:bodyPr>
          <a:lstStyle>
            <a:lvl1pPr>
              <a:defRPr sz="2800">
                <a:latin typeface="+mn-lt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Text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3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最終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206D93-5BAB-CACE-94C1-55A3A2B85F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896" y="2204864"/>
            <a:ext cx="6120308" cy="576064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Your Name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408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6825973"/>
            <a:ext cx="12192000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43367" y="254530"/>
            <a:ext cx="11520000" cy="86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343367" y="1267666"/>
            <a:ext cx="11520000" cy="5096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Text</a:t>
            </a:r>
            <a:endParaRPr 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6593C05-B5B9-4D99-A18C-2A173AE0021A}"/>
              </a:ext>
            </a:extLst>
          </p:cNvPr>
          <p:cNvSpPr txBox="1"/>
          <p:nvPr userDrawn="1"/>
        </p:nvSpPr>
        <p:spPr>
          <a:xfrm>
            <a:off x="5235648" y="6563915"/>
            <a:ext cx="1605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bg1">
                    <a:lumMod val="50000"/>
                  </a:schemeClr>
                </a:solidFill>
              </a:rPr>
              <a:t>JET 25 Osaka Japan</a:t>
            </a:r>
            <a:endParaRPr kumimoji="1" lang="ja-JP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9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2" r:id="rId3"/>
    <p:sldLayoutId id="2147483689" r:id="rId4"/>
    <p:sldLayoutId id="2147483690" r:id="rId5"/>
    <p:sldLayoutId id="2147483691" r:id="rId6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3200" b="1" kern="1200">
          <a:solidFill>
            <a:schemeClr val="tx1"/>
          </a:solidFill>
          <a:effectLst>
            <a:glow rad="101600">
              <a:schemeClr val="bg1"/>
            </a:glow>
          </a:effectLst>
          <a:latin typeface="+mj-lt"/>
          <a:ea typeface="+mj-ea"/>
          <a:cs typeface="+mj-cs"/>
        </a:defRPr>
      </a:lvl1pPr>
    </p:titleStyle>
    <p:bodyStyle>
      <a:lvl1pPr marL="446088" indent="-446088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kumimoji="1" sz="2800" kern="1200">
          <a:solidFill>
            <a:schemeClr val="tx1"/>
          </a:solidFill>
          <a:effectLst>
            <a:glow rad="101600">
              <a:schemeClr val="bg1"/>
            </a:glo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52343" y="736871"/>
            <a:ext cx="10363200" cy="1728000"/>
          </a:xfrm>
        </p:spPr>
        <p:txBody>
          <a:bodyPr>
            <a:noAutofit/>
          </a:bodyPr>
          <a:lstStyle/>
          <a:p>
            <a:r>
              <a:rPr lang="en-US" altLang="ja-JP" dirty="0"/>
              <a:t>36-month results</a:t>
            </a:r>
            <a:br>
              <a:rPr lang="en-US" altLang="ja-JP" dirty="0"/>
            </a:br>
            <a:r>
              <a:rPr lang="en-US" altLang="ja-JP" dirty="0"/>
              <a:t>from SELUTION SFA Japan trial 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>
          <a:xfrm>
            <a:off x="952343" y="2636912"/>
            <a:ext cx="10363200" cy="648072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/>
              <a:t>Safety and efficacy of a novel sirolimus-coated balloon</a:t>
            </a:r>
            <a:r>
              <a:rPr lang="ja-JP" altLang="en-US" dirty="0"/>
              <a:t> </a:t>
            </a:r>
            <a:endParaRPr lang="en-US" altLang="ja-JP" dirty="0"/>
          </a:p>
          <a:p>
            <a:r>
              <a:rPr lang="en-US" altLang="ja-JP" dirty="0"/>
              <a:t>for the treatment of </a:t>
            </a:r>
            <a:r>
              <a:rPr lang="en-US" altLang="ja-JP" dirty="0" err="1"/>
              <a:t>femoropopiteal</a:t>
            </a:r>
            <a:r>
              <a:rPr lang="en-US" altLang="ja-JP" dirty="0"/>
              <a:t> lesions in Japanese population</a:t>
            </a:r>
            <a:endParaRPr lang="pt-BR" altLang="ja-JP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4"/>
          </p:nvPr>
        </p:nvSpPr>
        <p:spPr>
          <a:xfrm>
            <a:off x="962010" y="3601042"/>
            <a:ext cx="9115739" cy="1872208"/>
          </a:xfrm>
        </p:spPr>
        <p:txBody>
          <a:bodyPr>
            <a:normAutofit fontScale="92500"/>
          </a:bodyPr>
          <a:lstStyle/>
          <a:p>
            <a:r>
              <a:rPr lang="pt-BR" altLang="ja-JP" i="0" dirty="0"/>
              <a:t>Osamu Iida</a:t>
            </a:r>
            <a:r>
              <a:rPr lang="pt-BR" altLang="ja-JP" i="0" baseline="30000" dirty="0"/>
              <a:t>1)</a:t>
            </a:r>
            <a:r>
              <a:rPr lang="pt-BR" altLang="ja-JP" i="0" dirty="0"/>
              <a:t>, Yoshimitus Soga</a:t>
            </a:r>
            <a:r>
              <a:rPr lang="pt-BR" altLang="ja-JP" i="0" baseline="30000" dirty="0"/>
              <a:t>2)</a:t>
            </a:r>
            <a:r>
              <a:rPr lang="pt-BR" altLang="ja-JP" i="0" dirty="0"/>
              <a:t> </a:t>
            </a:r>
          </a:p>
          <a:p>
            <a:r>
              <a:rPr lang="pt-BR" altLang="ja-JP" i="0" dirty="0"/>
              <a:t>1</a:t>
            </a:r>
            <a:r>
              <a:rPr lang="en-US" altLang="ja-JP" i="0" dirty="0"/>
              <a:t>) </a:t>
            </a:r>
            <a:r>
              <a:rPr lang="pt-BR" altLang="ja-JP" i="0" dirty="0"/>
              <a:t>Osaka Keisatsu Hospital, Cardiovascular Division</a:t>
            </a:r>
          </a:p>
          <a:p>
            <a:r>
              <a:rPr lang="pt-BR" altLang="ja-JP" i="0" dirty="0"/>
              <a:t>2) Kokura Memorial Hospital, Department of Cardiology</a:t>
            </a:r>
          </a:p>
        </p:txBody>
      </p:sp>
    </p:spTree>
    <p:extLst>
      <p:ext uri="{BB962C8B-B14F-4D97-AF65-F5344CB8AC3E}">
        <p14:creationId xmlns:p14="http://schemas.microsoft.com/office/powerpoint/2010/main" val="412662295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1C0FE70-73F8-42B2-9C6C-35BCB0A9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Results 2 | Patient and Lesion Characteristics</a:t>
            </a:r>
            <a:endParaRPr lang="ja-JP" altLang="en-US" dirty="0"/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BE2E9DBB-96C1-8DE9-8FF9-0E6A56AE9C8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8535560"/>
              </p:ext>
            </p:extLst>
          </p:nvPr>
        </p:nvGraphicFramePr>
        <p:xfrm>
          <a:off x="336550" y="1268413"/>
          <a:ext cx="5580000" cy="51948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344788965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918774115"/>
                    </a:ext>
                  </a:extLst>
                </a:gridCol>
              </a:tblGrid>
              <a:tr h="324675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Patient Characteristics</a:t>
                      </a:r>
                    </a:p>
                  </a:txBody>
                  <a:tcPr marL="72000" marR="72000" marT="0" marB="0" anchor="ctr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N=134</a:t>
                      </a:r>
                    </a:p>
                  </a:txBody>
                  <a:tcPr marL="72000" marR="72000" marT="0" marB="0" anchor="ctr"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82642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Age, (Y ± SD) </a:t>
                      </a: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73.8 ± 6.9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230755789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Male % (n)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81.3% ( 109 )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829627545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+mn-lt"/>
                          <a:cs typeface="Arial" panose="020B0604020202020204" pitchFamily="34" charset="0"/>
                        </a:rPr>
                        <a:t>Diabetes Mellitus % (n)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60.3% ( 79 )</a:t>
                      </a:r>
                      <a:endParaRPr kumimoji="0" lang="en-US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516292486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Insulin Dependent Diabetes Mellitus % (n)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12.7% ( 10 )</a:t>
                      </a: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453654671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Dyslipidemia % (n)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78.6% ( 103 )</a:t>
                      </a: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505652869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Hypertension % (n)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90.1% ( 118 )</a:t>
                      </a: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607713239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Current Smoker % (n)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28.4 % ( 38 )</a:t>
                      </a: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175913905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Chronic Renal Insufficiency % (n)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6.9% ( 9 )</a:t>
                      </a: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316427923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Prior Cardiovascular Disease % (n)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54.3% ( 44 )</a:t>
                      </a: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438658695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Cerebrovascular Disease % (n)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22.2% ( 18 )</a:t>
                      </a: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872077725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+mn-lt"/>
                          <a:cs typeface="Arial" panose="020B0604020202020204" pitchFamily="34" charset="0"/>
                        </a:rPr>
                        <a:t>Rutherford Category  % (n)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188914514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36.6% ( 49 )</a:t>
                      </a:r>
                      <a:endParaRPr kumimoji="0" lang="en-US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168706656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lvl="1" algn="l"/>
                      <a:r>
                        <a:rPr lang="en-US" sz="1600" b="1" dirty="0"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61.2% ( 82 )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632970904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2.2% ( 3 )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48970033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ABI 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0.73 ± 0.16 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9468064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6C3AD866-BA30-5EFC-204B-C00693FB2FD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5233884"/>
              </p:ext>
            </p:extLst>
          </p:nvPr>
        </p:nvGraphicFramePr>
        <p:xfrm>
          <a:off x="6275452" y="1268413"/>
          <a:ext cx="5580000" cy="48600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344788965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91877411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Lesion Characteristics</a:t>
                      </a:r>
                    </a:p>
                  </a:txBody>
                  <a:tcPr marL="216000" marR="72000" marT="0" marB="0" anchor="ctr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N=134 </a:t>
                      </a:r>
                      <a:endParaRPr lang="en-US" sz="1600" b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6000" marR="72000" marT="0" marB="0" anchor="ctr"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826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De novo Lesions % (n) </a:t>
                      </a:r>
                      <a:endParaRPr lang="en-US"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6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98.5% ( 132 )</a:t>
                      </a:r>
                      <a:endParaRPr lang="en-US"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6000" marR="72000" marT="0" marB="0" anchor="ctr"/>
                </a:tc>
                <a:extLst>
                  <a:ext uri="{0D108BD9-81ED-4DB2-BD59-A6C34878D82A}">
                    <a16:rowId xmlns:a16="http://schemas.microsoft.com/office/drawing/2014/main" val="36658277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0" lang="it-IT" sz="16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Lesion Length (mm</a:t>
                      </a: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 </a:t>
                      </a: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±</a:t>
                      </a: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 </a:t>
                      </a: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SD)</a:t>
                      </a:r>
                      <a:r>
                        <a:rPr kumimoji="0" lang="en-US" sz="1600" b="1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6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+mn-lt"/>
                          <a:cs typeface="Arial" panose="020B0604020202020204" pitchFamily="34" charset="0"/>
                        </a:rPr>
                        <a:t>127.4 ± 59.7 </a:t>
                      </a:r>
                    </a:p>
                  </a:txBody>
                  <a:tcPr marL="216000" marR="72000" marT="0" marB="0" anchor="ctr"/>
                </a:tc>
                <a:extLst>
                  <a:ext uri="{0D108BD9-81ED-4DB2-BD59-A6C34878D82A}">
                    <a16:rowId xmlns:a16="http://schemas.microsoft.com/office/drawing/2014/main" val="245365467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u="none" strike="noStrike" kern="1200" cap="none" normalizeH="0" baseline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Reference Vessel Diameter (mm </a:t>
                      </a:r>
                      <a:r>
                        <a:rPr kumimoji="0" lang="en-US" sz="1600" b="1" u="none" strike="noStrike" kern="1200" cap="none" normalizeH="0" baseline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±</a:t>
                      </a:r>
                      <a:r>
                        <a:rPr kumimoji="0" lang="en-US" sz="16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 </a:t>
                      </a:r>
                      <a:r>
                        <a:rPr kumimoji="0" lang="en-US" sz="1600" b="1" u="none" strike="noStrike" kern="1200" cap="none" normalizeH="0" baseline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SD</a:t>
                      </a:r>
                      <a:r>
                        <a:rPr kumimoji="0" lang="it-IT" sz="1600" b="1" u="none" strike="noStrike" kern="1200" cap="none" normalizeH="0" baseline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1600" b="1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6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+mn-lt"/>
                          <a:cs typeface="Arial" panose="020B0604020202020204" pitchFamily="34" charset="0"/>
                        </a:rPr>
                        <a:t>5 ± 0.9</a:t>
                      </a:r>
                    </a:p>
                  </a:txBody>
                  <a:tcPr marL="216000" marR="72000" marT="0" marB="0" anchor="ctr"/>
                </a:tc>
                <a:extLst>
                  <a:ext uri="{0D108BD9-81ED-4DB2-BD59-A6C34878D82A}">
                    <a16:rowId xmlns:a16="http://schemas.microsoft.com/office/drawing/2014/main" val="331642792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Diameter Stenosis % (n) </a:t>
                      </a:r>
                      <a:endParaRPr lang="en-US" sz="1600" b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6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 68.4 ± 20.6</a:t>
                      </a:r>
                      <a:endParaRPr lang="en-US" sz="1600" b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6000" marR="72000" marT="0" marB="0" anchor="ctr"/>
                </a:tc>
                <a:extLst>
                  <a:ext uri="{0D108BD9-81ED-4DB2-BD59-A6C34878D82A}">
                    <a16:rowId xmlns:a16="http://schemas.microsoft.com/office/drawing/2014/main" val="155377424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+mn-lt"/>
                          <a:cs typeface="Arial" panose="020B0604020202020204" pitchFamily="34" charset="0"/>
                        </a:rPr>
                        <a:t>Total Occlusions % (n)</a:t>
                      </a:r>
                    </a:p>
                  </a:txBody>
                  <a:tcPr marL="216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latin typeface="+mn-lt"/>
                          <a:cs typeface="Arial" panose="020B0604020202020204" pitchFamily="34" charset="0"/>
                        </a:rPr>
                        <a:t>17.2 % ( 23 )</a:t>
                      </a:r>
                    </a:p>
                  </a:txBody>
                  <a:tcPr marL="216000" marR="72000" marT="0" marB="0" anchor="ctr"/>
                </a:tc>
                <a:extLst>
                  <a:ext uri="{0D108BD9-81ED-4DB2-BD59-A6C34878D82A}">
                    <a16:rowId xmlns:a16="http://schemas.microsoft.com/office/drawing/2014/main" val="387207772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latin typeface="+mn-lt"/>
                          <a:cs typeface="Arial" panose="020B0604020202020204" pitchFamily="34" charset="0"/>
                        </a:rPr>
                        <a:t>Patients with Popliteal Involvement % (n)</a:t>
                      </a:r>
                      <a:endParaRPr lang="en-US" sz="16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latin typeface="+mn-lt"/>
                          <a:cs typeface="Arial" panose="020B0604020202020204" pitchFamily="34" charset="0"/>
                        </a:rPr>
                        <a:t>47.8% ( 64 )</a:t>
                      </a:r>
                      <a:endParaRPr lang="en-US" sz="16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72000" marT="0" marB="0" anchor="ctr"/>
                </a:tc>
                <a:extLst>
                  <a:ext uri="{0D108BD9-81ED-4DB2-BD59-A6C34878D82A}">
                    <a16:rowId xmlns:a16="http://schemas.microsoft.com/office/drawing/2014/main" val="272208616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TASC Classification % (n) 	</a:t>
                      </a:r>
                      <a:endParaRPr lang="en-US" sz="1600" b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6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6000" marR="72000" marT="0" marB="0" anchor="ctr"/>
                </a:tc>
                <a:extLst>
                  <a:ext uri="{0D108BD9-81ED-4DB2-BD59-A6C34878D82A}">
                    <a16:rowId xmlns:a16="http://schemas.microsoft.com/office/drawing/2014/main" val="157582925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TASC A</a:t>
                      </a:r>
                      <a:endParaRPr lang="en-US" sz="1600" b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6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48.5% ( 65 )</a:t>
                      </a:r>
                      <a:endParaRPr lang="en-US" sz="1600" b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6000" marR="72000" marT="0" marB="0" anchor="ctr"/>
                </a:tc>
                <a:extLst>
                  <a:ext uri="{0D108BD9-81ED-4DB2-BD59-A6C34878D82A}">
                    <a16:rowId xmlns:a16="http://schemas.microsoft.com/office/drawing/2014/main" val="2471159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+mn-lt"/>
                          <a:cs typeface="Arial" panose="020B0604020202020204" pitchFamily="34" charset="0"/>
                        </a:rPr>
                        <a:t>TASC B</a:t>
                      </a:r>
                    </a:p>
                  </a:txBody>
                  <a:tcPr marL="216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38.1% ( 51 )</a:t>
                      </a: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72000" marT="0" marB="0" anchor="ctr"/>
                </a:tc>
                <a:extLst>
                  <a:ext uri="{0D108BD9-81ED-4DB2-BD59-A6C34878D82A}">
                    <a16:rowId xmlns:a16="http://schemas.microsoft.com/office/drawing/2014/main" val="107555739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latin typeface="+mn-lt"/>
                          <a:cs typeface="Arial" panose="020B0604020202020204" pitchFamily="34" charset="0"/>
                        </a:rPr>
                        <a:t>TASC C </a:t>
                      </a:r>
                    </a:p>
                  </a:txBody>
                  <a:tcPr marL="216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12.7% ( 17 )</a:t>
                      </a: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72000" marT="0" marB="0" anchor="ctr"/>
                </a:tc>
                <a:extLst>
                  <a:ext uri="{0D108BD9-81ED-4DB2-BD59-A6C34878D82A}">
                    <a16:rowId xmlns:a16="http://schemas.microsoft.com/office/drawing/2014/main" val="332559057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1" algn="l"/>
                      <a:r>
                        <a:rPr kumimoji="0" lang="en-US" sz="16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TASC D </a:t>
                      </a:r>
                      <a:endParaRPr lang="en-US"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6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+mn-lt"/>
                          <a:cs typeface="Arial" panose="020B0604020202020204" pitchFamily="34" charset="0"/>
                        </a:rPr>
                        <a:t>0.7% ( 1 )</a:t>
                      </a:r>
                    </a:p>
                  </a:txBody>
                  <a:tcPr marL="216000" marR="72000" marT="0" marB="0" anchor="ctr"/>
                </a:tc>
                <a:extLst>
                  <a:ext uri="{0D108BD9-81ED-4DB2-BD59-A6C34878D82A}">
                    <a16:rowId xmlns:a16="http://schemas.microsoft.com/office/drawing/2014/main" val="377810162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effectLst/>
                          <a:latin typeface="+mn-lt"/>
                          <a:cs typeface="Arial" panose="020B0604020202020204" pitchFamily="34" charset="0"/>
                        </a:rPr>
                        <a:t>PACSS Calcification </a:t>
                      </a:r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% (n)</a:t>
                      </a:r>
                      <a:endParaRPr lang="en-US" sz="1600" b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6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6000" marR="72000" marT="0" marB="0" anchor="ctr"/>
                </a:tc>
                <a:extLst>
                  <a:ext uri="{0D108BD9-81ED-4DB2-BD59-A6C34878D82A}">
                    <a16:rowId xmlns:a16="http://schemas.microsoft.com/office/drawing/2014/main" val="281395022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1" algn="l"/>
                      <a:r>
                        <a:rPr lang="en-US" sz="1600" b="1">
                          <a:latin typeface="+mn-lt"/>
                          <a:cs typeface="Arial" panose="020B0604020202020204" pitchFamily="34" charset="0"/>
                        </a:rPr>
                        <a:t>Grade 3</a:t>
                      </a:r>
                    </a:p>
                  </a:txBody>
                  <a:tcPr marL="216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+mn-lt"/>
                          <a:cs typeface="Arial" panose="020B0604020202020204" pitchFamily="34" charset="0"/>
                        </a:rPr>
                        <a:t>15.7% ( 21 )</a:t>
                      </a:r>
                    </a:p>
                  </a:txBody>
                  <a:tcPr marL="216000" marR="72000" marT="0" marB="0" anchor="ctr"/>
                </a:tc>
                <a:extLst>
                  <a:ext uri="{0D108BD9-81ED-4DB2-BD59-A6C34878D82A}">
                    <a16:rowId xmlns:a16="http://schemas.microsoft.com/office/drawing/2014/main" val="373890574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latin typeface="+mn-lt"/>
                          <a:cs typeface="Arial" panose="020B0604020202020204" pitchFamily="34" charset="0"/>
                        </a:rPr>
                        <a:t>Grade 4  </a:t>
                      </a:r>
                    </a:p>
                  </a:txBody>
                  <a:tcPr marL="216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  <a:cs typeface="Arial" panose="020B0604020202020204" pitchFamily="34" charset="0"/>
                        </a:rPr>
                        <a:t>11.2% ( 15 )</a:t>
                      </a:r>
                    </a:p>
                  </a:txBody>
                  <a:tcPr marL="216000" marR="72000" marT="0" marB="0" anchor="ctr"/>
                </a:tc>
                <a:extLst>
                  <a:ext uri="{0D108BD9-81ED-4DB2-BD59-A6C34878D82A}">
                    <a16:rowId xmlns:a16="http://schemas.microsoft.com/office/drawing/2014/main" val="107901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76207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>
            <a:extLst>
              <a:ext uri="{FF2B5EF4-FFF2-40B4-BE49-F238E27FC236}">
                <a16:creationId xmlns:a16="http://schemas.microsoft.com/office/drawing/2014/main" id="{D5FB00DE-1E3D-214E-6765-06FEC4A05589}"/>
              </a:ext>
            </a:extLst>
          </p:cNvPr>
          <p:cNvSpPr txBox="1"/>
          <p:nvPr/>
        </p:nvSpPr>
        <p:spPr>
          <a:xfrm>
            <a:off x="6275452" y="3212413"/>
            <a:ext cx="59165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*	Per Core Laboratory assessment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¹	Device success: successful insertion, expansion, contraction, retrieval of the investigational device 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²	Procedural success: residual target lesion stenosis of 30% or less on visual inspection 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³	Clinical success: absence of MAE within 24 hours of the study procedure 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52E4D5A-00C3-0164-2E3C-99E36A092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69776"/>
            <a:ext cx="11520000" cy="864000"/>
          </a:xfrm>
        </p:spPr>
        <p:txBody>
          <a:bodyPr>
            <a:normAutofit/>
          </a:bodyPr>
          <a:lstStyle/>
          <a:p>
            <a:r>
              <a:rPr lang="en-US" altLang="ja-JP" noProof="0" dirty="0"/>
              <a:t>Results 3 | Procedural Characteristics</a:t>
            </a:r>
            <a:endParaRPr lang="ja-JP" altLang="en-US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7EF17AD9-24F2-4349-8630-9F756519EDA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0564885"/>
              </p:ext>
            </p:extLst>
          </p:nvPr>
        </p:nvGraphicFramePr>
        <p:xfrm>
          <a:off x="336550" y="1268413"/>
          <a:ext cx="5580000" cy="45360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344788965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91877411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Procedural Characteristics</a:t>
                      </a:r>
                    </a:p>
                  </a:txBody>
                  <a:tcPr marL="72000" marR="72000" marT="0" marB="0" anchor="ctr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N= 134</a:t>
                      </a:r>
                    </a:p>
                  </a:txBody>
                  <a:tcPr marL="72000" marR="72000" marT="0" marB="0" anchor="ctr"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826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Pre-dilatation % (n)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100% ( 134 )</a:t>
                      </a: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84221273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Post-dilatation % (n)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5.2% ( 7 )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01211783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  <a:cs typeface="Arial" panose="020B0604020202020204" pitchFamily="34" charset="0"/>
                        </a:rPr>
                        <a:t>Treatment Length with SELUTION DCB (mm) 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+mn-lt"/>
                          <a:cs typeface="Arial" panose="020B0604020202020204" pitchFamily="34" charset="0"/>
                        </a:rPr>
                        <a:t>170.2 ± 57.0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45478719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Patients receiving more than 1 device % (n)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59% ( 79 )</a:t>
                      </a:r>
                      <a:endParaRPr lang="en-US" sz="160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6752856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Aneurysm* 	</a:t>
                      </a: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% (n)</a:t>
                      </a:r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0% ( 0 ) 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158967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Perforation*  </a:t>
                      </a: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% (n)</a:t>
                      </a:r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0% ( 0 ) 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56758479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Peripheral Embolization*  </a:t>
                      </a: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% (n)</a:t>
                      </a:r>
                      <a:endParaRPr kumimoji="1"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2.3% ( 3 ) 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973532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kumimoji="1"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Dissections* </a:t>
                      </a: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% (n)</a:t>
                      </a:r>
                      <a:endParaRPr kumimoji="1" lang="en-U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59836973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1"/>
                      <a:r>
                        <a:rPr kumimoji="1"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None 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61.9 % ( 83 )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71067006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1"/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A-C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35% ( 47 )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7309562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1"/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D 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2.2% ( 3 )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81865075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1"/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0.7% ( 1 )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06698883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1"/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0% ( 0 )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554026159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BC2C53E8-2CEA-E635-94E0-E03B15CF6CD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5921159"/>
              </p:ext>
            </p:extLst>
          </p:nvPr>
        </p:nvGraphicFramePr>
        <p:xfrm>
          <a:off x="6275452" y="1268413"/>
          <a:ext cx="5580000" cy="19440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344788965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91877411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Procedural Characteristics</a:t>
                      </a:r>
                    </a:p>
                  </a:txBody>
                  <a:tcPr marL="72000" marR="72000" marT="0" marB="0" anchor="ctr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+mn-lt"/>
                        </a:rPr>
                        <a:t>N= 134</a:t>
                      </a:r>
                    </a:p>
                  </a:txBody>
                  <a:tcPr marL="72000" marR="72000" marT="0" marB="0" anchor="ctr"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826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Bailout stenting % (n)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1.5% ( 2 )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8631679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Final Residual Stenosis (%)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20.4 ± 11.8</a:t>
                      </a:r>
                      <a:endParaRPr lang="en-US" sz="160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13692222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Device Success ¹ % (n)	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100% ( 134 )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31112743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Procedural Success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²  % (n)</a:t>
                      </a:r>
                      <a:endParaRPr lang="en-US" sz="16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96.3% ( 129 )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40303836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latin typeface="+mn-lt"/>
                          <a:cs typeface="Arial" panose="020B0604020202020204" pitchFamily="34" charset="0"/>
                        </a:rPr>
                        <a:t>Clinical Success </a:t>
                      </a:r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³</a:t>
                      </a:r>
                      <a:r>
                        <a:rPr lang="en-US" sz="1600" kern="120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% (n)</a:t>
                      </a:r>
                      <a:endParaRPr lang="en-US" sz="16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96.3% ( 129 )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830160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8660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>
            <a:extLst>
              <a:ext uri="{FF2B5EF4-FFF2-40B4-BE49-F238E27FC236}">
                <a16:creationId xmlns:a16="http://schemas.microsoft.com/office/drawing/2014/main" id="{EFBCFB2B-7470-5B5D-BC5C-2F0173C6CD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41" t="5670" r="2887" b="8051"/>
          <a:stretch/>
        </p:blipFill>
        <p:spPr>
          <a:xfrm>
            <a:off x="7455289" y="1187786"/>
            <a:ext cx="3751537" cy="3740728"/>
          </a:xfrm>
          <a:prstGeom prst="rect">
            <a:avLst/>
          </a:prstGeom>
        </p:spPr>
      </p:pic>
      <p:pic>
        <p:nvPicPr>
          <p:cNvPr id="2" name="Picture 27">
            <a:extLst>
              <a:ext uri="{FF2B5EF4-FFF2-40B4-BE49-F238E27FC236}">
                <a16:creationId xmlns:a16="http://schemas.microsoft.com/office/drawing/2014/main" id="{67C87BDC-545B-E552-01B0-CEF7AF699D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48" t="5670" r="36735" b="8051"/>
          <a:stretch/>
        </p:blipFill>
        <p:spPr>
          <a:xfrm>
            <a:off x="4483505" y="1187786"/>
            <a:ext cx="3014159" cy="37407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97CD5E7-65B8-46A0-D714-C0A5F953E7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0" t="5670" r="64707" b="8051"/>
          <a:stretch/>
        </p:blipFill>
        <p:spPr>
          <a:xfrm>
            <a:off x="1132609" y="1187786"/>
            <a:ext cx="3355789" cy="3740728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48174659-A3FF-B254-0A52-A8E59FB41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/>
              <a:t>Results 4 | Primary Endpoint – 36M Primary Patency</a:t>
            </a:r>
            <a:endParaRPr lang="ja-JP" altLang="en-US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5BBABE-61A8-19E3-C661-60DAF54B556D}"/>
              </a:ext>
            </a:extLst>
          </p:cNvPr>
          <p:cNvSpPr txBox="1"/>
          <p:nvPr/>
        </p:nvSpPr>
        <p:spPr>
          <a:xfrm>
            <a:off x="681720" y="1223233"/>
            <a:ext cx="351057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ja-JP" dirty="0"/>
              <a:t>100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3F8F22D-13BA-B285-1341-09A17592953D}"/>
              </a:ext>
            </a:extLst>
          </p:cNvPr>
          <p:cNvSpPr txBox="1"/>
          <p:nvPr/>
        </p:nvSpPr>
        <p:spPr>
          <a:xfrm>
            <a:off x="798738" y="2913921"/>
            <a:ext cx="23403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ja-JP" dirty="0"/>
              <a:t>50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0D8F644-7A03-8AD7-458A-71A7B6DE43F1}"/>
              </a:ext>
            </a:extLst>
          </p:cNvPr>
          <p:cNvSpPr txBox="1"/>
          <p:nvPr/>
        </p:nvSpPr>
        <p:spPr>
          <a:xfrm>
            <a:off x="915757" y="4604608"/>
            <a:ext cx="117020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ja-JP" dirty="0"/>
              <a:t>0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44B743A-F793-A809-7924-6AF29EFAE627}"/>
              </a:ext>
            </a:extLst>
          </p:cNvPr>
          <p:cNvSpPr txBox="1"/>
          <p:nvPr/>
        </p:nvSpPr>
        <p:spPr>
          <a:xfrm>
            <a:off x="798739" y="2068577"/>
            <a:ext cx="23403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ja-JP" dirty="0"/>
              <a:t>75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93CE545-C913-4EA4-063B-B30A75DCE9CE}"/>
              </a:ext>
            </a:extLst>
          </p:cNvPr>
          <p:cNvSpPr txBox="1"/>
          <p:nvPr/>
        </p:nvSpPr>
        <p:spPr>
          <a:xfrm>
            <a:off x="798739" y="3759265"/>
            <a:ext cx="23403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ja-JP" dirty="0"/>
              <a:t>25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989F5AE-61A4-7166-CF4B-8FA65C55A070}"/>
              </a:ext>
            </a:extLst>
          </p:cNvPr>
          <p:cNvSpPr txBox="1"/>
          <p:nvPr/>
        </p:nvSpPr>
        <p:spPr>
          <a:xfrm>
            <a:off x="1243417" y="5013820"/>
            <a:ext cx="117020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800" dirty="0"/>
              <a:t>0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3C778A4-D30A-C997-F148-BFBCABAA4641}"/>
              </a:ext>
            </a:extLst>
          </p:cNvPr>
          <p:cNvSpPr txBox="1"/>
          <p:nvPr/>
        </p:nvSpPr>
        <p:spPr>
          <a:xfrm>
            <a:off x="4227738" y="5013820"/>
            <a:ext cx="351057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800" dirty="0"/>
              <a:t>365</a:t>
            </a:r>
          </a:p>
        </p:txBody>
      </p:sp>
      <p:cxnSp>
        <p:nvCxnSpPr>
          <p:cNvPr id="35" name="Straight Connector 7">
            <a:extLst>
              <a:ext uri="{FF2B5EF4-FFF2-40B4-BE49-F238E27FC236}">
                <a16:creationId xmlns:a16="http://schemas.microsoft.com/office/drawing/2014/main" id="{1D8ED31B-3C9C-1274-4B15-7C5107EFE228}"/>
              </a:ext>
            </a:extLst>
          </p:cNvPr>
          <p:cNvCxnSpPr>
            <a:cxnSpLocks/>
          </p:cNvCxnSpPr>
          <p:nvPr/>
        </p:nvCxnSpPr>
        <p:spPr>
          <a:xfrm flipV="1">
            <a:off x="4407861" y="1124356"/>
            <a:ext cx="0" cy="3816000"/>
          </a:xfrm>
          <a:prstGeom prst="line">
            <a:avLst/>
          </a:prstGeom>
          <a:ln w="19050" cap="flat" cmpd="sng" algn="ctr">
            <a:solidFill>
              <a:srgbClr val="F7766D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6005C10-16A9-782F-A743-9789FAD8B6CE}"/>
              </a:ext>
            </a:extLst>
          </p:cNvPr>
          <p:cNvSpPr txBox="1"/>
          <p:nvPr/>
        </p:nvSpPr>
        <p:spPr>
          <a:xfrm>
            <a:off x="7324228" y="5013820"/>
            <a:ext cx="35105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800" dirty="0"/>
              <a:t>730</a:t>
            </a:r>
          </a:p>
        </p:txBody>
      </p:sp>
      <p:cxnSp>
        <p:nvCxnSpPr>
          <p:cNvPr id="38" name="Straight Connector 7">
            <a:extLst>
              <a:ext uri="{FF2B5EF4-FFF2-40B4-BE49-F238E27FC236}">
                <a16:creationId xmlns:a16="http://schemas.microsoft.com/office/drawing/2014/main" id="{62A78CDA-ABCE-8757-0B8A-65ECAA79DC70}"/>
              </a:ext>
            </a:extLst>
          </p:cNvPr>
          <p:cNvCxnSpPr>
            <a:cxnSpLocks/>
          </p:cNvCxnSpPr>
          <p:nvPr/>
        </p:nvCxnSpPr>
        <p:spPr>
          <a:xfrm flipV="1">
            <a:off x="7504352" y="1124356"/>
            <a:ext cx="0" cy="3816000"/>
          </a:xfrm>
          <a:prstGeom prst="line">
            <a:avLst/>
          </a:prstGeom>
          <a:ln w="19050" cap="flat" cmpd="sng" algn="ctr">
            <a:solidFill>
              <a:srgbClr val="F7766D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D36DC6A8-360A-77D4-1F5F-8F20C3C1E767}"/>
              </a:ext>
            </a:extLst>
          </p:cNvPr>
          <p:cNvCxnSpPr>
            <a:cxnSpLocks/>
          </p:cNvCxnSpPr>
          <p:nvPr/>
        </p:nvCxnSpPr>
        <p:spPr>
          <a:xfrm flipV="1">
            <a:off x="10580061" y="1124356"/>
            <a:ext cx="0" cy="3816000"/>
          </a:xfrm>
          <a:prstGeom prst="line">
            <a:avLst/>
          </a:prstGeom>
          <a:ln w="19050" cap="flat" cmpd="sng" algn="ctr">
            <a:solidFill>
              <a:srgbClr val="F7766D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7">
            <a:extLst>
              <a:ext uri="{FF2B5EF4-FFF2-40B4-BE49-F238E27FC236}">
                <a16:creationId xmlns:a16="http://schemas.microsoft.com/office/drawing/2014/main" id="{A132A62A-6A1A-AB5D-8AFD-2D8CCF8335BA}"/>
              </a:ext>
            </a:extLst>
          </p:cNvPr>
          <p:cNvCxnSpPr>
            <a:cxnSpLocks/>
          </p:cNvCxnSpPr>
          <p:nvPr/>
        </p:nvCxnSpPr>
        <p:spPr>
          <a:xfrm flipV="1">
            <a:off x="10892801" y="1124356"/>
            <a:ext cx="0" cy="3816000"/>
          </a:xfrm>
          <a:prstGeom prst="line">
            <a:avLst/>
          </a:prstGeom>
          <a:ln w="19050" cap="flat" cmpd="sng" algn="ctr">
            <a:solidFill>
              <a:srgbClr val="FBC1BD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TextBox 19">
            <a:extLst>
              <a:ext uri="{FF2B5EF4-FFF2-40B4-BE49-F238E27FC236}">
                <a16:creationId xmlns:a16="http://schemas.microsoft.com/office/drawing/2014/main" id="{D2F4A218-1734-9FDE-F8CD-DE961F63AC5D}"/>
              </a:ext>
            </a:extLst>
          </p:cNvPr>
          <p:cNvSpPr txBox="1"/>
          <p:nvPr/>
        </p:nvSpPr>
        <p:spPr>
          <a:xfrm>
            <a:off x="5003714" y="5265657"/>
            <a:ext cx="21845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Days after procedure</a:t>
            </a:r>
          </a:p>
        </p:txBody>
      </p:sp>
      <p:sp>
        <p:nvSpPr>
          <p:cNvPr id="48" name="TextBox 20">
            <a:extLst>
              <a:ext uri="{FF2B5EF4-FFF2-40B4-BE49-F238E27FC236}">
                <a16:creationId xmlns:a16="http://schemas.microsoft.com/office/drawing/2014/main" id="{B03B4B56-0AD0-A9B3-3253-7B56A6D83CB9}"/>
              </a:ext>
            </a:extLst>
          </p:cNvPr>
          <p:cNvSpPr txBox="1"/>
          <p:nvPr/>
        </p:nvSpPr>
        <p:spPr>
          <a:xfrm rot="16200000">
            <a:off x="-514837" y="2935905"/>
            <a:ext cx="21094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Primary Patency (%)</a:t>
            </a:r>
          </a:p>
        </p:txBody>
      </p:sp>
      <p:sp>
        <p:nvSpPr>
          <p:cNvPr id="49" name="TextBox 32">
            <a:extLst>
              <a:ext uri="{FF2B5EF4-FFF2-40B4-BE49-F238E27FC236}">
                <a16:creationId xmlns:a16="http://schemas.microsoft.com/office/drawing/2014/main" id="{450C98DF-C981-B153-A9CF-BA1E11CE2159}"/>
              </a:ext>
            </a:extLst>
          </p:cNvPr>
          <p:cNvSpPr txBox="1"/>
          <p:nvPr/>
        </p:nvSpPr>
        <p:spPr>
          <a:xfrm>
            <a:off x="6978103" y="6278155"/>
            <a:ext cx="498405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sz="1100" dirty="0">
                <a:solidFill>
                  <a:srgbClr val="00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* Cutoff date is set to 1125 days (relevant evaluation period of 1095 days + 30 days)</a:t>
            </a:r>
            <a:endParaRPr lang="en-US" sz="1400" dirty="0"/>
          </a:p>
        </p:txBody>
      </p:sp>
      <p:sp>
        <p:nvSpPr>
          <p:cNvPr id="50" name="テキスト ボックス 26">
            <a:extLst>
              <a:ext uri="{FF2B5EF4-FFF2-40B4-BE49-F238E27FC236}">
                <a16:creationId xmlns:a16="http://schemas.microsoft.com/office/drawing/2014/main" id="{46DAD9F3-6092-8AE1-3871-880490D86FFA}"/>
              </a:ext>
            </a:extLst>
          </p:cNvPr>
          <p:cNvSpPr txBox="1"/>
          <p:nvPr/>
        </p:nvSpPr>
        <p:spPr>
          <a:xfrm>
            <a:off x="6252584" y="2144065"/>
            <a:ext cx="14510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ja-JP"/>
            </a:defPPr>
            <a:lvl1pPr algn="ctr">
              <a:defRPr sz="3600" b="1">
                <a:ln>
                  <a:solidFill>
                    <a:srgbClr val="F7766D"/>
                  </a:solidFill>
                </a:ln>
                <a:solidFill>
                  <a:srgbClr val="D99694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defRPr>
            </a:lvl1pPr>
          </a:lstStyle>
          <a:p>
            <a:pPr lvl="0"/>
            <a:r>
              <a:rPr lang="en-US" altLang="ja-JP" sz="1800" b="0" dirty="0">
                <a:ln w="0">
                  <a:noFill/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+mn-lt"/>
              </a:rPr>
              <a:t>24 Months</a:t>
            </a:r>
            <a:endParaRPr lang="en-US" altLang="ja-JP" dirty="0">
              <a:ln w="0">
                <a:noFill/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+mn-lt"/>
            </a:endParaRPr>
          </a:p>
          <a:p>
            <a:r>
              <a:rPr lang="en-US" altLang="ja-JP" dirty="0">
                <a:ln>
                  <a:noFill/>
                </a:ln>
                <a:effectLst>
                  <a:glow rad="127000">
                    <a:schemeClr val="bg1"/>
                  </a:glow>
                </a:effectLst>
                <a:latin typeface="+mn-lt"/>
              </a:rPr>
              <a:t>83.2% </a:t>
            </a:r>
          </a:p>
        </p:txBody>
      </p:sp>
      <p:sp>
        <p:nvSpPr>
          <p:cNvPr id="51" name="テキスト ボックス 26">
            <a:extLst>
              <a:ext uri="{FF2B5EF4-FFF2-40B4-BE49-F238E27FC236}">
                <a16:creationId xmlns:a16="http://schemas.microsoft.com/office/drawing/2014/main" id="{A5B2314A-9AAD-7D0C-C3BC-379209A6CCA9}"/>
              </a:ext>
            </a:extLst>
          </p:cNvPr>
          <p:cNvSpPr txBox="1"/>
          <p:nvPr/>
        </p:nvSpPr>
        <p:spPr>
          <a:xfrm>
            <a:off x="3179324" y="1852690"/>
            <a:ext cx="14510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n w="0">
                  <a:noFill/>
                </a:ln>
                <a:effectLst>
                  <a:glow rad="127000">
                    <a:schemeClr val="bg1"/>
                  </a:glow>
                </a:effectLst>
              </a:rPr>
              <a:t>12 Months</a:t>
            </a:r>
          </a:p>
          <a:p>
            <a:r>
              <a:rPr lang="en-US" altLang="ja-JP" sz="3600" b="1" dirty="0">
                <a:solidFill>
                  <a:srgbClr val="D99694"/>
                </a:solidFill>
                <a:effectLst>
                  <a:glow rad="127000">
                    <a:schemeClr val="bg1"/>
                  </a:glow>
                </a:effectLst>
              </a:rPr>
              <a:t>87.9% </a:t>
            </a:r>
          </a:p>
        </p:txBody>
      </p:sp>
      <p:sp>
        <p:nvSpPr>
          <p:cNvPr id="52" name="テキスト ボックス 26">
            <a:extLst>
              <a:ext uri="{FF2B5EF4-FFF2-40B4-BE49-F238E27FC236}">
                <a16:creationId xmlns:a16="http://schemas.microsoft.com/office/drawing/2014/main" id="{49187984-8168-B3F5-6A34-060FE6E75B95}"/>
              </a:ext>
            </a:extLst>
          </p:cNvPr>
          <p:cNvSpPr txBox="1"/>
          <p:nvPr/>
        </p:nvSpPr>
        <p:spPr>
          <a:xfrm>
            <a:off x="9268536" y="2144065"/>
            <a:ext cx="1731564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ja-JP"/>
            </a:defPPr>
            <a:lvl1pPr algn="ctr">
              <a:defRPr sz="3600" b="1">
                <a:ln>
                  <a:solidFill>
                    <a:srgbClr val="F7766D"/>
                  </a:solidFill>
                </a:ln>
                <a:solidFill>
                  <a:srgbClr val="D99694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defRPr>
            </a:lvl1pPr>
          </a:lstStyle>
          <a:p>
            <a:pPr lvl="0"/>
            <a:r>
              <a:rPr lang="en-US" altLang="ja-JP" sz="2400" b="0" dirty="0">
                <a:ln w="0">
                  <a:noFill/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+mn-lt"/>
              </a:rPr>
              <a:t>36 Months*</a:t>
            </a:r>
            <a:endParaRPr lang="en-US" altLang="ja-JP" sz="4400" dirty="0">
              <a:ln w="0">
                <a:noFill/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+mn-lt"/>
            </a:endParaRPr>
          </a:p>
          <a:p>
            <a:r>
              <a:rPr lang="en-US" altLang="ja-JP" sz="440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chemeClr val="bg1"/>
                  </a:glow>
                </a:effectLst>
                <a:latin typeface="+mn-lt"/>
              </a:rPr>
              <a:t>81.5% </a:t>
            </a:r>
          </a:p>
        </p:txBody>
      </p:sp>
      <p:sp>
        <p:nvSpPr>
          <p:cNvPr id="53" name="TextBox 10">
            <a:extLst>
              <a:ext uri="{FF2B5EF4-FFF2-40B4-BE49-F238E27FC236}">
                <a16:creationId xmlns:a16="http://schemas.microsoft.com/office/drawing/2014/main" id="{946CC665-ADF9-E9FE-206F-0B366D171D40}"/>
              </a:ext>
            </a:extLst>
          </p:cNvPr>
          <p:cNvSpPr txBox="1"/>
          <p:nvPr/>
        </p:nvSpPr>
        <p:spPr>
          <a:xfrm>
            <a:off x="11041923" y="2111193"/>
            <a:ext cx="1150077" cy="7232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altLang="ja-JP" sz="1050" dirty="0">
                <a:ln w="0"/>
                <a:effectLst>
                  <a:glow rad="127000">
                    <a:schemeClr val="bg1"/>
                  </a:glow>
                </a:effectLst>
              </a:rPr>
              <a:t>End of follow up window (36+1M)</a:t>
            </a:r>
            <a:endParaRPr lang="en-US" sz="2000" dirty="0">
              <a:effectLst>
                <a:glow rad="127000">
                  <a:schemeClr val="bg1"/>
                </a:glow>
              </a:effectLst>
            </a:endParaRPr>
          </a:p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ln>
                  <a:solidFill>
                    <a:srgbClr val="9B3937"/>
                  </a:solidFill>
                </a:ln>
                <a:solidFill>
                  <a:srgbClr val="C0504D"/>
                </a:solidFill>
                <a:effectLst>
                  <a:glow rad="127000">
                    <a:schemeClr val="bg1"/>
                  </a:glow>
                </a:effectLst>
              </a:rPr>
              <a:t>80.6% </a:t>
            </a:r>
          </a:p>
        </p:txBody>
      </p:sp>
      <p:sp>
        <p:nvSpPr>
          <p:cNvPr id="54" name="Oval 30">
            <a:extLst>
              <a:ext uri="{FF2B5EF4-FFF2-40B4-BE49-F238E27FC236}">
                <a16:creationId xmlns:a16="http://schemas.microsoft.com/office/drawing/2014/main" id="{528E0E69-2767-F754-CA0F-334091D2C5D3}"/>
              </a:ext>
            </a:extLst>
          </p:cNvPr>
          <p:cNvSpPr/>
          <p:nvPr/>
        </p:nvSpPr>
        <p:spPr>
          <a:xfrm>
            <a:off x="10311353" y="4916135"/>
            <a:ext cx="537416" cy="472367"/>
          </a:xfrm>
          <a:prstGeom prst="ellipse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de-CH" b="1" dirty="0">
                <a:effectLst/>
              </a:rPr>
              <a:t>1095</a:t>
            </a:r>
            <a:endParaRPr lang="en-GB" b="1" dirty="0">
              <a:effectLst/>
            </a:endParaRPr>
          </a:p>
        </p:txBody>
      </p:sp>
      <p:graphicFrame>
        <p:nvGraphicFramePr>
          <p:cNvPr id="56" name="Table 13">
            <a:extLst>
              <a:ext uri="{FF2B5EF4-FFF2-40B4-BE49-F238E27FC236}">
                <a16:creationId xmlns:a16="http://schemas.microsoft.com/office/drawing/2014/main" id="{C65A1C97-5509-4714-0B84-FFF07C040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362624"/>
              </p:ext>
            </p:extLst>
          </p:nvPr>
        </p:nvGraphicFramePr>
        <p:xfrm>
          <a:off x="229840" y="5640322"/>
          <a:ext cx="11124000" cy="57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6136951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172654715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259160167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656878353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405218609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038119225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219185629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844087233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140769007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236223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Days</a:t>
                      </a:r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      0 </a:t>
                      </a:r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365</a:t>
                      </a:r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730 </a:t>
                      </a:r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1095</a:t>
                      </a:r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dirty="0">
                          <a:latin typeface="+mn-lt"/>
                        </a:rPr>
                        <a:t>1125</a:t>
                      </a:r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2154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No. at risk</a:t>
                      </a:r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134</a:t>
                      </a:r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115</a:t>
                      </a:r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102</a:t>
                      </a:r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92</a:t>
                      </a:r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dirty="0">
                          <a:latin typeface="+mn-lt"/>
                        </a:rPr>
                        <a:t>91</a:t>
                      </a:r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847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829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00F357BB-957B-04AD-E31F-193F25466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/>
              <a:t>Results 5 | Secondary Endpoint – 36M Freedom from TLR</a:t>
            </a:r>
            <a:endParaRPr lang="ja-JP" altLang="en-US"/>
          </a:p>
        </p:txBody>
      </p:sp>
      <p:pic>
        <p:nvPicPr>
          <p:cNvPr id="16" name="Picture 31">
            <a:extLst>
              <a:ext uri="{FF2B5EF4-FFF2-40B4-BE49-F238E27FC236}">
                <a16:creationId xmlns:a16="http://schemas.microsoft.com/office/drawing/2014/main" id="{A07A2928-DC68-7837-2742-DFC0B63676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3" t="4161" r="1869" b="8144"/>
          <a:stretch/>
        </p:blipFill>
        <p:spPr>
          <a:xfrm>
            <a:off x="1143000" y="1223010"/>
            <a:ext cx="9972676" cy="372999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231B963-BCD8-940B-C028-E599C2A283AD}"/>
              </a:ext>
            </a:extLst>
          </p:cNvPr>
          <p:cNvSpPr txBox="1"/>
          <p:nvPr/>
        </p:nvSpPr>
        <p:spPr>
          <a:xfrm>
            <a:off x="681720" y="1223233"/>
            <a:ext cx="351057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ja-JP" dirty="0"/>
              <a:t>100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FC5E58C-8D27-12B5-AD8D-B212FBC970A0}"/>
              </a:ext>
            </a:extLst>
          </p:cNvPr>
          <p:cNvSpPr txBox="1"/>
          <p:nvPr/>
        </p:nvSpPr>
        <p:spPr>
          <a:xfrm>
            <a:off x="798738" y="2913921"/>
            <a:ext cx="23403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ja-JP" dirty="0"/>
              <a:t>50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C0236E9-8261-285A-44C8-8866E7907A90}"/>
              </a:ext>
            </a:extLst>
          </p:cNvPr>
          <p:cNvSpPr txBox="1"/>
          <p:nvPr/>
        </p:nvSpPr>
        <p:spPr>
          <a:xfrm>
            <a:off x="915757" y="4604608"/>
            <a:ext cx="117020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ja-JP" dirty="0"/>
              <a:t>0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0D3A315-E1A6-903D-2DF3-95958B297EFB}"/>
              </a:ext>
            </a:extLst>
          </p:cNvPr>
          <p:cNvSpPr txBox="1"/>
          <p:nvPr/>
        </p:nvSpPr>
        <p:spPr>
          <a:xfrm>
            <a:off x="798739" y="2068577"/>
            <a:ext cx="23403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ja-JP" dirty="0"/>
              <a:t>75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4F7ABAA-4EA8-3B9C-BF60-586F0FEEC765}"/>
              </a:ext>
            </a:extLst>
          </p:cNvPr>
          <p:cNvSpPr txBox="1"/>
          <p:nvPr/>
        </p:nvSpPr>
        <p:spPr>
          <a:xfrm>
            <a:off x="798739" y="3759265"/>
            <a:ext cx="23403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ja-JP" dirty="0"/>
              <a:t>25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A864FDE-FFA1-6915-6FF5-50B7E63414FE}"/>
              </a:ext>
            </a:extLst>
          </p:cNvPr>
          <p:cNvSpPr txBox="1"/>
          <p:nvPr/>
        </p:nvSpPr>
        <p:spPr>
          <a:xfrm>
            <a:off x="1243417" y="5013820"/>
            <a:ext cx="117020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800" dirty="0"/>
              <a:t>0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9CED3DF-E2B4-9A0A-4447-D9B533F64CA0}"/>
              </a:ext>
            </a:extLst>
          </p:cNvPr>
          <p:cNvSpPr txBox="1"/>
          <p:nvPr/>
        </p:nvSpPr>
        <p:spPr>
          <a:xfrm>
            <a:off x="4227738" y="5013820"/>
            <a:ext cx="351057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800" dirty="0"/>
              <a:t>365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8576A35-DE2F-8891-E24B-37EDF907FB01}"/>
              </a:ext>
            </a:extLst>
          </p:cNvPr>
          <p:cNvSpPr txBox="1"/>
          <p:nvPr/>
        </p:nvSpPr>
        <p:spPr>
          <a:xfrm>
            <a:off x="7324228" y="5013820"/>
            <a:ext cx="35105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800" dirty="0"/>
              <a:t>730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93F794A5-DA88-4FDB-4F78-F3DB31F79652}"/>
              </a:ext>
            </a:extLst>
          </p:cNvPr>
          <p:cNvSpPr txBox="1"/>
          <p:nvPr/>
        </p:nvSpPr>
        <p:spPr>
          <a:xfrm>
            <a:off x="5003714" y="5265657"/>
            <a:ext cx="21845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Days after procedure</a:t>
            </a: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17064CCF-1D56-0D81-CDE8-3A77BB6DA002}"/>
              </a:ext>
            </a:extLst>
          </p:cNvPr>
          <p:cNvSpPr txBox="1"/>
          <p:nvPr/>
        </p:nvSpPr>
        <p:spPr>
          <a:xfrm rot="16200000">
            <a:off x="-514837" y="2935905"/>
            <a:ext cx="21094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Primary Patency (%)</a:t>
            </a:r>
          </a:p>
        </p:txBody>
      </p:sp>
      <p:graphicFrame>
        <p:nvGraphicFramePr>
          <p:cNvPr id="31" name="Table 13">
            <a:extLst>
              <a:ext uri="{FF2B5EF4-FFF2-40B4-BE49-F238E27FC236}">
                <a16:creationId xmlns:a16="http://schemas.microsoft.com/office/drawing/2014/main" id="{4241B6A3-F9B1-BDAA-6840-6EBB4B528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967507"/>
              </p:ext>
            </p:extLst>
          </p:nvPr>
        </p:nvGraphicFramePr>
        <p:xfrm>
          <a:off x="229840" y="5640322"/>
          <a:ext cx="11124000" cy="57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6136951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172654715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259160167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656878353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405218609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038119225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219185629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844087233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140769007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236223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Days</a:t>
                      </a:r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      0 </a:t>
                      </a:r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365</a:t>
                      </a:r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730 </a:t>
                      </a:r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1095</a:t>
                      </a:r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dirty="0">
                          <a:latin typeface="+mn-lt"/>
                        </a:rPr>
                        <a:t>1125</a:t>
                      </a:r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2154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No. at risk</a:t>
                      </a:r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134</a:t>
                      </a:r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126</a:t>
                      </a:r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118</a:t>
                      </a:r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108</a:t>
                      </a:r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dirty="0">
                          <a:latin typeface="+mn-lt"/>
                        </a:rPr>
                        <a:t>108</a:t>
                      </a:r>
                      <a:endParaRPr lang="aa-ET" sz="12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847743"/>
                  </a:ext>
                </a:extLst>
              </a:tr>
            </a:tbl>
          </a:graphicData>
        </a:graphic>
      </p:graphicFrame>
      <p:cxnSp>
        <p:nvCxnSpPr>
          <p:cNvPr id="33" name="Straight Connector 7">
            <a:extLst>
              <a:ext uri="{FF2B5EF4-FFF2-40B4-BE49-F238E27FC236}">
                <a16:creationId xmlns:a16="http://schemas.microsoft.com/office/drawing/2014/main" id="{1C2F765F-0C5F-3B8E-526F-2F5020EF3736}"/>
              </a:ext>
            </a:extLst>
          </p:cNvPr>
          <p:cNvCxnSpPr>
            <a:cxnSpLocks/>
          </p:cNvCxnSpPr>
          <p:nvPr/>
        </p:nvCxnSpPr>
        <p:spPr>
          <a:xfrm flipV="1">
            <a:off x="4407861" y="1124356"/>
            <a:ext cx="0" cy="3816000"/>
          </a:xfrm>
          <a:prstGeom prst="line">
            <a:avLst/>
          </a:prstGeom>
          <a:ln w="19050" cap="flat" cmpd="sng" algn="ctr">
            <a:solidFill>
              <a:srgbClr val="F7766D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7">
            <a:extLst>
              <a:ext uri="{FF2B5EF4-FFF2-40B4-BE49-F238E27FC236}">
                <a16:creationId xmlns:a16="http://schemas.microsoft.com/office/drawing/2014/main" id="{E7D7FEF2-94BC-F9C2-9791-B4A714EC1DB7}"/>
              </a:ext>
            </a:extLst>
          </p:cNvPr>
          <p:cNvCxnSpPr>
            <a:cxnSpLocks/>
          </p:cNvCxnSpPr>
          <p:nvPr/>
        </p:nvCxnSpPr>
        <p:spPr>
          <a:xfrm flipV="1">
            <a:off x="7504352" y="1124356"/>
            <a:ext cx="0" cy="3816000"/>
          </a:xfrm>
          <a:prstGeom prst="line">
            <a:avLst/>
          </a:prstGeom>
          <a:ln w="19050" cap="flat" cmpd="sng" algn="ctr">
            <a:solidFill>
              <a:srgbClr val="F7766D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7">
            <a:extLst>
              <a:ext uri="{FF2B5EF4-FFF2-40B4-BE49-F238E27FC236}">
                <a16:creationId xmlns:a16="http://schemas.microsoft.com/office/drawing/2014/main" id="{77E15561-949A-D9A4-DC78-B60FEA2E13EA}"/>
              </a:ext>
            </a:extLst>
          </p:cNvPr>
          <p:cNvCxnSpPr>
            <a:cxnSpLocks/>
          </p:cNvCxnSpPr>
          <p:nvPr/>
        </p:nvCxnSpPr>
        <p:spPr>
          <a:xfrm flipV="1">
            <a:off x="10580061" y="1124356"/>
            <a:ext cx="0" cy="3816000"/>
          </a:xfrm>
          <a:prstGeom prst="line">
            <a:avLst/>
          </a:prstGeom>
          <a:ln w="19050" cap="flat" cmpd="sng" algn="ctr">
            <a:solidFill>
              <a:srgbClr val="F7766D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7">
            <a:extLst>
              <a:ext uri="{FF2B5EF4-FFF2-40B4-BE49-F238E27FC236}">
                <a16:creationId xmlns:a16="http://schemas.microsoft.com/office/drawing/2014/main" id="{53A36A6E-A16D-C613-1E25-0866491725E7}"/>
              </a:ext>
            </a:extLst>
          </p:cNvPr>
          <p:cNvCxnSpPr>
            <a:cxnSpLocks/>
          </p:cNvCxnSpPr>
          <p:nvPr/>
        </p:nvCxnSpPr>
        <p:spPr>
          <a:xfrm flipV="1">
            <a:off x="10892801" y="1124356"/>
            <a:ext cx="0" cy="3816000"/>
          </a:xfrm>
          <a:prstGeom prst="line">
            <a:avLst/>
          </a:prstGeom>
          <a:ln w="19050" cap="flat" cmpd="sng" algn="ctr">
            <a:solidFill>
              <a:srgbClr val="FBC1BD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Oval 30">
            <a:extLst>
              <a:ext uri="{FF2B5EF4-FFF2-40B4-BE49-F238E27FC236}">
                <a16:creationId xmlns:a16="http://schemas.microsoft.com/office/drawing/2014/main" id="{F1C0F3B6-BC3D-C3BE-9992-1F0C52A03966}"/>
              </a:ext>
            </a:extLst>
          </p:cNvPr>
          <p:cNvSpPr/>
          <p:nvPr/>
        </p:nvSpPr>
        <p:spPr>
          <a:xfrm>
            <a:off x="10311353" y="4916135"/>
            <a:ext cx="537416" cy="472367"/>
          </a:xfrm>
          <a:prstGeom prst="ellipse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de-CH" b="1" dirty="0">
                <a:effectLst/>
              </a:rPr>
              <a:t>1095</a:t>
            </a:r>
            <a:endParaRPr lang="en-GB" b="1" dirty="0">
              <a:effectLst/>
            </a:endParaRPr>
          </a:p>
        </p:txBody>
      </p:sp>
      <p:sp>
        <p:nvSpPr>
          <p:cNvPr id="38" name="テキスト ボックス 26">
            <a:extLst>
              <a:ext uri="{FF2B5EF4-FFF2-40B4-BE49-F238E27FC236}">
                <a16:creationId xmlns:a16="http://schemas.microsoft.com/office/drawing/2014/main" id="{FA87605C-0904-ADE3-B80A-49E72C2E25B4}"/>
              </a:ext>
            </a:extLst>
          </p:cNvPr>
          <p:cNvSpPr txBox="1"/>
          <p:nvPr/>
        </p:nvSpPr>
        <p:spPr>
          <a:xfrm>
            <a:off x="6217513" y="2152238"/>
            <a:ext cx="14510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ja-JP"/>
            </a:defPPr>
            <a:lvl1pPr algn="ctr">
              <a:defRPr sz="3600" b="1">
                <a:ln>
                  <a:solidFill>
                    <a:srgbClr val="F7766D"/>
                  </a:solidFill>
                </a:ln>
                <a:solidFill>
                  <a:srgbClr val="D99694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defRPr>
            </a:lvl1pPr>
          </a:lstStyle>
          <a:p>
            <a:pPr lvl="0"/>
            <a:r>
              <a:rPr lang="en-US" altLang="ja-JP" sz="1800" b="0" dirty="0">
                <a:ln w="0">
                  <a:noFill/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+mn-lt"/>
              </a:rPr>
              <a:t>24 Months</a:t>
            </a:r>
            <a:endParaRPr lang="en-US" altLang="ja-JP" dirty="0">
              <a:ln w="0">
                <a:noFill/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+mn-lt"/>
            </a:endParaRPr>
          </a:p>
          <a:p>
            <a:r>
              <a:rPr lang="en-US" altLang="ja-JP" dirty="0">
                <a:ln>
                  <a:noFill/>
                </a:ln>
                <a:effectLst>
                  <a:glow rad="127000">
                    <a:schemeClr val="bg1"/>
                  </a:glow>
                </a:effectLst>
                <a:latin typeface="+mn-lt"/>
              </a:rPr>
              <a:t>95.4% </a:t>
            </a:r>
          </a:p>
        </p:txBody>
      </p:sp>
      <p:sp>
        <p:nvSpPr>
          <p:cNvPr id="39" name="テキスト ボックス 26">
            <a:extLst>
              <a:ext uri="{FF2B5EF4-FFF2-40B4-BE49-F238E27FC236}">
                <a16:creationId xmlns:a16="http://schemas.microsoft.com/office/drawing/2014/main" id="{EC3BC184-01F2-912F-222C-F815B81B0332}"/>
              </a:ext>
            </a:extLst>
          </p:cNvPr>
          <p:cNvSpPr txBox="1"/>
          <p:nvPr/>
        </p:nvSpPr>
        <p:spPr>
          <a:xfrm>
            <a:off x="3131553" y="2152238"/>
            <a:ext cx="14510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n w="0">
                  <a:noFill/>
                </a:ln>
                <a:effectLst>
                  <a:glow rad="127000">
                    <a:schemeClr val="bg1"/>
                  </a:glow>
                </a:effectLst>
              </a:rPr>
              <a:t>12 Months</a:t>
            </a:r>
          </a:p>
          <a:p>
            <a:r>
              <a:rPr lang="en-US" altLang="ja-JP" sz="3600" b="1" dirty="0">
                <a:solidFill>
                  <a:srgbClr val="D99694"/>
                </a:solidFill>
                <a:effectLst>
                  <a:glow rad="127000">
                    <a:schemeClr val="bg1"/>
                  </a:glow>
                </a:effectLst>
              </a:rPr>
              <a:t>97.0% 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F7F2960-C334-A474-161B-DFA010064CCB}"/>
              </a:ext>
            </a:extLst>
          </p:cNvPr>
          <p:cNvSpPr txBox="1"/>
          <p:nvPr/>
        </p:nvSpPr>
        <p:spPr>
          <a:xfrm>
            <a:off x="9385865" y="2044517"/>
            <a:ext cx="1731564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ja-JP"/>
            </a:defPPr>
            <a:lvl1pPr algn="ctr">
              <a:defRPr sz="3600" b="1">
                <a:ln>
                  <a:solidFill>
                    <a:srgbClr val="F7766D"/>
                  </a:solidFill>
                </a:ln>
                <a:solidFill>
                  <a:srgbClr val="D99694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defRPr>
            </a:lvl1pPr>
          </a:lstStyle>
          <a:p>
            <a:pPr lvl="0" algn="l"/>
            <a:r>
              <a:rPr lang="en-US" altLang="ja-JP" sz="2400" b="0" dirty="0">
                <a:ln w="0">
                  <a:noFill/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+mn-lt"/>
              </a:rPr>
              <a:t>36 Months*</a:t>
            </a:r>
            <a:endParaRPr lang="en-US" altLang="ja-JP" sz="4400" dirty="0">
              <a:ln w="0">
                <a:noFill/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+mn-lt"/>
            </a:endParaRPr>
          </a:p>
          <a:p>
            <a:r>
              <a:rPr lang="en-US" altLang="ja-JP" sz="440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chemeClr val="bg1"/>
                  </a:glow>
                </a:effectLst>
                <a:latin typeface="+mn-lt"/>
              </a:rPr>
              <a:t>93.8% </a:t>
            </a:r>
          </a:p>
        </p:txBody>
      </p:sp>
      <p:sp>
        <p:nvSpPr>
          <p:cNvPr id="41" name="TextBox 2">
            <a:extLst>
              <a:ext uri="{FF2B5EF4-FFF2-40B4-BE49-F238E27FC236}">
                <a16:creationId xmlns:a16="http://schemas.microsoft.com/office/drawing/2014/main" id="{B74BEF51-1648-B222-472A-063C8B20DF5E}"/>
              </a:ext>
            </a:extLst>
          </p:cNvPr>
          <p:cNvSpPr txBox="1"/>
          <p:nvPr/>
        </p:nvSpPr>
        <p:spPr>
          <a:xfrm>
            <a:off x="11014261" y="1581731"/>
            <a:ext cx="1150077" cy="7232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050" dirty="0">
                <a:ln w="0">
                  <a:noFill/>
                </a:ln>
              </a:rPr>
              <a:t>End of follow up window (36+1M)</a:t>
            </a:r>
            <a:endParaRPr lang="en-US" sz="1050" dirty="0">
              <a:ln w="0">
                <a:noFill/>
              </a:ln>
            </a:endParaRPr>
          </a:p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srgbClr val="C0504D"/>
                </a:solidFill>
                <a:effectLst>
                  <a:glow rad="127000">
                    <a:schemeClr val="bg1"/>
                  </a:glow>
                </a:effectLst>
              </a:rPr>
              <a:t>93.8% </a:t>
            </a:r>
          </a:p>
        </p:txBody>
      </p:sp>
      <p:sp>
        <p:nvSpPr>
          <p:cNvPr id="42" name="TextBox 32">
            <a:extLst>
              <a:ext uri="{FF2B5EF4-FFF2-40B4-BE49-F238E27FC236}">
                <a16:creationId xmlns:a16="http://schemas.microsoft.com/office/drawing/2014/main" id="{612FD786-572B-D4F2-CF88-A4EB978E2673}"/>
              </a:ext>
            </a:extLst>
          </p:cNvPr>
          <p:cNvSpPr txBox="1"/>
          <p:nvPr/>
        </p:nvSpPr>
        <p:spPr>
          <a:xfrm>
            <a:off x="6978103" y="6278155"/>
            <a:ext cx="498405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sz="1100" dirty="0">
                <a:solidFill>
                  <a:srgbClr val="00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* Cutoff date is set to 1125 days (relevant evaluation period of 1095 days + 30 days)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8531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18410E4D-3808-0D48-8125-076360942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>
                <a:latin typeface="+mj-lt"/>
              </a:rPr>
              <a:t>Results 6 | Safety and Efficacy Clinical Outcomes</a:t>
            </a:r>
            <a:endParaRPr lang="ja-JP" altLang="en-US" sz="3200" dirty="0">
              <a:latin typeface="+mj-lt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ED209886-4099-A968-5890-DEAF8BFCBB24}"/>
              </a:ext>
            </a:extLst>
          </p:cNvPr>
          <p:cNvSpPr txBox="1"/>
          <p:nvPr/>
        </p:nvSpPr>
        <p:spPr>
          <a:xfrm>
            <a:off x="336000" y="5600173"/>
            <a:ext cx="72785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Times New Roman" panose="02020603050405020304" pitchFamily="18" charset="0"/>
              </a:rPr>
              <a:t>* Cutoff date is set to 1125 days (relevant evaluation period of 1095 days + 30 days)</a:t>
            </a:r>
          </a:p>
          <a:p>
            <a:r>
              <a:rPr lang="en-US" sz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Times New Roman" panose="02020603050405020304" pitchFamily="18" charset="0"/>
              </a:rPr>
              <a:t>** Inclusion of events from the day of procedure to the reference date of the relevant evaluation period + 30 days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352E6A-9225-C60C-B421-621ABE4F44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736034"/>
              </p:ext>
            </p:extLst>
          </p:nvPr>
        </p:nvGraphicFramePr>
        <p:xfrm>
          <a:off x="336550" y="1268413"/>
          <a:ext cx="11520001" cy="4331760"/>
        </p:xfrm>
        <a:graphic>
          <a:graphicData uri="http://schemas.openxmlformats.org/drawingml/2006/table">
            <a:tbl>
              <a:tblPr firstRow="1">
                <a:tableStyleId>{85BE263C-DBD7-4A20-BB59-AAB30ACAA65A}</a:tableStyleId>
              </a:tblPr>
              <a:tblGrid>
                <a:gridCol w="3741244">
                  <a:extLst>
                    <a:ext uri="{9D8B030D-6E8A-4147-A177-3AD203B41FA5}">
                      <a16:colId xmlns:a16="http://schemas.microsoft.com/office/drawing/2014/main" val="2049486452"/>
                    </a:ext>
                  </a:extLst>
                </a:gridCol>
                <a:gridCol w="2592919">
                  <a:extLst>
                    <a:ext uri="{9D8B030D-6E8A-4147-A177-3AD203B41FA5}">
                      <a16:colId xmlns:a16="http://schemas.microsoft.com/office/drawing/2014/main" val="3342628086"/>
                    </a:ext>
                  </a:extLst>
                </a:gridCol>
                <a:gridCol w="2592919">
                  <a:extLst>
                    <a:ext uri="{9D8B030D-6E8A-4147-A177-3AD203B41FA5}">
                      <a16:colId xmlns:a16="http://schemas.microsoft.com/office/drawing/2014/main" val="2396114271"/>
                    </a:ext>
                  </a:extLst>
                </a:gridCol>
                <a:gridCol w="2592919">
                  <a:extLst>
                    <a:ext uri="{9D8B030D-6E8A-4147-A177-3AD203B41FA5}">
                      <a16:colId xmlns:a16="http://schemas.microsoft.com/office/drawing/2014/main" val="394798275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CH" sz="16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 Months</a:t>
                      </a:r>
                      <a:endParaRPr lang="en-CH" sz="1600" kern="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24 Months</a:t>
                      </a:r>
                      <a:endParaRPr lang="en-CH" sz="1600" b="1" kern="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CH" sz="1600" b="1" kern="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 Months</a:t>
                      </a:r>
                      <a:endParaRPr lang="en-CH" sz="1600" b="1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011133856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Efficacy Endpoints*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(KM Estimates)</a:t>
                      </a:r>
                      <a:endParaRPr lang="en-CH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CH" sz="1600" kern="1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CH" sz="1600" kern="1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3192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Primary Patency</a:t>
                      </a:r>
                      <a:endParaRPr lang="en-CH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87.9% </a:t>
                      </a:r>
                      <a:endParaRPr lang="en-CH" sz="1600" kern="1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95% CI: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81.0-92.4</a:t>
                      </a:r>
                      <a:endParaRPr lang="en-CH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83.2 %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95% CI: 75.7-88.6</a:t>
                      </a:r>
                      <a:endParaRPr lang="en-CH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81.5 %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95% CI: 73.7-86.5</a:t>
                      </a:r>
                      <a:endParaRPr lang="en-CH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9322093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Freedom from TLR</a:t>
                      </a:r>
                      <a:endParaRPr lang="en-CH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97.0% </a:t>
                      </a:r>
                      <a:endParaRPr lang="en-CH" sz="1600" kern="1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95% CI: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92.2-98.9</a:t>
                      </a:r>
                      <a:endParaRPr lang="en-CH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kumimoji="1" lang="en-US" sz="16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95.4 %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kumimoji="1" lang="en-US" sz="16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95% CI: 90.1- 97.9</a:t>
                      </a:r>
                      <a:endParaRPr kumimoji="1" lang="en-CH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93.8 %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95% CI: 88.0-96.9</a:t>
                      </a:r>
                      <a:endParaRPr lang="en-CH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57889123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Safety Endpoints**</a:t>
                      </a:r>
                      <a:endParaRPr lang="en-CH" sz="1600" kern="1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CH" sz="1600" kern="1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CH" sz="1600" kern="1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71547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CD-TVR </a:t>
                      </a:r>
                      <a:endParaRPr lang="en-CH" sz="1600" kern="1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3.0% (4)</a:t>
                      </a:r>
                      <a:endParaRPr lang="en-CH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6.7% (9)</a:t>
                      </a:r>
                      <a:endParaRPr lang="en-CH" sz="1600" kern="1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CH" sz="16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7.5% (10)</a:t>
                      </a:r>
                      <a:endParaRPr lang="en-CH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351706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Thrombus in target lesions </a:t>
                      </a:r>
                      <a:endParaRPr lang="en-CH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0.7% (1)</a:t>
                      </a:r>
                      <a:endParaRPr lang="en-CH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0.7% (1)</a:t>
                      </a:r>
                      <a:endParaRPr kumimoji="1" lang="en-CH" sz="1600" kern="1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e-CH" sz="1600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0.7% (1)</a:t>
                      </a:r>
                      <a:endParaRPr kumimoji="1" lang="en-CH" sz="1600" kern="1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928052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Major Adverse Events</a:t>
                      </a:r>
                      <a:endParaRPr lang="en-CH" sz="16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6.7% (9)</a:t>
                      </a:r>
                      <a:endParaRPr lang="en-CH" sz="16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9.7% (13)</a:t>
                      </a:r>
                      <a:endParaRPr lang="en-CH" sz="16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CH" sz="16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14.2% (19)</a:t>
                      </a:r>
                      <a:endParaRPr lang="en-CH" sz="16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1422180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Target limb amputation </a:t>
                      </a:r>
                      <a:endParaRPr lang="en-CH" sz="1600" kern="1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0.0% (0)</a:t>
                      </a:r>
                      <a:endParaRPr lang="en-CH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0.0% (0)</a:t>
                      </a:r>
                      <a:endParaRPr lang="en-CH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CH" sz="1600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0.0% (0)</a:t>
                      </a:r>
                      <a:endParaRPr lang="en-CH" sz="1600" kern="1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6318999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All-cause death</a:t>
                      </a:r>
                      <a:endParaRPr lang="en-CH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3.7% (5)</a:t>
                      </a:r>
                      <a:endParaRPr lang="en-CH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4.5% (6)</a:t>
                      </a:r>
                      <a:endParaRPr lang="en-CH" sz="1600" kern="1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CH" sz="16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8.2% (11)</a:t>
                      </a:r>
                      <a:endParaRPr lang="en-CH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6277758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CD-TLR </a:t>
                      </a:r>
                      <a:endParaRPr lang="en-CH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3.0% (4)</a:t>
                      </a:r>
                      <a:endParaRPr lang="en-CH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5.2% (7)</a:t>
                      </a:r>
                      <a:endParaRPr kumimoji="1" lang="en-CH" sz="1600" kern="1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e-CH" sz="16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6.0% (8)</a:t>
                      </a:r>
                      <a:endParaRPr kumimoji="1" lang="en-CH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551525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0783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9E9F1-2F95-B141-B4DD-2B9C8C96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/>
              <a:t>Results 7 | </a:t>
            </a:r>
            <a:r>
              <a:rPr lang="en-US" sz="3200"/>
              <a:t>Rutherford Classification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5DD0C-2C98-BAC1-55BB-E8374CFD64E4}"/>
              </a:ext>
            </a:extLst>
          </p:cNvPr>
          <p:cNvSpPr txBox="1"/>
          <p:nvPr/>
        </p:nvSpPr>
        <p:spPr>
          <a:xfrm>
            <a:off x="9108209" y="3762712"/>
            <a:ext cx="724429" cy="1990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</a:rPr>
              <a:t>RCC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dirty="0">
                <a:solidFill>
                  <a:prstClr val="black"/>
                </a:solidFill>
                <a:ea typeface="ＭＳ Ｐゴシック"/>
              </a:rPr>
              <a:t>RCC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</a:rPr>
              <a:t>RCC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dirty="0">
                <a:solidFill>
                  <a:prstClr val="black"/>
                </a:solidFill>
                <a:ea typeface="ＭＳ Ｐゴシック"/>
              </a:rPr>
              <a:t>RCC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</a:rPr>
              <a:t>RCC 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B44AF0-DB00-AF73-42CD-60E95848AC87}"/>
              </a:ext>
            </a:extLst>
          </p:cNvPr>
          <p:cNvSpPr/>
          <p:nvPr/>
        </p:nvSpPr>
        <p:spPr>
          <a:xfrm>
            <a:off x="8852639" y="3889971"/>
            <a:ext cx="180000" cy="180000"/>
          </a:xfrm>
          <a:prstGeom prst="rect">
            <a:avLst/>
          </a:prstGeom>
          <a:solidFill>
            <a:srgbClr val="FF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ＭＳ Ｐゴシック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A215A-9452-5664-EE53-81BECA65CFC2}"/>
              </a:ext>
            </a:extLst>
          </p:cNvPr>
          <p:cNvSpPr/>
          <p:nvPr/>
        </p:nvSpPr>
        <p:spPr>
          <a:xfrm>
            <a:off x="8852639" y="4279120"/>
            <a:ext cx="180000" cy="180000"/>
          </a:xfrm>
          <a:prstGeom prst="rect">
            <a:avLst/>
          </a:prstGeom>
          <a:solidFill>
            <a:srgbClr val="FF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ＭＳ Ｐゴシック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CAD19A-31F5-ACDD-DB17-88F5A79FBD8A}"/>
              </a:ext>
            </a:extLst>
          </p:cNvPr>
          <p:cNvSpPr/>
          <p:nvPr/>
        </p:nvSpPr>
        <p:spPr>
          <a:xfrm>
            <a:off x="8852639" y="4668269"/>
            <a:ext cx="180000" cy="180000"/>
          </a:xfrm>
          <a:prstGeom prst="rect">
            <a:avLst/>
          </a:prstGeom>
          <a:solidFill>
            <a:srgbClr val="FBE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ＭＳ Ｐゴシック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D7C6EB-BAFC-887F-8025-1B6A575C42C1}"/>
              </a:ext>
            </a:extLst>
          </p:cNvPr>
          <p:cNvSpPr/>
          <p:nvPr/>
        </p:nvSpPr>
        <p:spPr>
          <a:xfrm>
            <a:off x="8852639" y="5057418"/>
            <a:ext cx="180000" cy="180000"/>
          </a:xfrm>
          <a:prstGeom prst="rect">
            <a:avLst/>
          </a:prstGeom>
          <a:solidFill>
            <a:srgbClr val="D1E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ＭＳ Ｐゴシック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D28EEB-0184-F751-1E9E-D3DFD39501EC}"/>
              </a:ext>
            </a:extLst>
          </p:cNvPr>
          <p:cNvSpPr/>
          <p:nvPr/>
        </p:nvSpPr>
        <p:spPr>
          <a:xfrm>
            <a:off x="8852639" y="5446565"/>
            <a:ext cx="180000" cy="180000"/>
          </a:xfrm>
          <a:prstGeom prst="rect">
            <a:avLst/>
          </a:prstGeom>
          <a:solidFill>
            <a:srgbClr val="89C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ＭＳ Ｐゴシック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307D51-F1B9-85CB-1EF2-C038E85CED0B}"/>
              </a:ext>
            </a:extLst>
          </p:cNvPr>
          <p:cNvSpPr txBox="1"/>
          <p:nvPr/>
        </p:nvSpPr>
        <p:spPr>
          <a:xfrm>
            <a:off x="356711" y="931484"/>
            <a:ext cx="77159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b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Paired analysis based on </a:t>
            </a:r>
            <a:r>
              <a:rPr kumimoji="1" lang="en-US" sz="1400" b="1" u="none" strike="noStrike" kern="100" cap="none" spc="0" normalizeH="0" baseline="0" noProof="0">
                <a:ln>
                  <a:noFill/>
                </a:ln>
                <a:solidFill>
                  <a:srgbClr val="C1504C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110 patients </a:t>
            </a:r>
            <a:r>
              <a:rPr kumimoji="1" lang="en-US" sz="1400" b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who have all the time points available </a:t>
            </a:r>
            <a:endParaRPr kumimoji="1" lang="en-US" sz="1400" b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5A27A-D792-E0CE-EE51-1CEC87221DDE}"/>
              </a:ext>
            </a:extLst>
          </p:cNvPr>
          <p:cNvSpPr txBox="1"/>
          <p:nvPr/>
        </p:nvSpPr>
        <p:spPr>
          <a:xfrm>
            <a:off x="8492489" y="2116101"/>
            <a:ext cx="3319209" cy="1015663"/>
          </a:xfrm>
          <a:prstGeom prst="rect">
            <a:avLst/>
          </a:prstGeom>
          <a:solidFill>
            <a:srgbClr val="D07B79"/>
          </a:solidFill>
        </p:spPr>
        <p:txBody>
          <a:bodyPr wrap="square">
            <a:spAutoFit/>
          </a:bodyPr>
          <a:lstStyle/>
          <a:p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Improvements in Rutherford categories</a:t>
            </a:r>
            <a:r>
              <a:rPr kumimoji="0"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are 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maintained </a:t>
            </a:r>
          </a:p>
          <a:p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out to 3</a:t>
            </a:r>
            <a:r>
              <a:rPr kumimoji="0" lang="en-US" sz="2000" b="1" dirty="0">
                <a:solidFill>
                  <a:schemeClr val="bg1"/>
                </a:solidFill>
              </a:rPr>
              <a:t>6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months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id="{D9033628-427F-8D7A-30FE-A303E74BCB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219211"/>
              </p:ext>
            </p:extLst>
          </p:nvPr>
        </p:nvGraphicFramePr>
        <p:xfrm>
          <a:off x="336550" y="1268413"/>
          <a:ext cx="8640000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936291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C551F-914D-5E31-9C1A-9EB831526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Results 8 | I</a:t>
            </a:r>
            <a:r>
              <a:rPr lang="en-US" dirty="0"/>
              <a:t>mprovements in ABI Maintained up to 36 Months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C8FCAE-1761-5EFE-FBDC-E91E58682736}"/>
              </a:ext>
            </a:extLst>
          </p:cNvPr>
          <p:cNvSpPr txBox="1"/>
          <p:nvPr/>
        </p:nvSpPr>
        <p:spPr>
          <a:xfrm>
            <a:off x="336000" y="866728"/>
            <a:ext cx="73656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Paired analysis based on </a:t>
            </a:r>
            <a:r>
              <a:rPr lang="en-US" b="1" i="1" kern="100" dirty="0">
                <a:solidFill>
                  <a:srgbClr val="C1504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kumimoji="1" lang="en-US" b="1" i="1" u="none" strike="noStrike" kern="100" cap="none" spc="0" normalizeH="0" baseline="0" noProof="0" dirty="0">
                <a:ln>
                  <a:noFill/>
                </a:ln>
                <a:solidFill>
                  <a:srgbClr val="C1504C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patients </a:t>
            </a:r>
            <a:r>
              <a:rPr kumimoji="1" lang="en-US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who have all the time points available </a:t>
            </a:r>
            <a:endParaRPr kumimoji="1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BB2AA-C6B8-E738-C94E-20DBC18CC623}"/>
              </a:ext>
            </a:extLst>
          </p:cNvPr>
          <p:cNvSpPr txBox="1"/>
          <p:nvPr/>
        </p:nvSpPr>
        <p:spPr>
          <a:xfrm>
            <a:off x="1939947" y="1313004"/>
            <a:ext cx="8312106" cy="523220"/>
          </a:xfrm>
          <a:prstGeom prst="rect">
            <a:avLst/>
          </a:prstGeom>
          <a:solidFill>
            <a:srgbClr val="D07B79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Improvement</a:t>
            </a:r>
            <a:r>
              <a:rPr kumimoji="0" lang="en-US" sz="2800" b="1" dirty="0">
                <a:solidFill>
                  <a:schemeClr val="bg1"/>
                </a:solidFill>
              </a:rPr>
              <a:t>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in ABI </a:t>
            </a:r>
            <a:r>
              <a:rPr lang="en-US" sz="2800" b="1" dirty="0">
                <a:solidFill>
                  <a:schemeClr val="bg1"/>
                </a:solidFill>
              </a:rPr>
              <a:t>are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maintained out to 3</a:t>
            </a:r>
            <a:r>
              <a:rPr kumimoji="0" lang="en-US" sz="2800" b="1" dirty="0">
                <a:solidFill>
                  <a:schemeClr val="bg1"/>
                </a:solidFill>
              </a:rPr>
              <a:t>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months</a:t>
            </a:r>
            <a:endParaRPr lang="en-GB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7" name="コンテンツ プレースホルダー 16">
            <a:extLst>
              <a:ext uri="{FF2B5EF4-FFF2-40B4-BE49-F238E27FC236}">
                <a16:creationId xmlns:a16="http://schemas.microsoft.com/office/drawing/2014/main" id="{D4CD5801-CF4B-7BA4-E88A-41152D465C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435952"/>
              </p:ext>
            </p:extLst>
          </p:nvPr>
        </p:nvGraphicFramePr>
        <p:xfrm>
          <a:off x="336550" y="1836224"/>
          <a:ext cx="11518900" cy="47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447457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CEB30-898D-4B5B-6635-BEED4ECBB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5">
            <a:extLst>
              <a:ext uri="{FF2B5EF4-FFF2-40B4-BE49-F238E27FC236}">
                <a16:creationId xmlns:a16="http://schemas.microsoft.com/office/drawing/2014/main" id="{20E9BF22-A90B-875A-38F1-097DA66F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ja-JP" dirty="0"/>
              <a:t>Discussion</a:t>
            </a:r>
            <a:r>
              <a:rPr lang="en-US" altLang="ja-JP" dirty="0"/>
              <a:t> | 36-Months Results of Paclitaxel versus Sirolimus DCB </a:t>
            </a:r>
            <a:endParaRPr lang="ja-JP" altLang="en-US" dirty="0"/>
          </a:p>
        </p:txBody>
      </p:sp>
      <p:sp>
        <p:nvSpPr>
          <p:cNvPr id="4" name="テキスト プレースホルダー 4">
            <a:extLst>
              <a:ext uri="{FF2B5EF4-FFF2-40B4-BE49-F238E27FC236}">
                <a16:creationId xmlns:a16="http://schemas.microsoft.com/office/drawing/2014/main" id="{86A07EA2-7A5D-13C3-6AD6-06D4227781B5}"/>
              </a:ext>
            </a:extLst>
          </p:cNvPr>
          <p:cNvSpPr txBox="1">
            <a:spLocks/>
          </p:cNvSpPr>
          <p:nvPr/>
        </p:nvSpPr>
        <p:spPr>
          <a:xfrm>
            <a:off x="8777411" y="6443662"/>
            <a:ext cx="3414589" cy="414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46088" indent="-446088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 kern="120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algn="r">
              <a:buFont typeface="+mj-lt"/>
              <a:buAutoNum type="arabicPeriod"/>
            </a:pPr>
            <a:r>
              <a:rPr lang="en-US" altLang="ja-JP" sz="1050" b="0" i="0" dirty="0">
                <a:solidFill>
                  <a:srgbClr val="212121"/>
                </a:solidFill>
                <a:effectLst/>
              </a:rPr>
              <a:t>Soga Y, Iida O, et al. J </a:t>
            </a:r>
            <a:r>
              <a:rPr lang="en-US" altLang="ja-JP" sz="1050" b="0" i="0" dirty="0" err="1">
                <a:solidFill>
                  <a:srgbClr val="212121"/>
                </a:solidFill>
                <a:effectLst/>
              </a:rPr>
              <a:t>Endovasc</a:t>
            </a:r>
            <a:r>
              <a:rPr lang="en-US" altLang="ja-JP" sz="1050" b="0" i="0" dirty="0">
                <a:solidFill>
                  <a:srgbClr val="212121"/>
                </a:solidFill>
                <a:effectLst/>
              </a:rPr>
              <a:t> Ther. 2020;27:946-955. </a:t>
            </a:r>
          </a:p>
          <a:p>
            <a:pPr marL="182563" indent="-182563" algn="r">
              <a:buFont typeface="+mj-lt"/>
              <a:buAutoNum type="arabicPeriod"/>
            </a:pPr>
            <a:r>
              <a:rPr lang="en-US" sz="1050" dirty="0">
                <a:solidFill>
                  <a:srgbClr val="222222"/>
                </a:solidFill>
                <a:effectLst/>
              </a:rPr>
              <a:t>Brodmann M, Oral Presentation LINC 2023</a:t>
            </a:r>
            <a:endParaRPr lang="en-US" altLang="ja-JP" sz="1050" dirty="0"/>
          </a:p>
        </p:txBody>
      </p:sp>
      <p:graphicFrame>
        <p:nvGraphicFramePr>
          <p:cNvPr id="12" name="表 1">
            <a:extLst>
              <a:ext uri="{FF2B5EF4-FFF2-40B4-BE49-F238E27FC236}">
                <a16:creationId xmlns:a16="http://schemas.microsoft.com/office/drawing/2014/main" id="{46EF7620-C70A-AA7D-279D-57E9D37539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845942"/>
              </p:ext>
            </p:extLst>
          </p:nvPr>
        </p:nvGraphicFramePr>
        <p:xfrm>
          <a:off x="336000" y="1268412"/>
          <a:ext cx="11519999" cy="469035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512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9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9268">
                  <a:extLst>
                    <a:ext uri="{9D8B030D-6E8A-4147-A177-3AD203B41FA5}">
                      <a16:colId xmlns:a16="http://schemas.microsoft.com/office/drawing/2014/main" val="3619757025"/>
                    </a:ext>
                  </a:extLst>
                </a:gridCol>
                <a:gridCol w="26692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5025">
                <a:tc>
                  <a:txBody>
                    <a:bodyPr/>
                    <a:lstStyle/>
                    <a:p>
                      <a:pPr indent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ja-JP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IN.PACT PCB (</a:t>
                      </a:r>
                      <a:r>
                        <a:rPr kumimoji="1" lang="en-US" altLang="ja-JP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3.5 µg/mm</a:t>
                      </a:r>
                      <a:r>
                        <a:rPr kumimoji="1" lang="en-US" altLang="ja-JP" sz="1600" b="1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ja-JP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ja-JP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Ranger PCB 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1"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1" lang="en-US" altLang="ja-JP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µg/mm</a:t>
                      </a:r>
                      <a:r>
                        <a:rPr kumimoji="1" lang="en-US" altLang="ja-JP" sz="1600" b="1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ja-JP" altLang="en-US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SELUTION SLR SCB (</a:t>
                      </a:r>
                      <a:r>
                        <a:rPr kumimoji="1" lang="en-US" altLang="ja-JP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1µg/mm</a:t>
                      </a:r>
                      <a:r>
                        <a:rPr kumimoji="1" lang="en-US" altLang="ja-JP" sz="1600" b="1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altLang="ja-JP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ja-JP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25">
                <a:tc>
                  <a:txBody>
                    <a:bodyPr/>
                    <a:lstStyle/>
                    <a:p>
                      <a:pPr indent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Pivotal study title in Japan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n-lt"/>
                        </a:rPr>
                        <a:t>MDT-2113 SFA Japan</a:t>
                      </a:r>
                      <a:r>
                        <a:rPr kumimoji="1" lang="en-US" sz="16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600" b="0" kern="1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kern="100" dirty="0">
                          <a:effectLst/>
                          <a:latin typeface="+mn-lt"/>
                        </a:rPr>
                        <a:t>(n=68)</a:t>
                      </a:r>
                      <a:endParaRPr lang="ja-JP" sz="1600" b="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altLang="ja-JP" sz="1600" b="0" kern="100" dirty="0">
                          <a:effectLst/>
                          <a:latin typeface="+mn-lt"/>
                        </a:rPr>
                        <a:t>Ranger SFA II Global</a:t>
                      </a:r>
                      <a:r>
                        <a:rPr kumimoji="1" lang="en-US" sz="16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de-CH" altLang="ja-JP" sz="1600" b="0" kern="100" dirty="0">
                          <a:effectLst/>
                          <a:latin typeface="+mn-lt"/>
                        </a:rPr>
                        <a:t> (n=278)</a:t>
                      </a:r>
                      <a:endParaRPr lang="ja-JP" sz="1600" b="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a-ET" altLang="ja-JP" sz="1600" dirty="0">
                          <a:latin typeface="+mn-lt"/>
                        </a:rPr>
                        <a:t>SELUTION </a:t>
                      </a:r>
                      <a:r>
                        <a:rPr lang="en-US" altLang="ja-JP" sz="1600" dirty="0">
                          <a:latin typeface="+mn-lt"/>
                        </a:rPr>
                        <a:t>SFA Japan(n=134)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025"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Age </a:t>
                      </a:r>
                      <a:r>
                        <a:rPr lang="en-US" sz="1600" kern="1200" dirty="0">
                          <a:effectLst/>
                          <a:latin typeface="+mn-lt"/>
                        </a:rPr>
                        <a:t>(Years)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+mn-lt"/>
                        </a:rPr>
                        <a:t>73.3 ± 7.4</a:t>
                      </a:r>
                      <a:endParaRPr lang="ja-JP" sz="1600" b="0" kern="10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00" dirty="0">
                          <a:effectLst/>
                          <a:latin typeface="+mn-lt"/>
                        </a:rPr>
                        <a:t>70.6 ± 9.5</a:t>
                      </a:r>
                      <a:endParaRPr lang="ja-JP" altLang="en-US" sz="1600" b="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ja-JP" sz="1600" dirty="0">
                          <a:effectLst/>
                          <a:latin typeface="+mn-lt"/>
                        </a:rPr>
                        <a:t>73.8 ± 6.9</a:t>
                      </a:r>
                      <a:endParaRPr lang="en-US" altLang="ja-JP" sz="1600" dirty="0">
                        <a:latin typeface="+mn-lt"/>
                      </a:endParaRPr>
                    </a:p>
                  </a:txBody>
                  <a:tcPr marL="5286" marR="5286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025"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Diabetes mellitus, %</a:t>
                      </a:r>
                      <a:r>
                        <a:rPr lang="en-US" sz="1600" kern="1200" dirty="0">
                          <a:effectLst/>
                          <a:latin typeface="+mn-lt"/>
                        </a:rPr>
                        <a:t> (N)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58.8% (40)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altLang="ja-JP" sz="1600" kern="100" dirty="0">
                          <a:effectLst/>
                          <a:latin typeface="+mn-lt"/>
                        </a:rPr>
                        <a:t>42.4% (118)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60.3% ( 79 )</a:t>
                      </a:r>
                      <a:endParaRPr kumimoji="0" lang="en-US" altLang="ja-JP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86" marR="5286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025"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ABI before index procedure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</a:rPr>
                        <a:t>0.76 ± 0.15</a:t>
                      </a:r>
                      <a:r>
                        <a:rPr lang="en-US" sz="1600" kern="100" baseline="30000">
                          <a:effectLst/>
                          <a:latin typeface="+mn-lt"/>
                        </a:rPr>
                        <a:t>b</a:t>
                      </a:r>
                      <a:endParaRPr lang="ja-JP" sz="1600" kern="10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ja-JP" sz="1600" kern="100">
                          <a:effectLst/>
                          <a:latin typeface="+mn-lt"/>
                        </a:rPr>
                        <a:t>0.8</a:t>
                      </a:r>
                      <a:r>
                        <a:rPr lang="en-US" sz="1600" b="0" kern="100">
                          <a:effectLst/>
                          <a:latin typeface="+mn-lt"/>
                        </a:rPr>
                        <a:t> ±0.2</a:t>
                      </a:r>
                      <a:endParaRPr lang="ja-JP" altLang="en-US" sz="1600" b="0" kern="10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>
                          <a:effectLst/>
                          <a:latin typeface="+mn-lt"/>
                        </a:rPr>
                        <a:t>0.73 ± 0.16 </a:t>
                      </a:r>
                      <a:endParaRPr lang="en-US" altLang="ja-JP" sz="1600">
                        <a:latin typeface="+mn-lt"/>
                      </a:endParaRPr>
                    </a:p>
                  </a:txBody>
                  <a:tcPr marL="5286" marR="5286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025"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Rutherford </a:t>
                      </a:r>
                      <a:r>
                        <a:rPr lang="en-US" sz="1600" kern="1200" dirty="0">
                          <a:effectLst/>
                          <a:latin typeface="+mn-lt"/>
                        </a:rPr>
                        <a:t>Class 2 and 3</a:t>
                      </a:r>
                      <a:r>
                        <a:rPr lang="en-US" sz="1600" kern="100" dirty="0">
                          <a:effectLst/>
                          <a:latin typeface="+mn-lt"/>
                        </a:rPr>
                        <a:t>, %</a:t>
                      </a:r>
                      <a:r>
                        <a:rPr lang="en-US" sz="1600" kern="1200" dirty="0">
                          <a:effectLst/>
                          <a:latin typeface="+mn-lt"/>
                        </a:rPr>
                        <a:t> (N)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 95.6% (65)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altLang="ja-JP" sz="1600" kern="100">
                          <a:effectLst/>
                          <a:latin typeface="+mn-lt"/>
                        </a:rPr>
                        <a:t>-</a:t>
                      </a:r>
                      <a:endParaRPr lang="ja-JP" sz="1600" kern="10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>
                          <a:effectLst/>
                          <a:latin typeface="+mn-lt"/>
                        </a:rPr>
                        <a:t>97.8% (131)</a:t>
                      </a:r>
                      <a:endParaRPr lang="ja-JP" sz="1600" kern="10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025"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Popliteal involvement </a:t>
                      </a:r>
                      <a:r>
                        <a:rPr lang="en-US" sz="16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, %</a:t>
                      </a:r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(N)</a:t>
                      </a:r>
                      <a:endParaRPr lang="ja-JP" sz="1600" b="1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1.5% (1)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altLang="ja-JP" sz="1600" kern="100" dirty="0">
                          <a:effectLst/>
                          <a:latin typeface="+mn-lt"/>
                        </a:rPr>
                        <a:t>5.4% (15)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kern="1200" dirty="0">
                          <a:solidFill>
                            <a:srgbClr val="C00000"/>
                          </a:solidFill>
                          <a:latin typeface="+mn-lt"/>
                        </a:rPr>
                        <a:t>48% (64)</a:t>
                      </a:r>
                      <a:endParaRPr lang="en-US" altLang="ja-JP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6" marR="5286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025"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Severe calcification, %</a:t>
                      </a:r>
                      <a:r>
                        <a:rPr lang="en-US" sz="1600" kern="1200" dirty="0">
                          <a:effectLst/>
                          <a:latin typeface="+mn-lt"/>
                        </a:rPr>
                        <a:t> (N)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7.4% (5)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altLang="ja-JP" sz="1600" kern="100" dirty="0">
                          <a:effectLst/>
                          <a:latin typeface="+mn-lt"/>
                        </a:rPr>
                        <a:t>11.5% (32)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altLang="ja-JP" sz="1600" kern="100" dirty="0">
                          <a:effectLst/>
                          <a:latin typeface="+mn-lt"/>
                        </a:rPr>
                        <a:t>11.2% (15)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025"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PACSS calcification, grade 3 and 4, %</a:t>
                      </a:r>
                      <a:r>
                        <a:rPr lang="en-US" sz="1600" kern="1200" dirty="0">
                          <a:effectLst/>
                          <a:latin typeface="+mn-lt"/>
                        </a:rPr>
                        <a:t> (N)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</a:rPr>
                        <a:t>-</a:t>
                      </a:r>
                      <a:endParaRPr lang="ja-JP" sz="1600" kern="10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altLang="ja-JP" sz="1600" kern="100" dirty="0">
                          <a:effectLst/>
                          <a:latin typeface="+mn-lt"/>
                        </a:rPr>
                        <a:t>47.8%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strike="noStrike" kern="100" dirty="0">
                          <a:effectLst/>
                          <a:latin typeface="+mn-lt"/>
                        </a:rPr>
                        <a:t>26.9% </a:t>
                      </a:r>
                      <a:r>
                        <a:rPr lang="en-US" altLang="ja-JP" sz="1600" kern="100" dirty="0">
                          <a:effectLst/>
                          <a:latin typeface="+mn-lt"/>
                        </a:rPr>
                        <a:t>(36)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025"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Lesion Length (mm)</a:t>
                      </a:r>
                      <a:r>
                        <a:rPr lang="en-US" sz="1600" b="1" kern="100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d</a:t>
                      </a:r>
                      <a:endParaRPr lang="ja-JP" sz="1600" b="1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spc="-40">
                          <a:effectLst/>
                          <a:latin typeface="+mn-lt"/>
                        </a:rPr>
                        <a:t>91.5 ± 58.5 </a:t>
                      </a:r>
                      <a:endParaRPr lang="ja-JP" sz="1600" kern="10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00" dirty="0">
                          <a:effectLst/>
                          <a:latin typeface="+mn-lt"/>
                        </a:rPr>
                        <a:t>82.5 ± 48.9</a:t>
                      </a:r>
                      <a:endParaRPr lang="ja-JP" altLang="en-US" sz="1600" b="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127.41 ± 59.73 </a:t>
                      </a:r>
                      <a:endParaRPr lang="en-US" altLang="ja-JP" sz="16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286" marR="5286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025"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kern="100" dirty="0">
                          <a:effectLst/>
                          <a:latin typeface="+mn-lt"/>
                        </a:rPr>
                        <a:t>Chronic total occlusions</a:t>
                      </a:r>
                      <a:r>
                        <a:rPr lang="en-US" sz="1600" kern="100" dirty="0">
                          <a:effectLst/>
                          <a:latin typeface="+mn-lt"/>
                        </a:rPr>
                        <a:t>, %</a:t>
                      </a:r>
                      <a:r>
                        <a:rPr lang="en-US" sz="1600" kern="1200" dirty="0">
                          <a:effectLst/>
                          <a:latin typeface="+mn-lt"/>
                        </a:rPr>
                        <a:t> (N)</a:t>
                      </a:r>
                      <a:r>
                        <a:rPr lang="en-US" sz="1600" kern="1200" baseline="30000" dirty="0">
                          <a:effectLst/>
                          <a:latin typeface="+mn-lt"/>
                        </a:rPr>
                        <a:t>d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16.2% (11)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altLang="ja-JP" sz="1600" kern="100" dirty="0">
                          <a:effectLst/>
                          <a:latin typeface="+mn-lt"/>
                        </a:rPr>
                        <a:t>18.3% (133)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>
                          <a:latin typeface="+mn-lt"/>
                        </a:rPr>
                        <a:t>17.2% (23)</a:t>
                      </a:r>
                      <a:endParaRPr lang="en-US" altLang="ja-JP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286" marR="5286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025"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kern="100" dirty="0">
                          <a:effectLst/>
                          <a:latin typeface="+mn-lt"/>
                        </a:rPr>
                        <a:t>RVD (mm)</a:t>
                      </a:r>
                      <a:r>
                        <a:rPr lang="it-IT" sz="1600" kern="100" baseline="30000" dirty="0">
                          <a:effectLst/>
                          <a:latin typeface="+mn-lt"/>
                        </a:rPr>
                        <a:t>d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4.8 ± 0.8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00" dirty="0">
                          <a:effectLst/>
                          <a:latin typeface="+mn-lt"/>
                        </a:rPr>
                        <a:t>5.1 ± 0.9</a:t>
                      </a:r>
                      <a:endParaRPr lang="ja-JP" altLang="en-US" sz="1600" b="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dirty="0">
                          <a:latin typeface="+mn-lt"/>
                        </a:rPr>
                        <a:t>4.95 ± 0.93</a:t>
                      </a:r>
                      <a:endParaRPr lang="en-US" altLang="ja-JP"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286" marR="5286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025"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36-month primary patency, %</a:t>
                      </a:r>
                      <a:endParaRPr lang="ja-JP" sz="1600" strike="sngStrike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>
                          <a:effectLst/>
                          <a:latin typeface="+mn-lt"/>
                        </a:rPr>
                        <a:t>68.9%</a:t>
                      </a:r>
                      <a:endParaRPr lang="ja-JP" sz="1600" kern="10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altLang="ja-JP" sz="1600" kern="100" dirty="0">
                          <a:effectLst/>
                          <a:latin typeface="+mn-lt"/>
                        </a:rPr>
                        <a:t>73.4%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81.5%</a:t>
                      </a:r>
                      <a:endParaRPr lang="ja-JP" sz="1600" b="1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025"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36-month freedom from CD-TLR, %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84.4%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altLang="ja-JP" sz="1600" kern="100" dirty="0">
                          <a:effectLst/>
                          <a:latin typeface="+mn-lt"/>
                        </a:rPr>
                        <a:t>-</a:t>
                      </a:r>
                      <a:endParaRPr lang="ja-JP" sz="16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93.8%</a:t>
                      </a:r>
                      <a:endParaRPr lang="ja-JP" sz="1600" b="1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6" marR="5286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8975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912A34-ADCF-4E2F-B101-7095BFFF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>
                <a:latin typeface="+mj-lt"/>
              </a:rPr>
              <a:t>Conclusions</a:t>
            </a:r>
            <a:endParaRPr lang="ja-JP" altLang="en-US" sz="3200" dirty="0">
              <a:latin typeface="+mj-lt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7C2CADC-53B6-47E6-A11D-CBB4A96FF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2400"/>
              </a:spcAft>
            </a:pPr>
            <a:r>
              <a:rPr lang="en-US" altLang="ja-JP" sz="2400" dirty="0">
                <a:latin typeface="+mj-lt"/>
              </a:rPr>
              <a:t>This is the 1st report of the 36-month outcomes of SELUTION SLR™ drug-eluting balloon in a real-world population currently treated with DCB in Japan. </a:t>
            </a:r>
          </a:p>
          <a:p>
            <a:pPr algn="just">
              <a:lnSpc>
                <a:spcPct val="120000"/>
              </a:lnSpc>
              <a:spcAft>
                <a:spcPts val="2400"/>
              </a:spcAft>
            </a:pPr>
            <a:r>
              <a:rPr lang="en-US" altLang="ja-JP" sz="2400" dirty="0">
                <a:latin typeface="+mj-lt"/>
              </a:rPr>
              <a:t>Excellent clinical outcomes, showing sustained benefits for patients over the long term</a:t>
            </a:r>
          </a:p>
          <a:p>
            <a:pPr lvl="1" algn="just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altLang="ja-JP" sz="2400" dirty="0"/>
              <a:t>36-month primary patency was 81.5% and freedom from CD-TLR was 93.8%. </a:t>
            </a:r>
          </a:p>
          <a:p>
            <a:pPr lvl="1" algn="just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altLang="ja-JP" sz="2400" dirty="0"/>
              <a:t>Improvement in Rutherford classification and ABI are maintained up to 36-month</a:t>
            </a:r>
          </a:p>
          <a:p>
            <a:pPr algn="just">
              <a:lnSpc>
                <a:spcPct val="120000"/>
              </a:lnSpc>
              <a:spcAft>
                <a:spcPts val="2400"/>
              </a:spcAft>
            </a:pPr>
            <a:r>
              <a:rPr lang="en-US" altLang="ja-JP" sz="2400" dirty="0">
                <a:latin typeface="+mj-lt"/>
              </a:rPr>
              <a:t>Studies in Europe and Japan confirm consistent results, demonstrating that the SELUTION SLR™ sirolimus DCB is a safe and effective option for treating patients with femoropopliteal disease.</a:t>
            </a:r>
          </a:p>
        </p:txBody>
      </p:sp>
    </p:spTree>
    <p:extLst>
      <p:ext uri="{BB962C8B-B14F-4D97-AF65-F5344CB8AC3E}">
        <p14:creationId xmlns:p14="http://schemas.microsoft.com/office/powerpoint/2010/main" val="296502719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9CBEFEEF-4A34-4393-BF1F-59815AAED1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896" y="2245121"/>
            <a:ext cx="6120308" cy="576064"/>
          </a:xfrm>
        </p:spPr>
        <p:txBody>
          <a:bodyPr>
            <a:normAutofit/>
          </a:bodyPr>
          <a:lstStyle/>
          <a:p>
            <a:r>
              <a:rPr lang="pt-BR" altLang="ja-JP" b="1" dirty="0">
                <a:latin typeface="+mn-lt"/>
              </a:rPr>
              <a:t>Osamu Iida, MD, PhD, FACC</a:t>
            </a:r>
          </a:p>
        </p:txBody>
      </p:sp>
    </p:spTree>
    <p:extLst>
      <p:ext uri="{BB962C8B-B14F-4D97-AF65-F5344CB8AC3E}">
        <p14:creationId xmlns:p14="http://schemas.microsoft.com/office/powerpoint/2010/main" val="412639501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32A255-71D7-0F77-7EDD-2408F218C6D1}"/>
              </a:ext>
            </a:extLst>
          </p:cNvPr>
          <p:cNvSpPr txBox="1"/>
          <p:nvPr/>
        </p:nvSpPr>
        <p:spPr>
          <a:xfrm>
            <a:off x="511834" y="1329964"/>
            <a:ext cx="11553496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Speaker</a:t>
            </a:r>
            <a:r>
              <a:rPr kumimoji="1" lang="ja-JP" alt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Name:</a:t>
            </a:r>
            <a:r>
              <a:rPr kumimoji="1" lang="ja-JP" alt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anose="020B0604020202020204" pitchFamily="34" charset="0"/>
              </a:rPr>
              <a:t>Osamu Iida,</a:t>
            </a:r>
            <a:r>
              <a:rPr kumimoji="1" lang="ja-JP" alt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anose="020B0604020202020204" pitchFamily="34" charset="0"/>
              </a:rPr>
              <a:t>MD, PhD</a:t>
            </a:r>
            <a:endParaRPr kumimoji="1" lang="de-DE" altLang="ja-JP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-------------------------------------------------------------------------------------------------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I have the following potential conflicts of interest to report: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　  </a:t>
            </a:r>
            <a:r>
              <a:rPr kumimoji="1" lang="en-US" altLang="ja-JP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Consulting: Abbott, </a:t>
            </a:r>
            <a:r>
              <a:rPr kumimoji="1" lang="de-DE" altLang="ja-JP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Boston Scientific, Gore Medical, Kaneka Medix, Tokai 		    Medical, </a:t>
            </a:r>
            <a:r>
              <a:rPr kumimoji="1" lang="en-US" altLang="ja-JP" sz="2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Nipro</a:t>
            </a:r>
            <a:r>
              <a:rPr kumimoji="1" lang="en-US" altLang="ja-JP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, Orbus </a:t>
            </a:r>
            <a:r>
              <a:rPr kumimoji="1" lang="en-US" altLang="ja-JP" sz="2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Neich</a:t>
            </a:r>
            <a:r>
              <a:rPr kumimoji="1" lang="en-US" altLang="ja-JP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, Otsuka medical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      Employment in industry: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      Stockholder of a healthcare company: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      Owner of a healthcare company:</a:t>
            </a:r>
          </a:p>
          <a:p>
            <a:pPr>
              <a:defRPr/>
            </a:pPr>
            <a:r>
              <a:rPr kumimoji="1" lang="en-US" altLang="ja-JP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      Others (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Honoraria</a:t>
            </a:r>
            <a:r>
              <a:rPr kumimoji="1" lang="en-US" altLang="ja-JP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): </a:t>
            </a:r>
            <a:r>
              <a:rPr kumimoji="1" lang="de-DE" altLang="ja-JP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Boston Scientific, </a:t>
            </a:r>
            <a:r>
              <a:rPr lang="de-DE" altLang="ja-JP" sz="2800" dirty="0">
                <a:solidFill>
                  <a:prstClr val="black"/>
                </a:solidFill>
              </a:rPr>
              <a:t>Canon, Cordis Japan</a:t>
            </a:r>
            <a:r>
              <a:rPr lang="en-US" altLang="ja-JP" sz="2800" dirty="0">
                <a:solidFill>
                  <a:prstClr val="black"/>
                </a:solidFill>
              </a:rPr>
              <a:t>, </a:t>
            </a:r>
            <a:r>
              <a:rPr kumimoji="1" lang="de-DE" altLang="ja-JP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Gore Medical, Kaneka Medix, Tokai Medical, </a:t>
            </a:r>
            <a:r>
              <a:rPr kumimoji="1" lang="en-US" altLang="ja-JP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Orbus </a:t>
            </a:r>
            <a:r>
              <a:rPr kumimoji="1" lang="en-US" altLang="ja-JP" sz="2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Neich</a:t>
            </a:r>
            <a:r>
              <a:rPr kumimoji="1" lang="en-US" altLang="ja-JP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, Otsuka medical Medtronic, Terumo, </a:t>
            </a:r>
            <a:endParaRPr lang="de-DE" altLang="ja-JP" sz="2800" dirty="0">
              <a:solidFill>
                <a:prstClr val="black"/>
              </a:solidFill>
              <a:ea typeface="ＭＳ Ｐゴシック" panose="020B0600070205080204" pitchFamily="50" charset="-128"/>
            </a:endParaRPr>
          </a:p>
          <a:p>
            <a:pPr>
              <a:defRPr/>
            </a:pPr>
            <a:endParaRPr kumimoji="1" lang="en-US" altLang="ja-JP" sz="11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      I do not have any potential conflict of interest </a:t>
            </a:r>
            <a:endParaRPr kumimoji="1" lang="ja-JP" alt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hteck 6">
            <a:extLst>
              <a:ext uri="{FF2B5EF4-FFF2-40B4-BE49-F238E27FC236}">
                <a16:creationId xmlns:a16="http://schemas.microsoft.com/office/drawing/2014/main" id="{7E8BA273-CAB6-02EE-903A-CDC1CFC2E461}"/>
              </a:ext>
            </a:extLst>
          </p:cNvPr>
          <p:cNvSpPr/>
          <p:nvPr/>
        </p:nvSpPr>
        <p:spPr>
          <a:xfrm>
            <a:off x="717893" y="5945607"/>
            <a:ext cx="222615" cy="2226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hteck 7">
            <a:extLst>
              <a:ext uri="{FF2B5EF4-FFF2-40B4-BE49-F238E27FC236}">
                <a16:creationId xmlns:a16="http://schemas.microsoft.com/office/drawing/2014/main" id="{92B163D0-81D0-152F-2A18-8137F17C200E}"/>
              </a:ext>
            </a:extLst>
          </p:cNvPr>
          <p:cNvSpPr/>
          <p:nvPr/>
        </p:nvSpPr>
        <p:spPr>
          <a:xfrm>
            <a:off x="717893" y="2767144"/>
            <a:ext cx="222615" cy="2226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Rechteck 9">
            <a:extLst>
              <a:ext uri="{FF2B5EF4-FFF2-40B4-BE49-F238E27FC236}">
                <a16:creationId xmlns:a16="http://schemas.microsoft.com/office/drawing/2014/main" id="{AE465739-8943-FC89-D713-5BB54B7313A2}"/>
              </a:ext>
            </a:extLst>
          </p:cNvPr>
          <p:cNvSpPr/>
          <p:nvPr/>
        </p:nvSpPr>
        <p:spPr>
          <a:xfrm>
            <a:off x="717893" y="3629078"/>
            <a:ext cx="222615" cy="2226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Rechteck 10">
            <a:extLst>
              <a:ext uri="{FF2B5EF4-FFF2-40B4-BE49-F238E27FC236}">
                <a16:creationId xmlns:a16="http://schemas.microsoft.com/office/drawing/2014/main" id="{B07B8ACF-556D-F35F-E1C0-E3CA9271672A}"/>
              </a:ext>
            </a:extLst>
          </p:cNvPr>
          <p:cNvSpPr/>
          <p:nvPr/>
        </p:nvSpPr>
        <p:spPr>
          <a:xfrm>
            <a:off x="717893" y="4078783"/>
            <a:ext cx="222615" cy="2226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Rechteck 11">
            <a:extLst>
              <a:ext uri="{FF2B5EF4-FFF2-40B4-BE49-F238E27FC236}">
                <a16:creationId xmlns:a16="http://schemas.microsoft.com/office/drawing/2014/main" id="{1036C80D-0F5C-4608-1A5A-12BF13B42D8B}"/>
              </a:ext>
            </a:extLst>
          </p:cNvPr>
          <p:cNvSpPr/>
          <p:nvPr/>
        </p:nvSpPr>
        <p:spPr>
          <a:xfrm>
            <a:off x="717893" y="4528488"/>
            <a:ext cx="222615" cy="2226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Rechteck 3">
            <a:extLst>
              <a:ext uri="{FF2B5EF4-FFF2-40B4-BE49-F238E27FC236}">
                <a16:creationId xmlns:a16="http://schemas.microsoft.com/office/drawing/2014/main" id="{9EA0D94B-125F-4190-3F71-7421448AADC2}"/>
              </a:ext>
            </a:extLst>
          </p:cNvPr>
          <p:cNvSpPr/>
          <p:nvPr/>
        </p:nvSpPr>
        <p:spPr>
          <a:xfrm>
            <a:off x="725687" y="2796648"/>
            <a:ext cx="185737" cy="1857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B990258-4D6D-0123-72E7-B9B6924D0B0B}"/>
              </a:ext>
            </a:extLst>
          </p:cNvPr>
          <p:cNvSpPr txBox="1"/>
          <p:nvPr/>
        </p:nvSpPr>
        <p:spPr>
          <a:xfrm>
            <a:off x="511834" y="568433"/>
            <a:ext cx="237340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3" name="Rechteck 7">
            <a:extLst>
              <a:ext uri="{FF2B5EF4-FFF2-40B4-BE49-F238E27FC236}">
                <a16:creationId xmlns:a16="http://schemas.microsoft.com/office/drawing/2014/main" id="{EACEF06C-4B1A-92F2-AFD4-DD1C018ED451}"/>
              </a:ext>
            </a:extLst>
          </p:cNvPr>
          <p:cNvSpPr/>
          <p:nvPr/>
        </p:nvSpPr>
        <p:spPr>
          <a:xfrm>
            <a:off x="725687" y="4896797"/>
            <a:ext cx="222615" cy="2226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A894214-7B59-870E-2D3D-1BFC26AD727C}"/>
              </a:ext>
            </a:extLst>
          </p:cNvPr>
          <p:cNvSpPr/>
          <p:nvPr/>
        </p:nvSpPr>
        <p:spPr>
          <a:xfrm>
            <a:off x="725687" y="4926301"/>
            <a:ext cx="185737" cy="1857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18575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ELUTION Animation_PPT_09JUN2020">
            <a:hlinkClick r:id="" action="ppaction://media"/>
            <a:extLst>
              <a:ext uri="{FF2B5EF4-FFF2-40B4-BE49-F238E27FC236}">
                <a16:creationId xmlns:a16="http://schemas.microsoft.com/office/drawing/2014/main" id="{B54168C9-DA10-43E7-9DD7-A23F999A359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 bwMode="auto">
          <a:xfrm>
            <a:off x="6964891" y="1737123"/>
            <a:ext cx="4899940" cy="2756392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B80651D-6756-EB48-84B8-1D73243F03B2}"/>
              </a:ext>
            </a:extLst>
          </p:cNvPr>
          <p:cNvSpPr txBox="1"/>
          <p:nvPr/>
        </p:nvSpPr>
        <p:spPr>
          <a:xfrm>
            <a:off x="1844062" y="1755181"/>
            <a:ext cx="48999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 panose="020B0604020202020204" pitchFamily="34" charset="0"/>
              </a:rPr>
              <a:t>Proprietary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 panose="020B0604020202020204" pitchFamily="34" charset="0"/>
              </a:rPr>
              <a:t>MicroReservoir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 panose="020B0604020202020204" pitchFamily="34" charset="0"/>
              </a:rPr>
              <a:t> Technology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/>
              <a:cs typeface="Arial" panose="020B0604020202020204" pitchFamily="34" charset="0"/>
            </a:endParaRPr>
          </a:p>
          <a:p>
            <a:pPr marL="171442" marR="0" lvl="0" indent="-171442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ＭＳ Ｐゴシック"/>
                <a:cs typeface="Arial" panose="020B0604020202020204" pitchFamily="34" charset="0"/>
              </a:rPr>
              <a:t>Creation of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ＭＳ Ｐゴシック"/>
                <a:cs typeface="Arial" panose="020B0604020202020204" pitchFamily="34" charset="0"/>
              </a:rPr>
              <a:t>MicroReservoirs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ＭＳ Ｐゴシック"/>
                <a:cs typeface="Arial" panose="020B0604020202020204" pitchFamily="34" charset="0"/>
              </a:rPr>
              <a:t> combining sirolimus &amp; biodegradable polymer</a:t>
            </a:r>
          </a:p>
          <a:p>
            <a:pPr marL="171442" marR="0" lvl="0" indent="-171442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ＭＳ Ｐゴシック"/>
                <a:cs typeface="Arial" panose="020B0604020202020204" pitchFamily="34" charset="0"/>
              </a:rPr>
              <a:t>Sirolimus - a proven safe &amp; effective cytostatic drug</a:t>
            </a:r>
          </a:p>
          <a:p>
            <a:pPr marL="171442" marR="0" lvl="0" indent="-171442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 panose="020B0604020202020204" pitchFamily="34" charset="0"/>
              </a:rPr>
              <a:t>Offering a wider therapeutic range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23D400-FA99-E24C-811D-4A292880870B}"/>
              </a:ext>
            </a:extLst>
          </p:cNvPr>
          <p:cNvSpPr txBox="1"/>
          <p:nvPr/>
        </p:nvSpPr>
        <p:spPr>
          <a:xfrm>
            <a:off x="1844062" y="3353300"/>
            <a:ext cx="4874932" cy="15822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/>
              </a:rPr>
              <a:t>MicroReservoirs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/>
              </a:rPr>
              <a:t>: Miniature Drug-Delivery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/>
              <a:cs typeface="Arial" panose="020B0604020202020204" pitchFamily="34" charset="0"/>
            </a:endParaRPr>
          </a:p>
          <a:p>
            <a:pPr marL="171442" indent="-171442" defTabSz="914377">
              <a:buFont typeface="Arial" panose="020B0604020202020204" pitchFamily="34" charset="0"/>
              <a:buChar char="•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/>
              </a:rPr>
              <a:t>Consistent and predictable drug release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/>
              <a:cs typeface="Arial" panose="020B0604020202020204" pitchFamily="34" charset="0"/>
            </a:endParaRPr>
          </a:p>
          <a:p>
            <a:pPr marL="171442" marR="0" lvl="0" indent="-171442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/>
              </a:rPr>
              <a:t>Optimal size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/>
              </a:rPr>
              <a:t>MicroReservoirs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/>
              </a:rPr>
              <a:t> to achieve pharmaco- kinetic release profile comparable to best-in-class DES</a:t>
            </a:r>
          </a:p>
          <a:p>
            <a:pPr marL="171442" marR="0" lvl="0" indent="-171442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ＭＳ Ｐゴシック"/>
                <a:cs typeface="Arial"/>
              </a:rPr>
              <a:t>Sustained therapeutic effect for up to 90 days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ＭＳ Ｐゴシック"/>
              <a:cs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AA2FF6-7D1D-1949-8AD0-99974717DC75}"/>
              </a:ext>
            </a:extLst>
          </p:cNvPr>
          <p:cNvSpPr txBox="1"/>
          <p:nvPr/>
        </p:nvSpPr>
        <p:spPr>
          <a:xfrm>
            <a:off x="1844061" y="4840164"/>
            <a:ext cx="10108453" cy="16158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/>
              </a:rPr>
              <a:t>CELL ADHERENT TECHNOLOGY (CAT)™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/>
              </a:rPr>
              <a:t>Proprietary phospholipid technology which binds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/>
              </a:rPr>
              <a:t>MicroReservoirs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/>
              </a:rPr>
              <a:t> to the balloon surface </a:t>
            </a:r>
          </a:p>
          <a:p>
            <a:pPr marL="171442" marR="0" lvl="0" indent="-171442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/>
              </a:rPr>
              <a:t>Contains and protects micro-reservoirs during insertion and inflation</a:t>
            </a:r>
          </a:p>
          <a:p>
            <a:pPr marL="171442" marR="0" lvl="0" indent="-171442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ＭＳ Ｐゴシック"/>
                <a:cs typeface="Arial"/>
              </a:rPr>
              <a:t>Enhances drug retention and bioavailability, allowing for a lower drug dose concentration on the balloon surface (1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ＭＳ Ｐゴシック"/>
                <a:cs typeface="Arial"/>
              </a:rPr>
              <a:t>μ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ＭＳ Ｐゴシック"/>
                <a:cs typeface="Arial"/>
              </a:rPr>
              <a:t>g/mm²)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ＭＳ Ｐゴシック"/>
              <a:cs typeface="Arial" panose="020B0604020202020204" pitchFamily="34" charset="0"/>
            </a:endParaRPr>
          </a:p>
          <a:p>
            <a:pPr marL="171442" marR="0" lvl="0" indent="-171442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ＭＳ Ｐゴシック"/>
                <a:cs typeface="Arial"/>
              </a:rPr>
              <a:t>Optimizes transfer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/>
              </a:rPr>
              <a:t>of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/>
              </a:rPr>
              <a:t>MicroReservoirs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/>
              </a:rPr>
              <a:t> to the tissue and maximizes the cellular uptake of sirolimus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7BE536-F5BD-4AC1-9D73-2D26870E44A8}"/>
              </a:ext>
            </a:extLst>
          </p:cNvPr>
          <p:cNvSpPr/>
          <p:nvPr/>
        </p:nvSpPr>
        <p:spPr>
          <a:xfrm>
            <a:off x="10347939" y="4509530"/>
            <a:ext cx="1667347" cy="2308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 charset="0"/>
              </a:rPr>
              <a:t>Cordis data on file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283C88-4289-43CA-966B-493C3B5F9C97}"/>
              </a:ext>
            </a:extLst>
          </p:cNvPr>
          <p:cNvGrpSpPr/>
          <p:nvPr/>
        </p:nvGrpSpPr>
        <p:grpSpPr>
          <a:xfrm>
            <a:off x="295370" y="1756115"/>
            <a:ext cx="1371349" cy="1496288"/>
            <a:chOff x="-2406918" y="-246190"/>
            <a:chExt cx="1371349" cy="14962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C4F54D8-A165-4D66-9284-A2DA37E38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406918" y="-246190"/>
              <a:ext cx="1371349" cy="1496288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83A28C9-9879-48DA-8F13-A92A79AFCF84}"/>
                </a:ext>
              </a:extLst>
            </p:cNvPr>
            <p:cNvSpPr/>
            <p:nvPr/>
          </p:nvSpPr>
          <p:spPr bwMode="auto">
            <a:xfrm>
              <a:off x="-2359517" y="-133816"/>
              <a:ext cx="1260000" cy="1260000"/>
            </a:xfrm>
            <a:prstGeom prst="ellipse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2400" b="0" i="0" u="none" strike="noStrike" kern="1200" cap="none" spc="0" normalizeH="0" baseline="-2500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36F978-6772-4162-AFC9-91EDA77DADD6}"/>
              </a:ext>
            </a:extLst>
          </p:cNvPr>
          <p:cNvGrpSpPr/>
          <p:nvPr/>
        </p:nvGrpSpPr>
        <p:grpSpPr>
          <a:xfrm>
            <a:off x="65318" y="3167915"/>
            <a:ext cx="1894173" cy="1847112"/>
            <a:chOff x="-2676605" y="2389865"/>
            <a:chExt cx="1894173" cy="184711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7170990-29DA-4E4B-B4CE-E377591E7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676605" y="2389865"/>
              <a:ext cx="1894173" cy="1847112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4438775-8F32-4BBA-B101-02F8DB2F3644}"/>
                </a:ext>
              </a:extLst>
            </p:cNvPr>
            <p:cNvSpPr/>
            <p:nvPr/>
          </p:nvSpPr>
          <p:spPr bwMode="auto">
            <a:xfrm>
              <a:off x="-2359518" y="2695527"/>
              <a:ext cx="1260000" cy="1260000"/>
            </a:xfrm>
            <a:prstGeom prst="ellipse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0DC453-42EC-424F-A38A-6A908A48FD8A}"/>
              </a:ext>
            </a:extLst>
          </p:cNvPr>
          <p:cNvGrpSpPr/>
          <p:nvPr/>
        </p:nvGrpSpPr>
        <p:grpSpPr>
          <a:xfrm>
            <a:off x="381021" y="5061172"/>
            <a:ext cx="1260000" cy="1260000"/>
            <a:chOff x="-2503464" y="4684211"/>
            <a:chExt cx="1260000" cy="126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A9F7D5E-EA3C-455D-B70E-A5B1675B8376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490843" y="4685966"/>
              <a:ext cx="1234758" cy="1256490"/>
            </a:xfrm>
            <a:prstGeom prst="rect">
              <a:avLst/>
            </a:prstGeom>
          </p:spPr>
        </p:pic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E587464-D30B-494B-AB52-E22880E1DBC4}"/>
                </a:ext>
              </a:extLst>
            </p:cNvPr>
            <p:cNvSpPr/>
            <p:nvPr/>
          </p:nvSpPr>
          <p:spPr bwMode="auto">
            <a:xfrm>
              <a:off x="-2503464" y="4684211"/>
              <a:ext cx="1260000" cy="1260000"/>
            </a:xfrm>
            <a:prstGeom prst="ellipse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" name="タイトル 9">
            <a:extLst>
              <a:ext uri="{FF2B5EF4-FFF2-40B4-BE49-F238E27FC236}">
                <a16:creationId xmlns:a16="http://schemas.microsoft.com/office/drawing/2014/main" id="{1E4631C9-6F64-4A9C-B86A-172F297D6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>
                <a:latin typeface="+mj-lt"/>
              </a:rPr>
              <a:t>Background 1 | A Novel Sirolimus-coated Balloon</a:t>
            </a:r>
            <a:endParaRPr lang="ja-JP" altLang="en-US" sz="32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F752DC-BCBA-D429-86B9-F82AC7BDDAE7}"/>
              </a:ext>
            </a:extLst>
          </p:cNvPr>
          <p:cNvSpPr txBox="1"/>
          <p:nvPr/>
        </p:nvSpPr>
        <p:spPr>
          <a:xfrm>
            <a:off x="-17396" y="1108261"/>
            <a:ext cx="6096000" cy="46166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lvl="1"/>
            <a:r>
              <a:rPr lang="en-US" altLang="ja-JP" sz="2400" b="1" dirty="0">
                <a:latin typeface="+mj-lt"/>
              </a:rPr>
              <a:t>SELUTION SLR™ Drug Coated Balloon</a:t>
            </a:r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7393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657AE-210C-01EC-008E-7BD8B7A05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A5D32E-554D-261E-4CDF-4D0CFF416AEB}"/>
              </a:ext>
            </a:extLst>
          </p:cNvPr>
          <p:cNvSpPr txBox="1"/>
          <p:nvPr/>
        </p:nvSpPr>
        <p:spPr>
          <a:xfrm>
            <a:off x="336000" y="830459"/>
            <a:ext cx="1036392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Extensive program consisting of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9 Studies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and more than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1,800 patients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" name="タイトル 9">
            <a:extLst>
              <a:ext uri="{FF2B5EF4-FFF2-40B4-BE49-F238E27FC236}">
                <a16:creationId xmlns:a16="http://schemas.microsoft.com/office/drawing/2014/main" id="{20B24B2C-A229-83CD-A083-A61C020BF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Background 2 | </a:t>
            </a:r>
            <a:r>
              <a:rPr lang="it-IT" noProof="0" dirty="0"/>
              <a:t>SELUTION SLR</a:t>
            </a:r>
            <a:r>
              <a:rPr lang="en-US" noProof="0" dirty="0"/>
              <a:t>™ </a:t>
            </a:r>
            <a:r>
              <a:rPr lang="en-US" dirty="0"/>
              <a:t>DCB</a:t>
            </a:r>
            <a:r>
              <a:rPr lang="en-US" noProof="0" dirty="0"/>
              <a:t> </a:t>
            </a:r>
            <a:r>
              <a:rPr lang="it-IT" noProof="0" dirty="0"/>
              <a:t>in PAD-  Clinical Program</a:t>
            </a:r>
            <a:endParaRPr lang="ja-JP" altLang="en-US" dirty="0"/>
          </a:p>
        </p:txBody>
      </p:sp>
      <p:graphicFrame>
        <p:nvGraphicFramePr>
          <p:cNvPr id="8" name="コンテンツ プレースホルダー 7">
            <a:extLst>
              <a:ext uri="{FF2B5EF4-FFF2-40B4-BE49-F238E27FC236}">
                <a16:creationId xmlns:a16="http://schemas.microsoft.com/office/drawing/2014/main" id="{36FED628-C639-A6E4-F3EC-B117927E3E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480390"/>
              </p:ext>
            </p:extLst>
          </p:nvPr>
        </p:nvGraphicFramePr>
        <p:xfrm>
          <a:off x="336000" y="1386999"/>
          <a:ext cx="11592000" cy="4309440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val="1132856584"/>
                    </a:ext>
                  </a:extLst>
                </a:gridCol>
                <a:gridCol w="3096000">
                  <a:extLst>
                    <a:ext uri="{9D8B030D-6E8A-4147-A177-3AD203B41FA5}">
                      <a16:colId xmlns:a16="http://schemas.microsoft.com/office/drawing/2014/main" val="374498903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583703710"/>
                    </a:ext>
                  </a:extLst>
                </a:gridCol>
                <a:gridCol w="1754025">
                  <a:extLst>
                    <a:ext uri="{9D8B030D-6E8A-4147-A177-3AD203B41FA5}">
                      <a16:colId xmlns:a16="http://schemas.microsoft.com/office/drawing/2014/main" val="3608973246"/>
                    </a:ext>
                  </a:extLst>
                </a:gridCol>
                <a:gridCol w="1485975">
                  <a:extLst>
                    <a:ext uri="{9D8B030D-6E8A-4147-A177-3AD203B41FA5}">
                      <a16:colId xmlns:a16="http://schemas.microsoft.com/office/drawing/2014/main" val="4232918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8256662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9869954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798147837"/>
                    </a:ext>
                  </a:extLst>
                </a:gridCol>
              </a:tblGrid>
              <a:tr h="288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Proof-of-Concept</a:t>
                      </a:r>
                      <a:r>
                        <a:rPr lang="en-GB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 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7B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144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461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SELUTION FIM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Zeller T. J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Endovasc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 Ther 2020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n=50</a:t>
                      </a:r>
                    </a:p>
                  </a:txBody>
                  <a:tcPr marL="144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S-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center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Fem-pop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RC 2-3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LL: 6.3cm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24mo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2728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LIMUS Flow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Rammos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 C. LINC 2024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n=70</a:t>
                      </a:r>
                    </a:p>
                  </a:txBody>
                  <a:tcPr marL="144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S-center, RCT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SELUTION vs. IN.PACT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Fem-pop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RC 2-4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12mo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424733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Complex SFA</a:t>
                      </a:r>
                      <a:r>
                        <a:rPr lang="en-GB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 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7B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144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9324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Selution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 SFA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Iida O.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JET 2024, JACC CI 2024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n=134</a:t>
                      </a:r>
                    </a:p>
                  </a:txBody>
                  <a:tcPr marL="144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M-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center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Fem-pop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RC 2-4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LL: 12.7cm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12mo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4065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Selution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 SFA IT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Franzese M.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GB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J </a:t>
                      </a:r>
                      <a:r>
                        <a:rPr lang="en-GB" altLang="ja-JP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Endovasc</a:t>
                      </a:r>
                      <a:r>
                        <a:rPr lang="en-GB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 Ther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2023,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Cioppa</a:t>
                      </a:r>
                      <a:r>
                        <a:rPr lang="en-GB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 A. LINC 2024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n=80</a:t>
                      </a:r>
                    </a:p>
                  </a:txBody>
                  <a:tcPr marL="144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S-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center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Fem-pop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RC 2-4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LL: 17.1cm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24mo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954526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Chronic limb-threatening ischemia 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7B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144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72298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PRESTISE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Tang T. VIVA 2022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n=25</a:t>
                      </a:r>
                    </a:p>
                  </a:txBody>
                  <a:tcPr marL="144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S-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center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BTK, TASC II C-D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CLTI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LL: 18cm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24mo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4910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PRISTINE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Tang T. Cardiovasc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Intervent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Radiol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 2024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n=75</a:t>
                      </a:r>
                    </a:p>
                  </a:txBody>
                  <a:tcPr marL="144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M-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center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TASC II C-D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M-level CLTI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LL: 22cm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12Mo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678209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SFA/BTK Real World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7B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144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657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SUCCESS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Lichtenberg M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 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n=723</a:t>
                      </a:r>
                    </a:p>
                  </a:txBody>
                  <a:tcPr marL="144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M-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center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SFA, BTK, BTA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12Mo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932268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RCTs SFA/BTK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7B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144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2733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Selution4SFA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Mathews SJ, Zeller T. 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n=300</a:t>
                      </a:r>
                    </a:p>
                  </a:txBody>
                  <a:tcPr marL="144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M-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center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, RCT, IDE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Fem-pop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enrolling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2851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Selution4BTK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Armstrong E, Brodmann M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n=376</a:t>
                      </a:r>
                    </a:p>
                  </a:txBody>
                  <a:tcPr marL="144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M-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center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, RCT, IDE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BTK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</a:rPr>
                        <a:t>enrolling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173915"/>
                  </a:ext>
                </a:extLst>
              </a:tr>
            </a:tbl>
          </a:graphicData>
        </a:graphic>
      </p:graphicFrame>
      <p:sp>
        <p:nvSpPr>
          <p:cNvPr id="18" name="TextBox 20">
            <a:extLst>
              <a:ext uri="{FF2B5EF4-FFF2-40B4-BE49-F238E27FC236}">
                <a16:creationId xmlns:a16="http://schemas.microsoft.com/office/drawing/2014/main" id="{4A1FC2FF-B86E-0DA9-E409-18C19700EFF5}"/>
              </a:ext>
            </a:extLst>
          </p:cNvPr>
          <p:cNvSpPr txBox="1"/>
          <p:nvPr/>
        </p:nvSpPr>
        <p:spPr>
          <a:xfrm>
            <a:off x="2887353" y="5953313"/>
            <a:ext cx="6417294" cy="433626"/>
          </a:xfrm>
          <a:prstGeom prst="roundRect">
            <a:avLst>
              <a:gd name="adj" fmla="val 25801"/>
            </a:avLst>
          </a:prstGeom>
          <a:solidFill>
            <a:srgbClr val="C0504D"/>
          </a:solidFill>
          <a:ln w="19050">
            <a:noFill/>
          </a:ln>
        </p:spPr>
        <p:txBody>
          <a:bodyPr wrap="none" lIns="144000" rtlCol="0" anchor="ctr">
            <a:spAutoFit/>
          </a:bodyPr>
          <a:lstStyle>
            <a:defPPr>
              <a:defRPr lang="it-IT"/>
            </a:defPPr>
            <a:lvl1pPr algn="ctr">
              <a:defRPr b="1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SELUTION SFA Japan: 36-Month Data Released for the First Time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26" name="コネクタ: カギ線 25">
            <a:extLst>
              <a:ext uri="{FF2B5EF4-FFF2-40B4-BE49-F238E27FC236}">
                <a16:creationId xmlns:a16="http://schemas.microsoft.com/office/drawing/2014/main" id="{AC992F8A-812C-171D-53A1-E5D4A2894FC0}"/>
              </a:ext>
            </a:extLst>
          </p:cNvPr>
          <p:cNvCxnSpPr>
            <a:cxnSpLocks/>
            <a:stCxn id="2" idx="1"/>
            <a:endCxn id="18" idx="1"/>
          </p:cNvCxnSpPr>
          <p:nvPr/>
        </p:nvCxnSpPr>
        <p:spPr>
          <a:xfrm rot="10800000" flipH="1" flipV="1">
            <a:off x="335999" y="2807110"/>
            <a:ext cx="2551353" cy="3363016"/>
          </a:xfrm>
          <a:prstGeom prst="bentConnector3">
            <a:avLst>
              <a:gd name="adj1" fmla="val -7418"/>
            </a:avLst>
          </a:prstGeom>
          <a:ln w="38100" cap="rnd">
            <a:solidFill>
              <a:schemeClr val="tx1">
                <a:lumMod val="50000"/>
                <a:lumOff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D22690F-F41E-9BCA-0CDC-F94407091BCD}"/>
              </a:ext>
            </a:extLst>
          </p:cNvPr>
          <p:cNvSpPr/>
          <p:nvPr/>
        </p:nvSpPr>
        <p:spPr>
          <a:xfrm>
            <a:off x="336000" y="2664542"/>
            <a:ext cx="11592000" cy="2851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695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CD9F9-4960-45C8-E2D5-49D02A9F8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8">
            <a:extLst>
              <a:ext uri="{FF2B5EF4-FFF2-40B4-BE49-F238E27FC236}">
                <a16:creationId xmlns:a16="http://schemas.microsoft.com/office/drawing/2014/main" id="{01FBBFDE-AD79-4D34-FD64-DAAE2FB076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312987"/>
              </p:ext>
            </p:extLst>
          </p:nvPr>
        </p:nvGraphicFramePr>
        <p:xfrm>
          <a:off x="336550" y="1268413"/>
          <a:ext cx="11346053" cy="4710444"/>
        </p:xfrm>
        <a:graphic>
          <a:graphicData uri="http://schemas.openxmlformats.org/drawingml/2006/table">
            <a:tbl>
              <a:tblPr bandRow="1"/>
              <a:tblGrid>
                <a:gridCol w="805203">
                  <a:extLst>
                    <a:ext uri="{9D8B030D-6E8A-4147-A177-3AD203B41FA5}">
                      <a16:colId xmlns:a16="http://schemas.microsoft.com/office/drawing/2014/main" val="2170246481"/>
                    </a:ext>
                  </a:extLst>
                </a:gridCol>
                <a:gridCol w="2488812">
                  <a:extLst>
                    <a:ext uri="{9D8B030D-6E8A-4147-A177-3AD203B41FA5}">
                      <a16:colId xmlns:a16="http://schemas.microsoft.com/office/drawing/2014/main" val="3774351492"/>
                    </a:ext>
                  </a:extLst>
                </a:gridCol>
                <a:gridCol w="8052038">
                  <a:extLst>
                    <a:ext uri="{9D8B030D-6E8A-4147-A177-3AD203B41FA5}">
                      <a16:colId xmlns:a16="http://schemas.microsoft.com/office/drawing/2014/main" val="919347571"/>
                    </a:ext>
                  </a:extLst>
                </a:gridCol>
              </a:tblGrid>
              <a:tr h="1324987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</a:rPr>
                        <a:t>Objective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</a:rPr>
                        <a:t>Assess the safety and efficacy of</a:t>
                      </a:r>
                      <a:r>
                        <a:rPr lang="en-US" sz="1800" kern="1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</a:rPr>
                        <a:t> SELUTION SLR</a:t>
                      </a:r>
                      <a:r>
                        <a:rPr kumimoji="1" lang="en-US" altLang="ja-JP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™ </a:t>
                      </a:r>
                      <a:r>
                        <a:rPr lang="en-US" sz="1800" kern="1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</a:rPr>
                        <a:t>DEB (Cordis/MedAlliance) </a:t>
                      </a: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</a:rPr>
                        <a:t>for the endovascular therapy of </a:t>
                      </a:r>
                      <a:r>
                        <a:rPr lang="en-US" sz="1800" i="1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</a:rPr>
                        <a:t>de novo</a:t>
                      </a: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</a:rPr>
                        <a:t> and non-stented restenotic lesions in the superficial femoral artery (SFA) and the popliteal artery (PA)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21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73945"/>
                  </a:ext>
                </a:extLst>
              </a:tr>
              <a:tr h="59785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0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Study design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Prospective, multi-center, single arm trial</a:t>
                      </a:r>
                    </a:p>
                  </a:txBody>
                  <a:tcPr marL="180000" marR="21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352959"/>
                  </a:ext>
                </a:extLst>
              </a:tr>
              <a:tr h="63223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0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Study subject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134 patients enrolled at 13 sites in Japan</a:t>
                      </a:r>
                    </a:p>
                  </a:txBody>
                  <a:tcPr marL="180000" marR="21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511619"/>
                  </a:ext>
                </a:extLst>
              </a:tr>
              <a:tr h="101237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0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Primary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endpoint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200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맑은 고딕" panose="020B0503020000020004" pitchFamily="34" charset="-127"/>
                          <a:cs typeface="Arial" panose="020B0604020202020204" pitchFamily="34" charset="0"/>
                        </a:rPr>
                        <a:t>12-month primary patency of the target lesion </a:t>
                      </a:r>
                      <a:endParaRPr kumimoji="0" lang="en-US" altLang="ko-KR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맑은 고딕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ja-JP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맑은 고딕" panose="020B0503020000020004" pitchFamily="34" charset="-127"/>
                          <a:cs typeface="Arial" panose="020B0604020202020204" pitchFamily="34" charset="0"/>
                        </a:rPr>
                        <a:t>*</a:t>
                      </a:r>
                      <a:r>
                        <a:rPr lang="aa-ET" altLang="ja-JP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Primary patency defined </a:t>
                      </a:r>
                      <a:r>
                        <a:rPr lang="en-US" altLang="ja-JP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 freedom from clinically driven TLR and freedom from restenosis as determined by DUS </a:t>
                      </a:r>
                      <a:endParaRPr lang="it-IT" alt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21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0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alt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Core </a:t>
                      </a:r>
                      <a:r>
                        <a:rPr lang="it-IT" altLang="en-US" sz="20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laboratory</a:t>
                      </a:r>
                      <a:endParaRPr lang="it-IT" altLang="en-US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alt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and  monitoring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marL="0" indent="0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it-IT" alt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Independent and duplex </a:t>
                      </a:r>
                      <a:r>
                        <a:rPr lang="it-IT" alt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Ultrasound</a:t>
                      </a:r>
                      <a:r>
                        <a:rPr lang="it-IT" alt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Core Lab</a:t>
                      </a:r>
                      <a:r>
                        <a:rPr lang="it-IT" altLang="en-US" sz="18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[1]</a:t>
                      </a:r>
                      <a:r>
                        <a:rPr lang="it-IT" alt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it-IT" alt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Angiographic</a:t>
                      </a:r>
                      <a:r>
                        <a:rPr lang="it-IT" alt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Core Lab</a:t>
                      </a:r>
                      <a:r>
                        <a:rPr lang="it-IT" altLang="en-US" sz="18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[1]</a:t>
                      </a:r>
                      <a:r>
                        <a:rPr lang="it-IT" alt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and Clinical Events Committee</a:t>
                      </a:r>
                      <a:r>
                        <a:rPr lang="it-IT" altLang="en-US" sz="18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[2]</a:t>
                      </a:r>
                      <a:r>
                        <a:rPr lang="it-IT" alt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it-IT" alt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External</a:t>
                      </a:r>
                      <a:r>
                        <a:rPr lang="it-IT" alt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Monitoring, 100% Source Data </a:t>
                      </a:r>
                      <a:r>
                        <a:rPr lang="it-IT" alt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Verification</a:t>
                      </a:r>
                      <a:endParaRPr lang="it-IT" altLang="en-US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21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63453"/>
                  </a:ext>
                </a:extLst>
              </a:tr>
            </a:tbl>
          </a:graphicData>
        </a:graphic>
      </p:graphicFrame>
      <p:sp>
        <p:nvSpPr>
          <p:cNvPr id="50" name="タイトル 4">
            <a:extLst>
              <a:ext uri="{FF2B5EF4-FFF2-40B4-BE49-F238E27FC236}">
                <a16:creationId xmlns:a16="http://schemas.microsoft.com/office/drawing/2014/main" id="{E94EF930-EA44-3AEC-BB02-A6C30E2B8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/>
              <a:t>Method 1 | Study Overview of </a:t>
            </a:r>
            <a:r>
              <a:rPr lang="en-US" altLang="ja-JP" dirty="0"/>
              <a:t>SELUTION SFA Japan </a:t>
            </a:r>
            <a:endParaRPr lang="ja-JP" altLang="en-US" sz="3200" dirty="0"/>
          </a:p>
        </p:txBody>
      </p:sp>
      <p:sp>
        <p:nvSpPr>
          <p:cNvPr id="55" name="TextBox 3">
            <a:extLst>
              <a:ext uri="{FF2B5EF4-FFF2-40B4-BE49-F238E27FC236}">
                <a16:creationId xmlns:a16="http://schemas.microsoft.com/office/drawing/2014/main" id="{8923660E-9DBB-4244-A051-3884203B0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00" y="5963790"/>
            <a:ext cx="7022343" cy="51187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none" lIns="90283" tIns="45182" rIns="90283" bIns="45182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ＭＳ Ｐゴシック"/>
                <a:cs typeface="Arial" panose="020B0604020202020204" pitchFamily="34" charset="0"/>
              </a:rPr>
              <a:t>Japan Endovascular Treatment Conference,  Fukuoka city, Kyushu Japan; 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ＭＳ Ｐゴシック"/>
                <a:cs typeface="Arial" panose="020B0604020202020204" pitchFamily="34" charset="0"/>
              </a:rPr>
              <a:t>Clinical Events Committee and Data Safety Monitoring services provided by individula comittee (IC, VS, IR)</a:t>
            </a:r>
          </a:p>
        </p:txBody>
      </p:sp>
      <p:grpSp>
        <p:nvGrpSpPr>
          <p:cNvPr id="57" name="グループ化 10">
            <a:extLst>
              <a:ext uri="{FF2B5EF4-FFF2-40B4-BE49-F238E27FC236}">
                <a16:creationId xmlns:a16="http://schemas.microsoft.com/office/drawing/2014/main" id="{E1578298-2D58-5C21-B1CB-095CDFE6494C}"/>
              </a:ext>
            </a:extLst>
          </p:cNvPr>
          <p:cNvGrpSpPr>
            <a:grpSpLocks noChangeAspect="1"/>
          </p:cNvGrpSpPr>
          <p:nvPr/>
        </p:nvGrpSpPr>
        <p:grpSpPr>
          <a:xfrm>
            <a:off x="551125" y="1683102"/>
            <a:ext cx="390267" cy="492225"/>
            <a:chOff x="565468" y="2534660"/>
            <a:chExt cx="932408" cy="1181850"/>
          </a:xfrm>
          <a:solidFill>
            <a:sysClr val="window" lastClr="FFFFFF"/>
          </a:solidFill>
        </p:grpSpPr>
        <p:grpSp>
          <p:nvGrpSpPr>
            <p:cNvPr id="58" name="グループ化 11">
              <a:extLst>
                <a:ext uri="{FF2B5EF4-FFF2-40B4-BE49-F238E27FC236}">
                  <a16:creationId xmlns:a16="http://schemas.microsoft.com/office/drawing/2014/main" id="{A9E3E2BC-FDFB-DC33-D616-A24BE0E8F827}"/>
                </a:ext>
              </a:extLst>
            </p:cNvPr>
            <p:cNvGrpSpPr/>
            <p:nvPr/>
          </p:nvGrpSpPr>
          <p:grpSpPr>
            <a:xfrm>
              <a:off x="565468" y="2534660"/>
              <a:ext cx="932408" cy="707967"/>
              <a:chOff x="565468" y="2534660"/>
              <a:chExt cx="932408" cy="707967"/>
            </a:xfrm>
            <a:grpFill/>
          </p:grpSpPr>
          <p:sp>
            <p:nvSpPr>
              <p:cNvPr id="64" name="フリーフォーム: 図形 17">
                <a:extLst>
                  <a:ext uri="{FF2B5EF4-FFF2-40B4-BE49-F238E27FC236}">
                    <a16:creationId xmlns:a16="http://schemas.microsoft.com/office/drawing/2014/main" id="{A3166F43-D4BD-7B37-E468-9823B2936720}"/>
                  </a:ext>
                </a:extLst>
              </p:cNvPr>
              <p:cNvSpPr/>
              <p:nvPr/>
            </p:nvSpPr>
            <p:spPr>
              <a:xfrm>
                <a:off x="1014340" y="2534660"/>
                <a:ext cx="34676" cy="136314"/>
              </a:xfrm>
              <a:custGeom>
                <a:avLst/>
                <a:gdLst>
                  <a:gd name="connsiteX0" fmla="*/ 114637 w 229200"/>
                  <a:gd name="connsiteY0" fmla="*/ -2 h 900991"/>
                  <a:gd name="connsiteX1" fmla="*/ -2 w 229200"/>
                  <a:gd name="connsiteY1" fmla="*/ 114594 h 900991"/>
                  <a:gd name="connsiteX2" fmla="*/ 31790 w 229200"/>
                  <a:gd name="connsiteY2" fmla="*/ 818185 h 900991"/>
                  <a:gd name="connsiteX3" fmla="*/ 114637 w 229200"/>
                  <a:gd name="connsiteY3" fmla="*/ 900989 h 900991"/>
                  <a:gd name="connsiteX4" fmla="*/ 197407 w 229200"/>
                  <a:gd name="connsiteY4" fmla="*/ 818185 h 900991"/>
                  <a:gd name="connsiteX5" fmla="*/ 229199 w 229200"/>
                  <a:gd name="connsiteY5" fmla="*/ 114594 h 900991"/>
                  <a:gd name="connsiteX6" fmla="*/ 114637 w 229200"/>
                  <a:gd name="connsiteY6" fmla="*/ -2 h 900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200" h="900991">
                    <a:moveTo>
                      <a:pt x="114637" y="-2"/>
                    </a:moveTo>
                    <a:cubicBezTo>
                      <a:pt x="51390" y="-2"/>
                      <a:pt x="-2" y="51347"/>
                      <a:pt x="-2" y="114594"/>
                    </a:cubicBezTo>
                    <a:lnTo>
                      <a:pt x="31790" y="818185"/>
                    </a:lnTo>
                    <a:cubicBezTo>
                      <a:pt x="31790" y="863908"/>
                      <a:pt x="68828" y="900989"/>
                      <a:pt x="114637" y="900989"/>
                    </a:cubicBezTo>
                    <a:cubicBezTo>
                      <a:pt x="160369" y="900989"/>
                      <a:pt x="197407" y="863908"/>
                      <a:pt x="197407" y="818185"/>
                    </a:cubicBezTo>
                    <a:lnTo>
                      <a:pt x="229199" y="114594"/>
                    </a:lnTo>
                    <a:cubicBezTo>
                      <a:pt x="229199" y="51347"/>
                      <a:pt x="177807" y="-2"/>
                      <a:pt x="114637" y="-2"/>
                    </a:cubicBezTo>
                    <a:close/>
                  </a:path>
                </a:pathLst>
              </a:custGeom>
              <a:grpFill/>
              <a:ln w="8606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フリーフォーム: 図形 18">
                <a:extLst>
                  <a:ext uri="{FF2B5EF4-FFF2-40B4-BE49-F238E27FC236}">
                    <a16:creationId xmlns:a16="http://schemas.microsoft.com/office/drawing/2014/main" id="{EB2DD933-976C-ACD9-325E-A6A7A308E511}"/>
                  </a:ext>
                </a:extLst>
              </p:cNvPr>
              <p:cNvSpPr/>
              <p:nvPr/>
            </p:nvSpPr>
            <p:spPr>
              <a:xfrm>
                <a:off x="789920" y="2594801"/>
                <a:ext cx="83078" cy="122045"/>
              </a:xfrm>
              <a:custGeom>
                <a:avLst/>
                <a:gdLst>
                  <a:gd name="connsiteX0" fmla="*/ 213756 w 549116"/>
                  <a:gd name="connsiteY0" fmla="*/ 57273 h 806676"/>
                  <a:gd name="connsiteX1" fmla="*/ 57349 w 549116"/>
                  <a:gd name="connsiteY1" fmla="*/ 15341 h 806676"/>
                  <a:gd name="connsiteX2" fmla="*/ 15408 w 549116"/>
                  <a:gd name="connsiteY2" fmla="*/ 171835 h 806676"/>
                  <a:gd name="connsiteX3" fmla="*/ 394666 w 549116"/>
                  <a:gd name="connsiteY3" fmla="*/ 765284 h 806676"/>
                  <a:gd name="connsiteX4" fmla="*/ 507677 w 549116"/>
                  <a:gd name="connsiteY4" fmla="*/ 795542 h 806676"/>
                  <a:gd name="connsiteX5" fmla="*/ 538012 w 549116"/>
                  <a:gd name="connsiteY5" fmla="*/ 682532 h 80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9116" h="806676">
                    <a:moveTo>
                      <a:pt x="213756" y="57273"/>
                    </a:moveTo>
                    <a:cubicBezTo>
                      <a:pt x="182137" y="2487"/>
                      <a:pt x="111920" y="-16243"/>
                      <a:pt x="57349" y="15341"/>
                    </a:cubicBezTo>
                    <a:cubicBezTo>
                      <a:pt x="2511" y="46961"/>
                      <a:pt x="-16306" y="117048"/>
                      <a:pt x="15408" y="171835"/>
                    </a:cubicBezTo>
                    <a:lnTo>
                      <a:pt x="394666" y="765284"/>
                    </a:lnTo>
                    <a:cubicBezTo>
                      <a:pt x="417532" y="804873"/>
                      <a:pt x="468148" y="818443"/>
                      <a:pt x="507677" y="795542"/>
                    </a:cubicBezTo>
                    <a:cubicBezTo>
                      <a:pt x="547291" y="772677"/>
                      <a:pt x="560878" y="722060"/>
                      <a:pt x="538012" y="682532"/>
                    </a:cubicBezTo>
                    <a:close/>
                  </a:path>
                </a:pathLst>
              </a:custGeom>
              <a:grpFill/>
              <a:ln w="8606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フリーフォーム: 図形 19">
                <a:extLst>
                  <a:ext uri="{FF2B5EF4-FFF2-40B4-BE49-F238E27FC236}">
                    <a16:creationId xmlns:a16="http://schemas.microsoft.com/office/drawing/2014/main" id="{B01CDD08-F793-2DE5-B39A-12D9D4ED0636}"/>
                  </a:ext>
                </a:extLst>
              </p:cNvPr>
              <p:cNvSpPr/>
              <p:nvPr/>
            </p:nvSpPr>
            <p:spPr>
              <a:xfrm>
                <a:off x="625621" y="2759098"/>
                <a:ext cx="122049" cy="83082"/>
              </a:xfrm>
              <a:custGeom>
                <a:avLst/>
                <a:gdLst>
                  <a:gd name="connsiteX0" fmla="*/ 765353 w 806702"/>
                  <a:gd name="connsiteY0" fmla="*/ 394695 h 549148"/>
                  <a:gd name="connsiteX1" fmla="*/ 171765 w 806702"/>
                  <a:gd name="connsiteY1" fmla="*/ 15360 h 549148"/>
                  <a:gd name="connsiteX2" fmla="*/ 15349 w 806702"/>
                  <a:gd name="connsiteY2" fmla="*/ 57258 h 549148"/>
                  <a:gd name="connsiteX3" fmla="*/ 57290 w 806702"/>
                  <a:gd name="connsiteY3" fmla="*/ 213751 h 549148"/>
                  <a:gd name="connsiteX4" fmla="*/ 682505 w 806702"/>
                  <a:gd name="connsiteY4" fmla="*/ 538050 h 549148"/>
                  <a:gd name="connsiteX5" fmla="*/ 795593 w 806702"/>
                  <a:gd name="connsiteY5" fmla="*/ 507663 h 549148"/>
                  <a:gd name="connsiteX6" fmla="*/ 765353 w 806702"/>
                  <a:gd name="connsiteY6" fmla="*/ 394695 h 549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6702" h="549148">
                    <a:moveTo>
                      <a:pt x="765353" y="394695"/>
                    </a:moveTo>
                    <a:lnTo>
                      <a:pt x="171765" y="15360"/>
                    </a:lnTo>
                    <a:cubicBezTo>
                      <a:pt x="117022" y="-16268"/>
                      <a:pt x="46986" y="2514"/>
                      <a:pt x="15349" y="57258"/>
                    </a:cubicBezTo>
                    <a:cubicBezTo>
                      <a:pt x="-16279" y="112035"/>
                      <a:pt x="2546" y="182123"/>
                      <a:pt x="57290" y="213751"/>
                    </a:cubicBezTo>
                    <a:lnTo>
                      <a:pt x="682505" y="538050"/>
                    </a:lnTo>
                    <a:cubicBezTo>
                      <a:pt x="722120" y="560907"/>
                      <a:pt x="772745" y="547329"/>
                      <a:pt x="795593" y="507663"/>
                    </a:cubicBezTo>
                    <a:cubicBezTo>
                      <a:pt x="818459" y="468134"/>
                      <a:pt x="804881" y="417518"/>
                      <a:pt x="765353" y="394695"/>
                    </a:cubicBezTo>
                    <a:close/>
                  </a:path>
                </a:pathLst>
              </a:custGeom>
              <a:grpFill/>
              <a:ln w="8606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フリーフォーム: 図形 20">
                <a:extLst>
                  <a:ext uri="{FF2B5EF4-FFF2-40B4-BE49-F238E27FC236}">
                    <a16:creationId xmlns:a16="http://schemas.microsoft.com/office/drawing/2014/main" id="{0EA12CA6-3A3C-F4B2-81E9-9A9DE65D3684}"/>
                  </a:ext>
                </a:extLst>
              </p:cNvPr>
              <p:cNvSpPr/>
              <p:nvPr/>
            </p:nvSpPr>
            <p:spPr>
              <a:xfrm>
                <a:off x="1315703" y="3159543"/>
                <a:ext cx="122037" cy="83080"/>
              </a:xfrm>
              <a:custGeom>
                <a:avLst/>
                <a:gdLst>
                  <a:gd name="connsiteX0" fmla="*/ 749392 w 806625"/>
                  <a:gd name="connsiteY0" fmla="*/ 335359 h 549134"/>
                  <a:gd name="connsiteX1" fmla="*/ 124091 w 806625"/>
                  <a:gd name="connsiteY1" fmla="*/ 11146 h 549134"/>
                  <a:gd name="connsiteX2" fmla="*/ 11080 w 806625"/>
                  <a:gd name="connsiteY2" fmla="*/ 41438 h 549134"/>
                  <a:gd name="connsiteX3" fmla="*/ 41338 w 806625"/>
                  <a:gd name="connsiteY3" fmla="*/ 154449 h 549134"/>
                  <a:gd name="connsiteX4" fmla="*/ 634840 w 806625"/>
                  <a:gd name="connsiteY4" fmla="*/ 533750 h 549134"/>
                  <a:gd name="connsiteX5" fmla="*/ 791255 w 806625"/>
                  <a:gd name="connsiteY5" fmla="*/ 491896 h 549134"/>
                  <a:gd name="connsiteX6" fmla="*/ 749392 w 806625"/>
                  <a:gd name="connsiteY6" fmla="*/ 335359 h 549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6625" h="549134">
                    <a:moveTo>
                      <a:pt x="749392" y="335359"/>
                    </a:moveTo>
                    <a:lnTo>
                      <a:pt x="124091" y="11146"/>
                    </a:lnTo>
                    <a:cubicBezTo>
                      <a:pt x="84563" y="-11797"/>
                      <a:pt x="33946" y="1824"/>
                      <a:pt x="11080" y="41438"/>
                    </a:cubicBezTo>
                    <a:cubicBezTo>
                      <a:pt x="-11690" y="80975"/>
                      <a:pt x="1715" y="131600"/>
                      <a:pt x="41338" y="154449"/>
                    </a:cubicBezTo>
                    <a:lnTo>
                      <a:pt x="634840" y="533750"/>
                    </a:lnTo>
                    <a:cubicBezTo>
                      <a:pt x="689583" y="565421"/>
                      <a:pt x="759714" y="546596"/>
                      <a:pt x="791255" y="491896"/>
                    </a:cubicBezTo>
                    <a:cubicBezTo>
                      <a:pt x="822874" y="437109"/>
                      <a:pt x="804145" y="367030"/>
                      <a:pt x="749392" y="335359"/>
                    </a:cubicBezTo>
                    <a:close/>
                  </a:path>
                </a:pathLst>
              </a:custGeom>
              <a:grpFill/>
              <a:ln w="8606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フリーフォーム: 図形 21">
                <a:extLst>
                  <a:ext uri="{FF2B5EF4-FFF2-40B4-BE49-F238E27FC236}">
                    <a16:creationId xmlns:a16="http://schemas.microsoft.com/office/drawing/2014/main" id="{0C5DAD43-AA04-A313-3338-664B6F6CA4B5}"/>
                  </a:ext>
                </a:extLst>
              </p:cNvPr>
              <p:cNvSpPr/>
              <p:nvPr/>
            </p:nvSpPr>
            <p:spPr>
              <a:xfrm>
                <a:off x="565468" y="2983531"/>
                <a:ext cx="136314" cy="34658"/>
              </a:xfrm>
              <a:custGeom>
                <a:avLst/>
                <a:gdLst>
                  <a:gd name="connsiteX0" fmla="*/ 900989 w 900991"/>
                  <a:gd name="connsiteY0" fmla="*/ 114516 h 229079"/>
                  <a:gd name="connsiteX1" fmla="*/ 818228 w 900991"/>
                  <a:gd name="connsiteY1" fmla="*/ 31798 h 229079"/>
                  <a:gd name="connsiteX2" fmla="*/ 114646 w 900991"/>
                  <a:gd name="connsiteY2" fmla="*/ -2 h 229079"/>
                  <a:gd name="connsiteX3" fmla="*/ -2 w 900991"/>
                  <a:gd name="connsiteY3" fmla="*/ 114516 h 229079"/>
                  <a:gd name="connsiteX4" fmla="*/ 114646 w 900991"/>
                  <a:gd name="connsiteY4" fmla="*/ 229078 h 229079"/>
                  <a:gd name="connsiteX5" fmla="*/ 818228 w 900991"/>
                  <a:gd name="connsiteY5" fmla="*/ 197269 h 229079"/>
                  <a:gd name="connsiteX6" fmla="*/ 900989 w 900991"/>
                  <a:gd name="connsiteY6" fmla="*/ 114516 h 22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0991" h="229079">
                    <a:moveTo>
                      <a:pt x="900989" y="114516"/>
                    </a:moveTo>
                    <a:cubicBezTo>
                      <a:pt x="900989" y="68836"/>
                      <a:pt x="863865" y="31798"/>
                      <a:pt x="818228" y="31798"/>
                    </a:cubicBezTo>
                    <a:lnTo>
                      <a:pt x="114646" y="-2"/>
                    </a:lnTo>
                    <a:cubicBezTo>
                      <a:pt x="51390" y="-2"/>
                      <a:pt x="-2" y="51269"/>
                      <a:pt x="-2" y="114516"/>
                    </a:cubicBezTo>
                    <a:cubicBezTo>
                      <a:pt x="-2" y="177806"/>
                      <a:pt x="51390" y="229078"/>
                      <a:pt x="114646" y="229078"/>
                    </a:cubicBezTo>
                    <a:lnTo>
                      <a:pt x="818228" y="197269"/>
                    </a:lnTo>
                    <a:cubicBezTo>
                      <a:pt x="863951" y="197269"/>
                      <a:pt x="900989" y="160274"/>
                      <a:pt x="900989" y="114516"/>
                    </a:cubicBezTo>
                    <a:close/>
                  </a:path>
                </a:pathLst>
              </a:custGeom>
              <a:grpFill/>
              <a:ln w="8606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フリーフォーム: 図形 22">
                <a:extLst>
                  <a:ext uri="{FF2B5EF4-FFF2-40B4-BE49-F238E27FC236}">
                    <a16:creationId xmlns:a16="http://schemas.microsoft.com/office/drawing/2014/main" id="{C984228E-C134-562F-A166-E356CE41BFB6}"/>
                  </a:ext>
                </a:extLst>
              </p:cNvPr>
              <p:cNvSpPr/>
              <p:nvPr/>
            </p:nvSpPr>
            <p:spPr>
              <a:xfrm>
                <a:off x="1361586" y="2983531"/>
                <a:ext cx="136290" cy="34658"/>
              </a:xfrm>
              <a:custGeom>
                <a:avLst/>
                <a:gdLst>
                  <a:gd name="connsiteX0" fmla="*/ 786273 w 900836"/>
                  <a:gd name="connsiteY0" fmla="*/ -2 h 229079"/>
                  <a:gd name="connsiteX1" fmla="*/ 82682 w 900836"/>
                  <a:gd name="connsiteY1" fmla="*/ 31798 h 229079"/>
                  <a:gd name="connsiteX2" fmla="*/ -2 w 900836"/>
                  <a:gd name="connsiteY2" fmla="*/ 114602 h 229079"/>
                  <a:gd name="connsiteX3" fmla="*/ 82682 w 900836"/>
                  <a:gd name="connsiteY3" fmla="*/ 197269 h 229079"/>
                  <a:gd name="connsiteX4" fmla="*/ 786273 w 900836"/>
                  <a:gd name="connsiteY4" fmla="*/ 229078 h 229079"/>
                  <a:gd name="connsiteX5" fmla="*/ 900835 w 900836"/>
                  <a:gd name="connsiteY5" fmla="*/ 114602 h 229079"/>
                  <a:gd name="connsiteX6" fmla="*/ 786273 w 900836"/>
                  <a:gd name="connsiteY6" fmla="*/ -2 h 22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0836" h="229079">
                    <a:moveTo>
                      <a:pt x="786273" y="-2"/>
                    </a:moveTo>
                    <a:lnTo>
                      <a:pt x="82682" y="31798"/>
                    </a:lnTo>
                    <a:cubicBezTo>
                      <a:pt x="36968" y="31798"/>
                      <a:pt x="-2" y="68836"/>
                      <a:pt x="-2" y="114602"/>
                    </a:cubicBezTo>
                    <a:cubicBezTo>
                      <a:pt x="-2" y="160274"/>
                      <a:pt x="36959" y="197269"/>
                      <a:pt x="82682" y="197269"/>
                    </a:cubicBezTo>
                    <a:lnTo>
                      <a:pt x="786273" y="229078"/>
                    </a:lnTo>
                    <a:cubicBezTo>
                      <a:pt x="849529" y="229078"/>
                      <a:pt x="900835" y="177806"/>
                      <a:pt x="900835" y="114602"/>
                    </a:cubicBezTo>
                    <a:cubicBezTo>
                      <a:pt x="900835" y="51269"/>
                      <a:pt x="849529" y="-2"/>
                      <a:pt x="786273" y="-2"/>
                    </a:cubicBezTo>
                    <a:close/>
                  </a:path>
                </a:pathLst>
              </a:custGeom>
              <a:grpFill/>
              <a:ln w="8606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フリーフォーム: 図形 23">
                <a:extLst>
                  <a:ext uri="{FF2B5EF4-FFF2-40B4-BE49-F238E27FC236}">
                    <a16:creationId xmlns:a16="http://schemas.microsoft.com/office/drawing/2014/main" id="{B727301B-B3C3-6B36-F23C-76D188A39393}"/>
                  </a:ext>
                </a:extLst>
              </p:cNvPr>
              <p:cNvSpPr/>
              <p:nvPr/>
            </p:nvSpPr>
            <p:spPr>
              <a:xfrm>
                <a:off x="625621" y="3159549"/>
                <a:ext cx="122045" cy="83078"/>
              </a:xfrm>
              <a:custGeom>
                <a:avLst/>
                <a:gdLst>
                  <a:gd name="connsiteX0" fmla="*/ 682505 w 806677"/>
                  <a:gd name="connsiteY0" fmla="*/ 11115 h 549122"/>
                  <a:gd name="connsiteX1" fmla="*/ 57290 w 806677"/>
                  <a:gd name="connsiteY1" fmla="*/ 335328 h 549122"/>
                  <a:gd name="connsiteX2" fmla="*/ 15349 w 806677"/>
                  <a:gd name="connsiteY2" fmla="*/ 491864 h 549122"/>
                  <a:gd name="connsiteX3" fmla="*/ 171765 w 806677"/>
                  <a:gd name="connsiteY3" fmla="*/ 533718 h 549122"/>
                  <a:gd name="connsiteX4" fmla="*/ 765353 w 806677"/>
                  <a:gd name="connsiteY4" fmla="*/ 154418 h 549122"/>
                  <a:gd name="connsiteX5" fmla="*/ 795507 w 806677"/>
                  <a:gd name="connsiteY5" fmla="*/ 41321 h 549122"/>
                  <a:gd name="connsiteX6" fmla="*/ 682505 w 806677"/>
                  <a:gd name="connsiteY6" fmla="*/ 11115 h 54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6677" h="549122">
                    <a:moveTo>
                      <a:pt x="682505" y="11115"/>
                    </a:moveTo>
                    <a:lnTo>
                      <a:pt x="57290" y="335328"/>
                    </a:lnTo>
                    <a:cubicBezTo>
                      <a:pt x="2546" y="366999"/>
                      <a:pt x="-16279" y="437069"/>
                      <a:pt x="15349" y="491864"/>
                    </a:cubicBezTo>
                    <a:cubicBezTo>
                      <a:pt x="46977" y="546651"/>
                      <a:pt x="117013" y="565389"/>
                      <a:pt x="171765" y="533718"/>
                    </a:cubicBezTo>
                    <a:lnTo>
                      <a:pt x="765353" y="154418"/>
                    </a:lnTo>
                    <a:cubicBezTo>
                      <a:pt x="804881" y="131561"/>
                      <a:pt x="818459" y="80944"/>
                      <a:pt x="795507" y="41321"/>
                    </a:cubicBezTo>
                    <a:cubicBezTo>
                      <a:pt x="772736" y="1793"/>
                      <a:pt x="722120" y="-11751"/>
                      <a:pt x="682505" y="11115"/>
                    </a:cubicBezTo>
                    <a:close/>
                  </a:path>
                </a:pathLst>
              </a:custGeom>
              <a:grpFill/>
              <a:ln w="8606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フリーフォーム: 図形 24">
                <a:extLst>
                  <a:ext uri="{FF2B5EF4-FFF2-40B4-BE49-F238E27FC236}">
                    <a16:creationId xmlns:a16="http://schemas.microsoft.com/office/drawing/2014/main" id="{0D1EA077-3FB8-E1E4-8D74-425EAA3BEED5}"/>
                  </a:ext>
                </a:extLst>
              </p:cNvPr>
              <p:cNvSpPr/>
              <p:nvPr/>
            </p:nvSpPr>
            <p:spPr>
              <a:xfrm>
                <a:off x="1315697" y="2759099"/>
                <a:ext cx="122046" cy="83079"/>
              </a:xfrm>
              <a:custGeom>
                <a:avLst/>
                <a:gdLst>
                  <a:gd name="connsiteX0" fmla="*/ 124132 w 806685"/>
                  <a:gd name="connsiteY0" fmla="*/ 537997 h 549129"/>
                  <a:gd name="connsiteX1" fmla="*/ 749433 w 806685"/>
                  <a:gd name="connsiteY1" fmla="*/ 213749 h 549129"/>
                  <a:gd name="connsiteX2" fmla="*/ 791365 w 806685"/>
                  <a:gd name="connsiteY2" fmla="*/ 57299 h 549129"/>
                  <a:gd name="connsiteX3" fmla="*/ 634872 w 806685"/>
                  <a:gd name="connsiteY3" fmla="*/ 15358 h 549129"/>
                  <a:gd name="connsiteX4" fmla="*/ 41371 w 806685"/>
                  <a:gd name="connsiteY4" fmla="*/ 394694 h 549129"/>
                  <a:gd name="connsiteX5" fmla="*/ 11113 w 806685"/>
                  <a:gd name="connsiteY5" fmla="*/ 507747 h 549129"/>
                  <a:gd name="connsiteX6" fmla="*/ 124132 w 806685"/>
                  <a:gd name="connsiteY6" fmla="*/ 537997 h 549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6685" h="549129">
                    <a:moveTo>
                      <a:pt x="124132" y="537997"/>
                    </a:moveTo>
                    <a:lnTo>
                      <a:pt x="749433" y="213749"/>
                    </a:lnTo>
                    <a:cubicBezTo>
                      <a:pt x="804177" y="182122"/>
                      <a:pt x="822916" y="112034"/>
                      <a:pt x="791365" y="57299"/>
                    </a:cubicBezTo>
                    <a:cubicBezTo>
                      <a:pt x="759660" y="2513"/>
                      <a:pt x="689624" y="-16269"/>
                      <a:pt x="634872" y="15358"/>
                    </a:cubicBezTo>
                    <a:lnTo>
                      <a:pt x="41371" y="394694"/>
                    </a:lnTo>
                    <a:cubicBezTo>
                      <a:pt x="1756" y="417508"/>
                      <a:pt x="-11735" y="468133"/>
                      <a:pt x="11113" y="507747"/>
                    </a:cubicBezTo>
                    <a:cubicBezTo>
                      <a:pt x="33988" y="547319"/>
                      <a:pt x="84604" y="560897"/>
                      <a:pt x="124132" y="537997"/>
                    </a:cubicBezTo>
                    <a:close/>
                  </a:path>
                </a:pathLst>
              </a:custGeom>
              <a:grpFill/>
              <a:ln w="8606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フリーフォーム: 図形 25">
                <a:extLst>
                  <a:ext uri="{FF2B5EF4-FFF2-40B4-BE49-F238E27FC236}">
                    <a16:creationId xmlns:a16="http://schemas.microsoft.com/office/drawing/2014/main" id="{B5C63F76-391B-07FB-A634-19884BAEC2C9}"/>
                  </a:ext>
                </a:extLst>
              </p:cNvPr>
              <p:cNvSpPr/>
              <p:nvPr/>
            </p:nvSpPr>
            <p:spPr>
              <a:xfrm>
                <a:off x="1190361" y="2594803"/>
                <a:ext cx="83083" cy="122037"/>
              </a:xfrm>
              <a:custGeom>
                <a:avLst/>
                <a:gdLst>
                  <a:gd name="connsiteX0" fmla="*/ 491927 w 549155"/>
                  <a:gd name="connsiteY0" fmla="*/ 15372 h 806625"/>
                  <a:gd name="connsiteX1" fmla="*/ 335433 w 549155"/>
                  <a:gd name="connsiteY1" fmla="*/ 57260 h 806625"/>
                  <a:gd name="connsiteX2" fmla="*/ 11100 w 549155"/>
                  <a:gd name="connsiteY2" fmla="*/ 682519 h 806625"/>
                  <a:gd name="connsiteX3" fmla="*/ 41521 w 549155"/>
                  <a:gd name="connsiteY3" fmla="*/ 795529 h 806625"/>
                  <a:gd name="connsiteX4" fmla="*/ 154446 w 549155"/>
                  <a:gd name="connsiteY4" fmla="*/ 765271 h 806625"/>
                  <a:gd name="connsiteX5" fmla="*/ 533781 w 549155"/>
                  <a:gd name="connsiteY5" fmla="*/ 171822 h 806625"/>
                  <a:gd name="connsiteX6" fmla="*/ 491927 w 549155"/>
                  <a:gd name="connsiteY6" fmla="*/ 15372 h 80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9155" h="806625">
                    <a:moveTo>
                      <a:pt x="491927" y="15372"/>
                    </a:moveTo>
                    <a:cubicBezTo>
                      <a:pt x="437105" y="-16256"/>
                      <a:pt x="367061" y="2474"/>
                      <a:pt x="335433" y="57260"/>
                    </a:cubicBezTo>
                    <a:lnTo>
                      <a:pt x="11100" y="682519"/>
                    </a:lnTo>
                    <a:cubicBezTo>
                      <a:pt x="-11766" y="722047"/>
                      <a:pt x="1812" y="772664"/>
                      <a:pt x="41521" y="795529"/>
                    </a:cubicBezTo>
                    <a:cubicBezTo>
                      <a:pt x="81058" y="818343"/>
                      <a:pt x="131580" y="804860"/>
                      <a:pt x="154446" y="765271"/>
                    </a:cubicBezTo>
                    <a:lnTo>
                      <a:pt x="533781" y="171822"/>
                    </a:lnTo>
                    <a:cubicBezTo>
                      <a:pt x="565409" y="117027"/>
                      <a:pt x="546670" y="46948"/>
                      <a:pt x="491927" y="15372"/>
                    </a:cubicBezTo>
                    <a:close/>
                  </a:path>
                </a:pathLst>
              </a:custGeom>
              <a:grpFill/>
              <a:ln w="8606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9" name="グループ化 12">
              <a:extLst>
                <a:ext uri="{FF2B5EF4-FFF2-40B4-BE49-F238E27FC236}">
                  <a16:creationId xmlns:a16="http://schemas.microsoft.com/office/drawing/2014/main" id="{384E5615-5CBE-7CFE-F7B7-5475EE9ABA67}"/>
                </a:ext>
              </a:extLst>
            </p:cNvPr>
            <p:cNvGrpSpPr/>
            <p:nvPr/>
          </p:nvGrpSpPr>
          <p:grpSpPr>
            <a:xfrm>
              <a:off x="751400" y="2748157"/>
              <a:ext cx="560544" cy="968353"/>
              <a:chOff x="4686299" y="990600"/>
              <a:chExt cx="2823000" cy="4876799"/>
            </a:xfrm>
            <a:grpFill/>
          </p:grpSpPr>
          <p:sp>
            <p:nvSpPr>
              <p:cNvPr id="60" name="フリーフォーム: 図形 13">
                <a:extLst>
                  <a:ext uri="{FF2B5EF4-FFF2-40B4-BE49-F238E27FC236}">
                    <a16:creationId xmlns:a16="http://schemas.microsoft.com/office/drawing/2014/main" id="{3DD4EB5D-497D-A468-44F2-518B8018ACA0}"/>
                  </a:ext>
                </a:extLst>
              </p:cNvPr>
              <p:cNvSpPr/>
              <p:nvPr/>
            </p:nvSpPr>
            <p:spPr>
              <a:xfrm>
                <a:off x="4686299" y="990600"/>
                <a:ext cx="2823000" cy="3338218"/>
              </a:xfrm>
              <a:custGeom>
                <a:avLst/>
                <a:gdLst>
                  <a:gd name="connsiteX0" fmla="*/ 1411383 w 2823000"/>
                  <a:gd name="connsiteY0" fmla="*/ 0 h 3338218"/>
                  <a:gd name="connsiteX1" fmla="*/ -108 w 2823000"/>
                  <a:gd name="connsiteY1" fmla="*/ 1411491 h 3338218"/>
                  <a:gd name="connsiteX2" fmla="*/ 306778 w 2823000"/>
                  <a:gd name="connsiteY2" fmla="*/ 2290172 h 3338218"/>
                  <a:gd name="connsiteX3" fmla="*/ 572888 w 2823000"/>
                  <a:gd name="connsiteY3" fmla="*/ 2646912 h 3338218"/>
                  <a:gd name="connsiteX4" fmla="*/ 633905 w 2823000"/>
                  <a:gd name="connsiteY4" fmla="*/ 2802731 h 3338218"/>
                  <a:gd name="connsiteX5" fmla="*/ 655041 w 2823000"/>
                  <a:gd name="connsiteY5" fmla="*/ 3008710 h 3338218"/>
                  <a:gd name="connsiteX6" fmla="*/ 672310 w 2823000"/>
                  <a:gd name="connsiteY6" fmla="*/ 3140574 h 3338218"/>
                  <a:gd name="connsiteX7" fmla="*/ 773513 w 2823000"/>
                  <a:gd name="connsiteY7" fmla="*/ 3289106 h 3338218"/>
                  <a:gd name="connsiteX8" fmla="*/ 940353 w 2823000"/>
                  <a:gd name="connsiteY8" fmla="*/ 3338217 h 3338218"/>
                  <a:gd name="connsiteX9" fmla="*/ 1882585 w 2823000"/>
                  <a:gd name="connsiteY9" fmla="*/ 3338217 h 3338218"/>
                  <a:gd name="connsiteX10" fmla="*/ 1997180 w 2823000"/>
                  <a:gd name="connsiteY10" fmla="*/ 3317529 h 3338218"/>
                  <a:gd name="connsiteX11" fmla="*/ 2127558 w 2823000"/>
                  <a:gd name="connsiteY11" fmla="*/ 3198019 h 3338218"/>
                  <a:gd name="connsiteX12" fmla="*/ 2167744 w 2823000"/>
                  <a:gd name="connsiteY12" fmla="*/ 3008710 h 3338218"/>
                  <a:gd name="connsiteX13" fmla="*/ 2188880 w 2823000"/>
                  <a:gd name="connsiteY13" fmla="*/ 2802731 h 3338218"/>
                  <a:gd name="connsiteX14" fmla="*/ 2297380 w 2823000"/>
                  <a:gd name="connsiteY14" fmla="*/ 2570855 h 3338218"/>
                  <a:gd name="connsiteX15" fmla="*/ 2516159 w 2823000"/>
                  <a:gd name="connsiteY15" fmla="*/ 2290163 h 3338218"/>
                  <a:gd name="connsiteX16" fmla="*/ 2822893 w 2823000"/>
                  <a:gd name="connsiteY16" fmla="*/ 1411481 h 3338218"/>
                  <a:gd name="connsiteX17" fmla="*/ 1411383 w 2823000"/>
                  <a:gd name="connsiteY17" fmla="*/ 0 h 3338218"/>
                  <a:gd name="connsiteX18" fmla="*/ 1268803 w 2823000"/>
                  <a:gd name="connsiteY18" fmla="*/ 2768499 h 3338218"/>
                  <a:gd name="connsiteX19" fmla="*/ 1222959 w 2823000"/>
                  <a:gd name="connsiteY19" fmla="*/ 2477834 h 3338218"/>
                  <a:gd name="connsiteX20" fmla="*/ 1215520 w 2823000"/>
                  <a:gd name="connsiteY20" fmla="*/ 2452983 h 3338218"/>
                  <a:gd name="connsiteX21" fmla="*/ 1307199 w 2823000"/>
                  <a:gd name="connsiteY21" fmla="*/ 2459384 h 3338218"/>
                  <a:gd name="connsiteX22" fmla="*/ 1411383 w 2823000"/>
                  <a:gd name="connsiteY22" fmla="*/ 2452831 h 3338218"/>
                  <a:gd name="connsiteX23" fmla="*/ 1515567 w 2823000"/>
                  <a:gd name="connsiteY23" fmla="*/ 2459384 h 3338218"/>
                  <a:gd name="connsiteX24" fmla="*/ 1606655 w 2823000"/>
                  <a:gd name="connsiteY24" fmla="*/ 2453278 h 3338218"/>
                  <a:gd name="connsiteX25" fmla="*/ 1544447 w 2823000"/>
                  <a:gd name="connsiteY25" fmla="*/ 2878931 h 3338218"/>
                  <a:gd name="connsiteX26" fmla="*/ 1529560 w 2823000"/>
                  <a:gd name="connsiteY26" fmla="*/ 3150546 h 3338218"/>
                  <a:gd name="connsiteX27" fmla="*/ 1293368 w 2823000"/>
                  <a:gd name="connsiteY27" fmla="*/ 3150546 h 3338218"/>
                  <a:gd name="connsiteX28" fmla="*/ 1268803 w 2823000"/>
                  <a:gd name="connsiteY28" fmla="*/ 2768499 h 3338218"/>
                  <a:gd name="connsiteX29" fmla="*/ 2369246 w 2823000"/>
                  <a:gd name="connsiteY29" fmla="*/ 2173186 h 3338218"/>
                  <a:gd name="connsiteX30" fmla="*/ 2085582 w 2823000"/>
                  <a:gd name="connsiteY30" fmla="*/ 2556120 h 3338218"/>
                  <a:gd name="connsiteX31" fmla="*/ 2006257 w 2823000"/>
                  <a:gd name="connsiteY31" fmla="*/ 2759126 h 3338218"/>
                  <a:gd name="connsiteX32" fmla="*/ 1980064 w 2823000"/>
                  <a:gd name="connsiteY32" fmla="*/ 3008710 h 3338218"/>
                  <a:gd name="connsiteX33" fmla="*/ 1970539 w 2823000"/>
                  <a:gd name="connsiteY33" fmla="*/ 3087586 h 3338218"/>
                  <a:gd name="connsiteX34" fmla="*/ 1940478 w 2823000"/>
                  <a:gd name="connsiteY34" fmla="*/ 3136106 h 3338218"/>
                  <a:gd name="connsiteX35" fmla="*/ 1882585 w 2823000"/>
                  <a:gd name="connsiteY35" fmla="*/ 3150546 h 3338218"/>
                  <a:gd name="connsiteX36" fmla="*/ 1592072 w 2823000"/>
                  <a:gd name="connsiteY36" fmla="*/ 3150546 h 3338218"/>
                  <a:gd name="connsiteX37" fmla="*/ 1595939 w 2823000"/>
                  <a:gd name="connsiteY37" fmla="*/ 3055744 h 3338218"/>
                  <a:gd name="connsiteX38" fmla="*/ 1635077 w 2823000"/>
                  <a:gd name="connsiteY38" fmla="*/ 2624290 h 3338218"/>
                  <a:gd name="connsiteX39" fmla="*/ 1675711 w 2823000"/>
                  <a:gd name="connsiteY39" fmla="*/ 2441677 h 3338218"/>
                  <a:gd name="connsiteX40" fmla="*/ 1676607 w 2823000"/>
                  <a:gd name="connsiteY40" fmla="*/ 2439591 h 3338218"/>
                  <a:gd name="connsiteX41" fmla="*/ 1705477 w 2823000"/>
                  <a:gd name="connsiteY41" fmla="*/ 2430961 h 3338218"/>
                  <a:gd name="connsiteX42" fmla="*/ 1760541 w 2823000"/>
                  <a:gd name="connsiteY42" fmla="*/ 2403729 h 3338218"/>
                  <a:gd name="connsiteX43" fmla="*/ 1779000 w 2823000"/>
                  <a:gd name="connsiteY43" fmla="*/ 2386317 h 3338218"/>
                  <a:gd name="connsiteX44" fmla="*/ 1789716 w 2823000"/>
                  <a:gd name="connsiteY44" fmla="*/ 2357590 h 3338218"/>
                  <a:gd name="connsiteX45" fmla="*/ 1781677 w 2823000"/>
                  <a:gd name="connsiteY45" fmla="*/ 2333625 h 3338218"/>
                  <a:gd name="connsiteX46" fmla="*/ 1756378 w 2823000"/>
                  <a:gd name="connsiteY46" fmla="*/ 2317252 h 3338218"/>
                  <a:gd name="connsiteX47" fmla="*/ 1730775 w 2823000"/>
                  <a:gd name="connsiteY47" fmla="*/ 2314127 h 3338218"/>
                  <a:gd name="connsiteX48" fmla="*/ 1703686 w 2823000"/>
                  <a:gd name="connsiteY48" fmla="*/ 2316356 h 3338218"/>
                  <a:gd name="connsiteX49" fmla="*/ 1663357 w 2823000"/>
                  <a:gd name="connsiteY49" fmla="*/ 2337197 h 3338218"/>
                  <a:gd name="connsiteX50" fmla="*/ 1631658 w 2823000"/>
                  <a:gd name="connsiteY50" fmla="*/ 2386013 h 3338218"/>
                  <a:gd name="connsiteX51" fmla="*/ 1515567 w 2823000"/>
                  <a:gd name="connsiteY51" fmla="*/ 2396881 h 3338218"/>
                  <a:gd name="connsiteX52" fmla="*/ 1415260 w 2823000"/>
                  <a:gd name="connsiteY52" fmla="*/ 2390480 h 3338218"/>
                  <a:gd name="connsiteX53" fmla="*/ 1411383 w 2823000"/>
                  <a:gd name="connsiteY53" fmla="*/ 2389880 h 3338218"/>
                  <a:gd name="connsiteX54" fmla="*/ 1407516 w 2823000"/>
                  <a:gd name="connsiteY54" fmla="*/ 2390480 h 3338218"/>
                  <a:gd name="connsiteX55" fmla="*/ 1307208 w 2823000"/>
                  <a:gd name="connsiteY55" fmla="*/ 2396881 h 3338218"/>
                  <a:gd name="connsiteX56" fmla="*/ 1191117 w 2823000"/>
                  <a:gd name="connsiteY56" fmla="*/ 2385870 h 3338218"/>
                  <a:gd name="connsiteX57" fmla="*/ 1185907 w 2823000"/>
                  <a:gd name="connsiteY57" fmla="*/ 2373668 h 3338218"/>
                  <a:gd name="connsiteX58" fmla="*/ 1159418 w 2823000"/>
                  <a:gd name="connsiteY58" fmla="*/ 2337207 h 3338218"/>
                  <a:gd name="connsiteX59" fmla="*/ 1119089 w 2823000"/>
                  <a:gd name="connsiteY59" fmla="*/ 2316366 h 3338218"/>
                  <a:gd name="connsiteX60" fmla="*/ 1092000 w 2823000"/>
                  <a:gd name="connsiteY60" fmla="*/ 2314137 h 3338218"/>
                  <a:gd name="connsiteX61" fmla="*/ 1057920 w 2823000"/>
                  <a:gd name="connsiteY61" fmla="*/ 2320385 h 3338218"/>
                  <a:gd name="connsiteX62" fmla="*/ 1041099 w 2823000"/>
                  <a:gd name="connsiteY62" fmla="*/ 2333635 h 3338218"/>
                  <a:gd name="connsiteX63" fmla="*/ 1033060 w 2823000"/>
                  <a:gd name="connsiteY63" fmla="*/ 2357600 h 3338218"/>
                  <a:gd name="connsiteX64" fmla="*/ 1043775 w 2823000"/>
                  <a:gd name="connsiteY64" fmla="*/ 2386327 h 3338218"/>
                  <a:gd name="connsiteX65" fmla="*/ 1079789 w 2823000"/>
                  <a:gd name="connsiteY65" fmla="*/ 2414607 h 3338218"/>
                  <a:gd name="connsiteX66" fmla="*/ 1145874 w 2823000"/>
                  <a:gd name="connsiteY66" fmla="*/ 2439162 h 3338218"/>
                  <a:gd name="connsiteX67" fmla="*/ 1189336 w 2823000"/>
                  <a:gd name="connsiteY67" fmla="*/ 2635615 h 3338218"/>
                  <a:gd name="connsiteX68" fmla="*/ 1223864 w 2823000"/>
                  <a:gd name="connsiteY68" fmla="*/ 2999051 h 3338218"/>
                  <a:gd name="connsiteX69" fmla="*/ 1230113 w 2823000"/>
                  <a:gd name="connsiteY69" fmla="*/ 3131058 h 3338218"/>
                  <a:gd name="connsiteX70" fmla="*/ 1230713 w 2823000"/>
                  <a:gd name="connsiteY70" fmla="*/ 3150556 h 3338218"/>
                  <a:gd name="connsiteX71" fmla="*/ 940353 w 2823000"/>
                  <a:gd name="connsiteY71" fmla="*/ 3150556 h 3338218"/>
                  <a:gd name="connsiteX72" fmla="*/ 895852 w 2823000"/>
                  <a:gd name="connsiteY72" fmla="*/ 3143260 h 3338218"/>
                  <a:gd name="connsiteX73" fmla="*/ 861619 w 2823000"/>
                  <a:gd name="connsiteY73" fmla="*/ 3111113 h 3338218"/>
                  <a:gd name="connsiteX74" fmla="*/ 842864 w 2823000"/>
                  <a:gd name="connsiteY74" fmla="*/ 3008719 h 3338218"/>
                  <a:gd name="connsiteX75" fmla="*/ 816671 w 2823000"/>
                  <a:gd name="connsiteY75" fmla="*/ 2759135 h 3338218"/>
                  <a:gd name="connsiteX76" fmla="*/ 680339 w 2823000"/>
                  <a:gd name="connsiteY76" fmla="*/ 2464603 h 3338218"/>
                  <a:gd name="connsiteX77" fmla="*/ 453673 w 2823000"/>
                  <a:gd name="connsiteY77" fmla="*/ 2173196 h 3338218"/>
                  <a:gd name="connsiteX78" fmla="*/ 187716 w 2823000"/>
                  <a:gd name="connsiteY78" fmla="*/ 1411491 h 3338218"/>
                  <a:gd name="connsiteX79" fmla="*/ 546094 w 2823000"/>
                  <a:gd name="connsiteY79" fmla="*/ 546059 h 3338218"/>
                  <a:gd name="connsiteX80" fmla="*/ 1411383 w 2823000"/>
                  <a:gd name="connsiteY80" fmla="*/ 187671 h 3338218"/>
                  <a:gd name="connsiteX81" fmla="*/ 2276672 w 2823000"/>
                  <a:gd name="connsiteY81" fmla="*/ 546049 h 3338218"/>
                  <a:gd name="connsiteX82" fmla="*/ 2635050 w 2823000"/>
                  <a:gd name="connsiteY82" fmla="*/ 1411481 h 3338218"/>
                  <a:gd name="connsiteX83" fmla="*/ 2369246 w 2823000"/>
                  <a:gd name="connsiteY83" fmla="*/ 2173186 h 3338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2823000" h="3338218">
                    <a:moveTo>
                      <a:pt x="1411383" y="0"/>
                    </a:moveTo>
                    <a:cubicBezTo>
                      <a:pt x="631819" y="0"/>
                      <a:pt x="-108" y="631927"/>
                      <a:pt x="-108" y="1411491"/>
                    </a:cubicBezTo>
                    <a:cubicBezTo>
                      <a:pt x="-108" y="1743380"/>
                      <a:pt x="114792" y="2049370"/>
                      <a:pt x="306778" y="2290172"/>
                    </a:cubicBezTo>
                    <a:cubicBezTo>
                      <a:pt x="429117" y="2443315"/>
                      <a:pt x="518414" y="2547500"/>
                      <a:pt x="572888" y="2646912"/>
                    </a:cubicBezTo>
                    <a:cubicBezTo>
                      <a:pt x="600567" y="2696766"/>
                      <a:pt x="620217" y="2745581"/>
                      <a:pt x="633905" y="2802731"/>
                    </a:cubicBezTo>
                    <a:cubicBezTo>
                      <a:pt x="647602" y="2860034"/>
                      <a:pt x="655041" y="2925966"/>
                      <a:pt x="655041" y="3008710"/>
                    </a:cubicBezTo>
                    <a:cubicBezTo>
                      <a:pt x="655041" y="3056335"/>
                      <a:pt x="660403" y="3100092"/>
                      <a:pt x="672310" y="3140574"/>
                    </a:cubicBezTo>
                    <a:cubicBezTo>
                      <a:pt x="689578" y="3200705"/>
                      <a:pt x="724107" y="3254283"/>
                      <a:pt x="773513" y="3289106"/>
                    </a:cubicBezTo>
                    <a:cubicBezTo>
                      <a:pt x="822928" y="3324235"/>
                      <a:pt x="881860" y="3338370"/>
                      <a:pt x="940353" y="3338217"/>
                    </a:cubicBezTo>
                    <a:lnTo>
                      <a:pt x="1882585" y="3338217"/>
                    </a:lnTo>
                    <a:cubicBezTo>
                      <a:pt x="1921723" y="3338217"/>
                      <a:pt x="1960575" y="3332264"/>
                      <a:pt x="1997180" y="3317529"/>
                    </a:cubicBezTo>
                    <a:cubicBezTo>
                      <a:pt x="2052244" y="3295945"/>
                      <a:pt x="2099869" y="3252635"/>
                      <a:pt x="2127558" y="3198019"/>
                    </a:cubicBezTo>
                    <a:cubicBezTo>
                      <a:pt x="2155981" y="3143250"/>
                      <a:pt x="2167744" y="3079995"/>
                      <a:pt x="2167744" y="3008710"/>
                    </a:cubicBezTo>
                    <a:cubicBezTo>
                      <a:pt x="2167744" y="2925956"/>
                      <a:pt x="2175183" y="2860034"/>
                      <a:pt x="2188880" y="2802731"/>
                    </a:cubicBezTo>
                    <a:cubicBezTo>
                      <a:pt x="2209569" y="2717302"/>
                      <a:pt x="2243649" y="2649436"/>
                      <a:pt x="2297380" y="2570855"/>
                    </a:cubicBezTo>
                    <a:cubicBezTo>
                      <a:pt x="2350958" y="2492426"/>
                      <a:pt x="2424624" y="2405063"/>
                      <a:pt x="2516159" y="2290163"/>
                    </a:cubicBezTo>
                    <a:cubicBezTo>
                      <a:pt x="2708145" y="2049361"/>
                      <a:pt x="2822893" y="1743370"/>
                      <a:pt x="2822893" y="1411481"/>
                    </a:cubicBezTo>
                    <a:cubicBezTo>
                      <a:pt x="2822874" y="631927"/>
                      <a:pt x="2191090" y="0"/>
                      <a:pt x="1411383" y="0"/>
                    </a:cubicBezTo>
                    <a:close/>
                    <a:moveTo>
                      <a:pt x="1268803" y="2768499"/>
                    </a:moveTo>
                    <a:cubicBezTo>
                      <a:pt x="1258088" y="2664314"/>
                      <a:pt x="1243648" y="2559844"/>
                      <a:pt x="1222959" y="2477834"/>
                    </a:cubicBezTo>
                    <a:cubicBezTo>
                      <a:pt x="1220731" y="2468899"/>
                      <a:pt x="1218044" y="2461317"/>
                      <a:pt x="1215520" y="2452983"/>
                    </a:cubicBezTo>
                    <a:cubicBezTo>
                      <a:pt x="1243505" y="2456707"/>
                      <a:pt x="1273270" y="2459384"/>
                      <a:pt x="1307199" y="2459384"/>
                    </a:cubicBezTo>
                    <a:cubicBezTo>
                      <a:pt x="1339345" y="2459384"/>
                      <a:pt x="1374169" y="2457298"/>
                      <a:pt x="1411383" y="2452831"/>
                    </a:cubicBezTo>
                    <a:cubicBezTo>
                      <a:pt x="1448588" y="2457298"/>
                      <a:pt x="1483420" y="2459384"/>
                      <a:pt x="1515567" y="2459384"/>
                    </a:cubicBezTo>
                    <a:cubicBezTo>
                      <a:pt x="1549057" y="2459384"/>
                      <a:pt x="1578966" y="2456850"/>
                      <a:pt x="1606655" y="2453278"/>
                    </a:cubicBezTo>
                    <a:cubicBezTo>
                      <a:pt x="1574213" y="2566092"/>
                      <a:pt x="1555906" y="2732180"/>
                      <a:pt x="1544447" y="2878931"/>
                    </a:cubicBezTo>
                    <a:cubicBezTo>
                      <a:pt x="1535218" y="2997403"/>
                      <a:pt x="1531055" y="3101283"/>
                      <a:pt x="1529560" y="3150546"/>
                    </a:cubicBezTo>
                    <a:lnTo>
                      <a:pt x="1293368" y="3150546"/>
                    </a:lnTo>
                    <a:cubicBezTo>
                      <a:pt x="1291282" y="3086100"/>
                      <a:pt x="1284881" y="2928490"/>
                      <a:pt x="1268803" y="2768499"/>
                    </a:cubicBezTo>
                    <a:close/>
                    <a:moveTo>
                      <a:pt x="2369246" y="2173186"/>
                    </a:moveTo>
                    <a:cubicBezTo>
                      <a:pt x="2250183" y="2323205"/>
                      <a:pt x="2155228" y="2431104"/>
                      <a:pt x="2085582" y="2556120"/>
                    </a:cubicBezTo>
                    <a:cubicBezTo>
                      <a:pt x="2051054" y="2618480"/>
                      <a:pt x="2023964" y="2684860"/>
                      <a:pt x="2006257" y="2759126"/>
                    </a:cubicBezTo>
                    <a:cubicBezTo>
                      <a:pt x="1988550" y="2833392"/>
                      <a:pt x="1980064" y="2914945"/>
                      <a:pt x="1980064" y="3008710"/>
                    </a:cubicBezTo>
                    <a:cubicBezTo>
                      <a:pt x="1980064" y="3042199"/>
                      <a:pt x="1976196" y="3068393"/>
                      <a:pt x="1970539" y="3087586"/>
                    </a:cubicBezTo>
                    <a:cubicBezTo>
                      <a:pt x="1961757" y="3116313"/>
                      <a:pt x="1951336" y="3127915"/>
                      <a:pt x="1940478" y="3136106"/>
                    </a:cubicBezTo>
                    <a:cubicBezTo>
                      <a:pt x="1929314" y="3143993"/>
                      <a:pt x="1912493" y="3150394"/>
                      <a:pt x="1882585" y="3150546"/>
                    </a:cubicBezTo>
                    <a:lnTo>
                      <a:pt x="1592072" y="3150546"/>
                    </a:lnTo>
                    <a:cubicBezTo>
                      <a:pt x="1592672" y="3128372"/>
                      <a:pt x="1594158" y="3095625"/>
                      <a:pt x="1595939" y="3055744"/>
                    </a:cubicBezTo>
                    <a:cubicBezTo>
                      <a:pt x="1601597" y="2941149"/>
                      <a:pt x="1613208" y="2768508"/>
                      <a:pt x="1635077" y="2624290"/>
                    </a:cubicBezTo>
                    <a:cubicBezTo>
                      <a:pt x="1645946" y="2552252"/>
                      <a:pt x="1659633" y="2487216"/>
                      <a:pt x="1675711" y="2441677"/>
                    </a:cubicBezTo>
                    <a:cubicBezTo>
                      <a:pt x="1676007" y="2440781"/>
                      <a:pt x="1676311" y="2440334"/>
                      <a:pt x="1676607" y="2439591"/>
                    </a:cubicBezTo>
                    <a:cubicBezTo>
                      <a:pt x="1686732" y="2436914"/>
                      <a:pt x="1696695" y="2434085"/>
                      <a:pt x="1705477" y="2430961"/>
                    </a:cubicBezTo>
                    <a:cubicBezTo>
                      <a:pt x="1728394" y="2422779"/>
                      <a:pt x="1746406" y="2413692"/>
                      <a:pt x="1760541" y="2403729"/>
                    </a:cubicBezTo>
                    <a:cubicBezTo>
                      <a:pt x="1767532" y="2398519"/>
                      <a:pt x="1773638" y="2393166"/>
                      <a:pt x="1779000" y="2386317"/>
                    </a:cubicBezTo>
                    <a:cubicBezTo>
                      <a:pt x="1784058" y="2379621"/>
                      <a:pt x="1789421" y="2370687"/>
                      <a:pt x="1789716" y="2357590"/>
                    </a:cubicBezTo>
                    <a:cubicBezTo>
                      <a:pt x="1789716" y="2349408"/>
                      <a:pt x="1786735" y="2340178"/>
                      <a:pt x="1781677" y="2333625"/>
                    </a:cubicBezTo>
                    <a:cubicBezTo>
                      <a:pt x="1773933" y="2323805"/>
                      <a:pt x="1764561" y="2319633"/>
                      <a:pt x="1756378" y="2317252"/>
                    </a:cubicBezTo>
                    <a:cubicBezTo>
                      <a:pt x="1748044" y="2314870"/>
                      <a:pt x="1740005" y="2314127"/>
                      <a:pt x="1730775" y="2314127"/>
                    </a:cubicBezTo>
                    <a:cubicBezTo>
                      <a:pt x="1722441" y="2314127"/>
                      <a:pt x="1713506" y="2314870"/>
                      <a:pt x="1703686" y="2316356"/>
                    </a:cubicBezTo>
                    <a:cubicBezTo>
                      <a:pt x="1687313" y="2318585"/>
                      <a:pt x="1673920" y="2327072"/>
                      <a:pt x="1663357" y="2337197"/>
                    </a:cubicBezTo>
                    <a:cubicBezTo>
                      <a:pt x="1650108" y="2350141"/>
                      <a:pt x="1640440" y="2367258"/>
                      <a:pt x="1631658" y="2386013"/>
                    </a:cubicBezTo>
                    <a:cubicBezTo>
                      <a:pt x="1599511" y="2392566"/>
                      <a:pt x="1560811" y="2397024"/>
                      <a:pt x="1515567" y="2396881"/>
                    </a:cubicBezTo>
                    <a:cubicBezTo>
                      <a:pt x="1484906" y="2396881"/>
                      <a:pt x="1451426" y="2394947"/>
                      <a:pt x="1415260" y="2390480"/>
                    </a:cubicBezTo>
                    <a:lnTo>
                      <a:pt x="1411383" y="2389880"/>
                    </a:lnTo>
                    <a:lnTo>
                      <a:pt x="1407516" y="2390480"/>
                    </a:lnTo>
                    <a:cubicBezTo>
                      <a:pt x="1371349" y="2394947"/>
                      <a:pt x="1337860" y="2396881"/>
                      <a:pt x="1307208" y="2396881"/>
                    </a:cubicBezTo>
                    <a:cubicBezTo>
                      <a:pt x="1261669" y="2396881"/>
                      <a:pt x="1223264" y="2392271"/>
                      <a:pt x="1191117" y="2385870"/>
                    </a:cubicBezTo>
                    <a:cubicBezTo>
                      <a:pt x="1189327" y="2382003"/>
                      <a:pt x="1187841" y="2377383"/>
                      <a:pt x="1185907" y="2373668"/>
                    </a:cubicBezTo>
                    <a:cubicBezTo>
                      <a:pt x="1178316" y="2359676"/>
                      <a:pt x="1169981" y="2347474"/>
                      <a:pt x="1159418" y="2337207"/>
                    </a:cubicBezTo>
                    <a:cubicBezTo>
                      <a:pt x="1148855" y="2327081"/>
                      <a:pt x="1135453" y="2318604"/>
                      <a:pt x="1119089" y="2316366"/>
                    </a:cubicBezTo>
                    <a:cubicBezTo>
                      <a:pt x="1109269" y="2314880"/>
                      <a:pt x="1100192" y="2314137"/>
                      <a:pt x="1092000" y="2314137"/>
                    </a:cubicBezTo>
                    <a:cubicBezTo>
                      <a:pt x="1079799" y="2314289"/>
                      <a:pt x="1069378" y="2315175"/>
                      <a:pt x="1057920" y="2320385"/>
                    </a:cubicBezTo>
                    <a:cubicBezTo>
                      <a:pt x="1052414" y="2323062"/>
                      <a:pt x="1046166" y="2327081"/>
                      <a:pt x="1041099" y="2333635"/>
                    </a:cubicBezTo>
                    <a:cubicBezTo>
                      <a:pt x="1036031" y="2340188"/>
                      <a:pt x="1032917" y="2349408"/>
                      <a:pt x="1033060" y="2357600"/>
                    </a:cubicBezTo>
                    <a:cubicBezTo>
                      <a:pt x="1033355" y="2370696"/>
                      <a:pt x="1038717" y="2379478"/>
                      <a:pt x="1043775" y="2386327"/>
                    </a:cubicBezTo>
                    <a:cubicBezTo>
                      <a:pt x="1053005" y="2398081"/>
                      <a:pt x="1064759" y="2406272"/>
                      <a:pt x="1079789" y="2414607"/>
                    </a:cubicBezTo>
                    <a:cubicBezTo>
                      <a:pt x="1096753" y="2423836"/>
                      <a:pt x="1119975" y="2431876"/>
                      <a:pt x="1145874" y="2439162"/>
                    </a:cubicBezTo>
                    <a:cubicBezTo>
                      <a:pt x="1163285" y="2487235"/>
                      <a:pt x="1178020" y="2557777"/>
                      <a:pt x="1189336" y="2635615"/>
                    </a:cubicBezTo>
                    <a:cubicBezTo>
                      <a:pt x="1207043" y="2754973"/>
                      <a:pt x="1217616" y="2892047"/>
                      <a:pt x="1223864" y="2999051"/>
                    </a:cubicBezTo>
                    <a:cubicBezTo>
                      <a:pt x="1226846" y="3052477"/>
                      <a:pt x="1228922" y="3098473"/>
                      <a:pt x="1230113" y="3131058"/>
                    </a:cubicBezTo>
                    <a:cubicBezTo>
                      <a:pt x="1230408" y="3138354"/>
                      <a:pt x="1230560" y="3144755"/>
                      <a:pt x="1230713" y="3150556"/>
                    </a:cubicBezTo>
                    <a:lnTo>
                      <a:pt x="940353" y="3150556"/>
                    </a:lnTo>
                    <a:cubicBezTo>
                      <a:pt x="920560" y="3150556"/>
                      <a:pt x="905977" y="3147432"/>
                      <a:pt x="895852" y="3143260"/>
                    </a:cubicBezTo>
                    <a:cubicBezTo>
                      <a:pt x="880374" y="3136564"/>
                      <a:pt x="872039" y="3129868"/>
                      <a:pt x="861619" y="3111113"/>
                    </a:cubicBezTo>
                    <a:cubicBezTo>
                      <a:pt x="851799" y="3092358"/>
                      <a:pt x="842864" y="3059021"/>
                      <a:pt x="842864" y="3008719"/>
                    </a:cubicBezTo>
                    <a:cubicBezTo>
                      <a:pt x="842864" y="2914955"/>
                      <a:pt x="834235" y="2833402"/>
                      <a:pt x="816671" y="2759135"/>
                    </a:cubicBezTo>
                    <a:cubicBezTo>
                      <a:pt x="790181" y="2647664"/>
                      <a:pt x="742252" y="2554348"/>
                      <a:pt x="680339" y="2464603"/>
                    </a:cubicBezTo>
                    <a:cubicBezTo>
                      <a:pt x="618427" y="2374411"/>
                      <a:pt x="543122" y="2285857"/>
                      <a:pt x="453673" y="2173196"/>
                    </a:cubicBezTo>
                    <a:cubicBezTo>
                      <a:pt x="287138" y="1964093"/>
                      <a:pt x="187716" y="1699917"/>
                      <a:pt x="187716" y="1411491"/>
                    </a:cubicBezTo>
                    <a:cubicBezTo>
                      <a:pt x="187716" y="1073353"/>
                      <a:pt x="324342" y="767953"/>
                      <a:pt x="546094" y="546059"/>
                    </a:cubicBezTo>
                    <a:cubicBezTo>
                      <a:pt x="767855" y="324450"/>
                      <a:pt x="1073245" y="187823"/>
                      <a:pt x="1411383" y="187671"/>
                    </a:cubicBezTo>
                    <a:cubicBezTo>
                      <a:pt x="1749673" y="187823"/>
                      <a:pt x="2054920" y="324441"/>
                      <a:pt x="2276672" y="546049"/>
                    </a:cubicBezTo>
                    <a:cubicBezTo>
                      <a:pt x="2498424" y="767953"/>
                      <a:pt x="2635050" y="1073201"/>
                      <a:pt x="2635050" y="1411481"/>
                    </a:cubicBezTo>
                    <a:cubicBezTo>
                      <a:pt x="2635050" y="1699917"/>
                      <a:pt x="2535781" y="1964084"/>
                      <a:pt x="2369246" y="2173186"/>
                    </a:cubicBezTo>
                    <a:close/>
                  </a:path>
                </a:pathLst>
              </a:custGeom>
              <a:grpFill/>
              <a:ln w="9525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フリーフォーム: 図形 14">
                <a:extLst>
                  <a:ext uri="{FF2B5EF4-FFF2-40B4-BE49-F238E27FC236}">
                    <a16:creationId xmlns:a16="http://schemas.microsoft.com/office/drawing/2014/main" id="{4B602DAD-C823-AD28-96C6-1181DCE044E7}"/>
                  </a:ext>
                </a:extLst>
              </p:cNvPr>
              <p:cNvSpPr/>
              <p:nvPr/>
            </p:nvSpPr>
            <p:spPr>
              <a:xfrm>
                <a:off x="5769178" y="5538787"/>
                <a:ext cx="657225" cy="328612"/>
              </a:xfrm>
              <a:custGeom>
                <a:avLst/>
                <a:gdLst>
                  <a:gd name="connsiteX0" fmla="*/ 328505 w 657225"/>
                  <a:gd name="connsiteY0" fmla="*/ 328613 h 328612"/>
                  <a:gd name="connsiteX1" fmla="*/ 657117 w 657225"/>
                  <a:gd name="connsiteY1" fmla="*/ 0 h 328612"/>
                  <a:gd name="connsiteX2" fmla="*/ -108 w 657225"/>
                  <a:gd name="connsiteY2" fmla="*/ 0 h 328612"/>
                  <a:gd name="connsiteX3" fmla="*/ 328505 w 657225"/>
                  <a:gd name="connsiteY3" fmla="*/ 328613 h 32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328612">
                    <a:moveTo>
                      <a:pt x="328505" y="328613"/>
                    </a:moveTo>
                    <a:cubicBezTo>
                      <a:pt x="510080" y="328613"/>
                      <a:pt x="657117" y="181566"/>
                      <a:pt x="657117" y="0"/>
                    </a:cubicBezTo>
                    <a:lnTo>
                      <a:pt x="-108" y="0"/>
                    </a:lnTo>
                    <a:cubicBezTo>
                      <a:pt x="-108" y="181575"/>
                      <a:pt x="146939" y="328613"/>
                      <a:pt x="328505" y="328613"/>
                    </a:cubicBezTo>
                    <a:close/>
                  </a:path>
                </a:pathLst>
              </a:custGeom>
              <a:grpFill/>
              <a:ln w="9525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フリーフォーム: 図形 15">
                <a:extLst>
                  <a:ext uri="{FF2B5EF4-FFF2-40B4-BE49-F238E27FC236}">
                    <a16:creationId xmlns:a16="http://schemas.microsoft.com/office/drawing/2014/main" id="{A00D42C1-00FB-41FC-70B0-B386100A3892}"/>
                  </a:ext>
                </a:extLst>
              </p:cNvPr>
              <p:cNvSpPr/>
              <p:nvPr/>
            </p:nvSpPr>
            <p:spPr>
              <a:xfrm>
                <a:off x="5405142" y="4631378"/>
                <a:ext cx="1385287" cy="214760"/>
              </a:xfrm>
              <a:custGeom>
                <a:avLst/>
                <a:gdLst>
                  <a:gd name="connsiteX0" fmla="*/ 1277738 w 1385287"/>
                  <a:gd name="connsiteY0" fmla="*/ 0 h 214760"/>
                  <a:gd name="connsiteX1" fmla="*/ 107048 w 1385287"/>
                  <a:gd name="connsiteY1" fmla="*/ 0 h 214760"/>
                  <a:gd name="connsiteX2" fmla="*/ -108 w 1385287"/>
                  <a:gd name="connsiteY2" fmla="*/ 107309 h 214760"/>
                  <a:gd name="connsiteX3" fmla="*/ 107048 w 1385287"/>
                  <a:gd name="connsiteY3" fmla="*/ 214760 h 214760"/>
                  <a:gd name="connsiteX4" fmla="*/ 1277728 w 1385287"/>
                  <a:gd name="connsiteY4" fmla="*/ 214760 h 214760"/>
                  <a:gd name="connsiteX5" fmla="*/ 1385179 w 1385287"/>
                  <a:gd name="connsiteY5" fmla="*/ 107309 h 214760"/>
                  <a:gd name="connsiteX6" fmla="*/ 1277738 w 1385287"/>
                  <a:gd name="connsiteY6" fmla="*/ 0 h 214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5287" h="214760">
                    <a:moveTo>
                      <a:pt x="1277738" y="0"/>
                    </a:moveTo>
                    <a:lnTo>
                      <a:pt x="107048" y="0"/>
                    </a:lnTo>
                    <a:cubicBezTo>
                      <a:pt x="47812" y="0"/>
                      <a:pt x="-108" y="48073"/>
                      <a:pt x="-108" y="107309"/>
                    </a:cubicBezTo>
                    <a:cubicBezTo>
                      <a:pt x="-108" y="166544"/>
                      <a:pt x="47812" y="214760"/>
                      <a:pt x="107048" y="214760"/>
                    </a:cubicBezTo>
                    <a:lnTo>
                      <a:pt x="1277728" y="214760"/>
                    </a:lnTo>
                    <a:cubicBezTo>
                      <a:pt x="1337107" y="214760"/>
                      <a:pt x="1385179" y="166535"/>
                      <a:pt x="1385179" y="107309"/>
                    </a:cubicBezTo>
                    <a:cubicBezTo>
                      <a:pt x="1385179" y="48082"/>
                      <a:pt x="1337116" y="0"/>
                      <a:pt x="1277738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フリーフォーム: 図形 16">
                <a:extLst>
                  <a:ext uri="{FF2B5EF4-FFF2-40B4-BE49-F238E27FC236}">
                    <a16:creationId xmlns:a16="http://schemas.microsoft.com/office/drawing/2014/main" id="{F6BDF5EF-3665-7326-D339-F2EC5608B09C}"/>
                  </a:ext>
                </a:extLst>
              </p:cNvPr>
              <p:cNvSpPr/>
              <p:nvPr/>
            </p:nvSpPr>
            <p:spPr>
              <a:xfrm>
                <a:off x="5405142" y="5082330"/>
                <a:ext cx="1385287" cy="214760"/>
              </a:xfrm>
              <a:custGeom>
                <a:avLst/>
                <a:gdLst>
                  <a:gd name="connsiteX0" fmla="*/ 1277738 w 1385287"/>
                  <a:gd name="connsiteY0" fmla="*/ 0 h 214760"/>
                  <a:gd name="connsiteX1" fmla="*/ 107048 w 1385287"/>
                  <a:gd name="connsiteY1" fmla="*/ 0 h 214760"/>
                  <a:gd name="connsiteX2" fmla="*/ -108 w 1385287"/>
                  <a:gd name="connsiteY2" fmla="*/ 107309 h 214760"/>
                  <a:gd name="connsiteX3" fmla="*/ 107048 w 1385287"/>
                  <a:gd name="connsiteY3" fmla="*/ 214760 h 214760"/>
                  <a:gd name="connsiteX4" fmla="*/ 1277728 w 1385287"/>
                  <a:gd name="connsiteY4" fmla="*/ 214760 h 214760"/>
                  <a:gd name="connsiteX5" fmla="*/ 1385179 w 1385287"/>
                  <a:gd name="connsiteY5" fmla="*/ 107309 h 214760"/>
                  <a:gd name="connsiteX6" fmla="*/ 1277738 w 1385287"/>
                  <a:gd name="connsiteY6" fmla="*/ 0 h 214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5287" h="214760">
                    <a:moveTo>
                      <a:pt x="1277738" y="0"/>
                    </a:moveTo>
                    <a:lnTo>
                      <a:pt x="107048" y="0"/>
                    </a:lnTo>
                    <a:cubicBezTo>
                      <a:pt x="47812" y="0"/>
                      <a:pt x="-108" y="48073"/>
                      <a:pt x="-108" y="107309"/>
                    </a:cubicBezTo>
                    <a:cubicBezTo>
                      <a:pt x="-108" y="166688"/>
                      <a:pt x="47812" y="214760"/>
                      <a:pt x="107048" y="214760"/>
                    </a:cubicBezTo>
                    <a:lnTo>
                      <a:pt x="1277728" y="214760"/>
                    </a:lnTo>
                    <a:cubicBezTo>
                      <a:pt x="1337107" y="214760"/>
                      <a:pt x="1385179" y="166688"/>
                      <a:pt x="1385179" y="107309"/>
                    </a:cubicBezTo>
                    <a:cubicBezTo>
                      <a:pt x="1385189" y="48073"/>
                      <a:pt x="1337116" y="0"/>
                      <a:pt x="1277738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73" name="グラフィックス 38">
            <a:extLst>
              <a:ext uri="{FF2B5EF4-FFF2-40B4-BE49-F238E27FC236}">
                <a16:creationId xmlns:a16="http://schemas.microsoft.com/office/drawing/2014/main" id="{2B3B712C-E50E-833B-3C37-7FB4658E2DAC}"/>
              </a:ext>
            </a:extLst>
          </p:cNvPr>
          <p:cNvSpPr>
            <a:spLocks noChangeAspect="1"/>
          </p:cNvSpPr>
          <p:nvPr/>
        </p:nvSpPr>
        <p:spPr>
          <a:xfrm>
            <a:off x="583642" y="2678624"/>
            <a:ext cx="325232" cy="346717"/>
          </a:xfrm>
          <a:custGeom>
            <a:avLst/>
            <a:gdLst>
              <a:gd name="connsiteX0" fmla="*/ 4763383 w 4876465"/>
              <a:gd name="connsiteY0" fmla="*/ 676980 h 4876796"/>
              <a:gd name="connsiteX1" fmla="*/ 4199484 w 4876465"/>
              <a:gd name="connsiteY1" fmla="*/ 113281 h 4876796"/>
              <a:gd name="connsiteX2" fmla="*/ 3652882 w 4876465"/>
              <a:gd name="connsiteY2" fmla="*/ 113147 h 4876796"/>
              <a:gd name="connsiteX3" fmla="*/ 3287332 w 4876465"/>
              <a:gd name="connsiteY3" fmla="*/ 478698 h 4876796"/>
              <a:gd name="connsiteX4" fmla="*/ 545160 w 4876465"/>
              <a:gd name="connsiteY4" fmla="*/ 3221212 h 4876796"/>
              <a:gd name="connsiteX5" fmla="*/ 379044 w 4876465"/>
              <a:gd name="connsiteY5" fmla="*/ 3483131 h 4876796"/>
              <a:gd name="connsiteX6" fmla="*/ 16970 w 4876465"/>
              <a:gd name="connsiteY6" fmla="*/ 4490838 h 4876796"/>
              <a:gd name="connsiteX7" fmla="*/ 84521 w 4876465"/>
              <a:gd name="connsiteY7" fmla="*/ 4792361 h 4876796"/>
              <a:gd name="connsiteX8" fmla="*/ 386102 w 4876465"/>
              <a:gd name="connsiteY8" fmla="*/ 4859750 h 4876796"/>
              <a:gd name="connsiteX9" fmla="*/ 1393599 w 4876465"/>
              <a:gd name="connsiteY9" fmla="*/ 4497572 h 4876796"/>
              <a:gd name="connsiteX10" fmla="*/ 1655546 w 4876465"/>
              <a:gd name="connsiteY10" fmla="*/ 4331504 h 4876796"/>
              <a:gd name="connsiteX11" fmla="*/ 4302382 w 4876465"/>
              <a:gd name="connsiteY11" fmla="*/ 1684573 h 4876796"/>
              <a:gd name="connsiteX12" fmla="*/ 4302439 w 4876465"/>
              <a:gd name="connsiteY12" fmla="*/ 1684706 h 4876796"/>
              <a:gd name="connsiteX13" fmla="*/ 4397956 w 4876465"/>
              <a:gd name="connsiteY13" fmla="*/ 1588999 h 4876796"/>
              <a:gd name="connsiteX14" fmla="*/ 4763373 w 4876465"/>
              <a:gd name="connsiteY14" fmla="*/ 1223524 h 4876796"/>
              <a:gd name="connsiteX15" fmla="*/ 4763506 w 4876465"/>
              <a:gd name="connsiteY15" fmla="*/ 1223324 h 4876796"/>
              <a:gd name="connsiteX16" fmla="*/ 4763383 w 4876465"/>
              <a:gd name="connsiteY16" fmla="*/ 676980 h 4876796"/>
              <a:gd name="connsiteX17" fmla="*/ 736317 w 4876465"/>
              <a:gd name="connsiteY17" fmla="*/ 3412369 h 4876796"/>
              <a:gd name="connsiteX18" fmla="*/ 3465163 w 4876465"/>
              <a:gd name="connsiteY18" fmla="*/ 683247 h 4876796"/>
              <a:gd name="connsiteX19" fmla="*/ 3781469 w 4876465"/>
              <a:gd name="connsiteY19" fmla="*/ 999554 h 4876796"/>
              <a:gd name="connsiteX20" fmla="*/ 1025296 w 4876465"/>
              <a:gd name="connsiteY20" fmla="*/ 3755669 h 4876796"/>
              <a:gd name="connsiteX21" fmla="*/ 710638 w 4876465"/>
              <a:gd name="connsiteY21" fmla="*/ 3441078 h 4876796"/>
              <a:gd name="connsiteX22" fmla="*/ 736317 w 4876465"/>
              <a:gd name="connsiteY22" fmla="*/ 3412369 h 4876796"/>
              <a:gd name="connsiteX23" fmla="*/ 1302226 w 4876465"/>
              <a:gd name="connsiteY23" fmla="*/ 4243121 h 4876796"/>
              <a:gd name="connsiteX24" fmla="*/ 660203 w 4876465"/>
              <a:gd name="connsiteY24" fmla="*/ 4473883 h 4876796"/>
              <a:gd name="connsiteX25" fmla="*/ 402847 w 4876465"/>
              <a:gd name="connsiteY25" fmla="*/ 4216518 h 4876796"/>
              <a:gd name="connsiteX26" fmla="*/ 633571 w 4876465"/>
              <a:gd name="connsiteY26" fmla="*/ 3574609 h 4876796"/>
              <a:gd name="connsiteX27" fmla="*/ 639305 w 4876465"/>
              <a:gd name="connsiteY27" fmla="*/ 3560874 h 4876796"/>
              <a:gd name="connsiteX28" fmla="*/ 1315847 w 4876465"/>
              <a:gd name="connsiteY28" fmla="*/ 4237377 h 4876796"/>
              <a:gd name="connsiteX29" fmla="*/ 1302226 w 4876465"/>
              <a:gd name="connsiteY29" fmla="*/ 4243121 h 4876796"/>
              <a:gd name="connsiteX30" fmla="*/ 1464370 w 4876465"/>
              <a:gd name="connsiteY30" fmla="*/ 4140346 h 4876796"/>
              <a:gd name="connsiteX31" fmla="*/ 1435662 w 4876465"/>
              <a:gd name="connsiteY31" fmla="*/ 4166026 h 4876796"/>
              <a:gd name="connsiteX32" fmla="*/ 1120908 w 4876465"/>
              <a:gd name="connsiteY32" fmla="*/ 3851301 h 4876796"/>
              <a:gd name="connsiteX33" fmla="*/ 3877053 w 4876465"/>
              <a:gd name="connsiteY33" fmla="*/ 1095127 h 4876796"/>
              <a:gd name="connsiteX34" fmla="*/ 4193226 w 4876465"/>
              <a:gd name="connsiteY34" fmla="*/ 1411367 h 4876796"/>
              <a:gd name="connsiteX35" fmla="*/ 4572159 w 4876465"/>
              <a:gd name="connsiteY35" fmla="*/ 1032358 h 4876796"/>
              <a:gd name="connsiteX36" fmla="*/ 4302392 w 4876465"/>
              <a:gd name="connsiteY36" fmla="*/ 1302258 h 4876796"/>
              <a:gd name="connsiteX37" fmla="*/ 4288866 w 4876465"/>
              <a:gd name="connsiteY37" fmla="*/ 1315793 h 4876796"/>
              <a:gd name="connsiteX38" fmla="*/ 3560747 w 4876465"/>
              <a:gd name="connsiteY38" fmla="*/ 587683 h 4876796"/>
              <a:gd name="connsiteX39" fmla="*/ 3844049 w 4876465"/>
              <a:gd name="connsiteY39" fmla="*/ 304314 h 4876796"/>
              <a:gd name="connsiteX40" fmla="*/ 4008336 w 4876465"/>
              <a:gd name="connsiteY40" fmla="*/ 304448 h 4876796"/>
              <a:gd name="connsiteX41" fmla="*/ 4572168 w 4876465"/>
              <a:gd name="connsiteY41" fmla="*/ 868080 h 4876796"/>
              <a:gd name="connsiteX42" fmla="*/ 4571968 w 4876465"/>
              <a:gd name="connsiteY42" fmla="*/ 1032567 h 487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876465" h="4876796">
                <a:moveTo>
                  <a:pt x="4763383" y="676980"/>
                </a:moveTo>
                <a:lnTo>
                  <a:pt x="4199484" y="113281"/>
                </a:lnTo>
                <a:cubicBezTo>
                  <a:pt x="4048455" y="-37671"/>
                  <a:pt x="3803910" y="-37805"/>
                  <a:pt x="3652882" y="113147"/>
                </a:cubicBezTo>
                <a:lnTo>
                  <a:pt x="3287332" y="478698"/>
                </a:lnTo>
                <a:lnTo>
                  <a:pt x="545160" y="3221212"/>
                </a:lnTo>
                <a:cubicBezTo>
                  <a:pt x="471103" y="3295269"/>
                  <a:pt x="414467" y="3384642"/>
                  <a:pt x="379044" y="3483131"/>
                </a:cubicBezTo>
                <a:lnTo>
                  <a:pt x="16970" y="4490838"/>
                </a:lnTo>
                <a:cubicBezTo>
                  <a:pt x="-20720" y="4595917"/>
                  <a:pt x="5483" y="4713342"/>
                  <a:pt x="84521" y="4792361"/>
                </a:cubicBezTo>
                <a:cubicBezTo>
                  <a:pt x="163465" y="4871304"/>
                  <a:pt x="280994" y="4897575"/>
                  <a:pt x="386102" y="4859750"/>
                </a:cubicBezTo>
                <a:lnTo>
                  <a:pt x="1393599" y="4497572"/>
                </a:lnTo>
                <a:cubicBezTo>
                  <a:pt x="1492078" y="4462196"/>
                  <a:pt x="1581518" y="4405427"/>
                  <a:pt x="1655546" y="4331504"/>
                </a:cubicBezTo>
                <a:lnTo>
                  <a:pt x="4302382" y="1684573"/>
                </a:lnTo>
                <a:lnTo>
                  <a:pt x="4302439" y="1684706"/>
                </a:lnTo>
                <a:lnTo>
                  <a:pt x="4397956" y="1588999"/>
                </a:lnTo>
                <a:lnTo>
                  <a:pt x="4763373" y="1223524"/>
                </a:lnTo>
                <a:lnTo>
                  <a:pt x="4763506" y="1223324"/>
                </a:lnTo>
                <a:cubicBezTo>
                  <a:pt x="4913877" y="1072496"/>
                  <a:pt x="4914402" y="828132"/>
                  <a:pt x="4763383" y="676980"/>
                </a:cubicBezTo>
                <a:close/>
                <a:moveTo>
                  <a:pt x="736317" y="3412369"/>
                </a:moveTo>
                <a:lnTo>
                  <a:pt x="3465163" y="683247"/>
                </a:lnTo>
                <a:lnTo>
                  <a:pt x="3781469" y="999554"/>
                </a:lnTo>
                <a:lnTo>
                  <a:pt x="1025296" y="3755669"/>
                </a:lnTo>
                <a:lnTo>
                  <a:pt x="710638" y="3441078"/>
                </a:lnTo>
                <a:cubicBezTo>
                  <a:pt x="718886" y="3431248"/>
                  <a:pt x="727202" y="3421466"/>
                  <a:pt x="736317" y="3412369"/>
                </a:cubicBezTo>
                <a:close/>
                <a:moveTo>
                  <a:pt x="1302226" y="4243121"/>
                </a:moveTo>
                <a:lnTo>
                  <a:pt x="660203" y="4473883"/>
                </a:lnTo>
                <a:lnTo>
                  <a:pt x="402847" y="4216518"/>
                </a:lnTo>
                <a:lnTo>
                  <a:pt x="633571" y="3574609"/>
                </a:lnTo>
                <a:cubicBezTo>
                  <a:pt x="635190" y="3569923"/>
                  <a:pt x="637495" y="3565493"/>
                  <a:pt x="639305" y="3560874"/>
                </a:cubicBezTo>
                <a:lnTo>
                  <a:pt x="1315847" y="4237377"/>
                </a:lnTo>
                <a:cubicBezTo>
                  <a:pt x="1311237" y="4239235"/>
                  <a:pt x="1306836" y="4241473"/>
                  <a:pt x="1302226" y="4243121"/>
                </a:cubicBezTo>
                <a:close/>
                <a:moveTo>
                  <a:pt x="1464370" y="4140346"/>
                </a:moveTo>
                <a:cubicBezTo>
                  <a:pt x="1455264" y="4149395"/>
                  <a:pt x="1445492" y="4157777"/>
                  <a:pt x="1435662" y="4166026"/>
                </a:cubicBezTo>
                <a:lnTo>
                  <a:pt x="1120908" y="3851301"/>
                </a:lnTo>
                <a:lnTo>
                  <a:pt x="3877053" y="1095127"/>
                </a:lnTo>
                <a:lnTo>
                  <a:pt x="4193226" y="1411367"/>
                </a:lnTo>
                <a:close/>
                <a:moveTo>
                  <a:pt x="4572159" y="1032358"/>
                </a:moveTo>
                <a:lnTo>
                  <a:pt x="4302392" y="1302258"/>
                </a:lnTo>
                <a:lnTo>
                  <a:pt x="4288866" y="1315793"/>
                </a:lnTo>
                <a:lnTo>
                  <a:pt x="3560747" y="587683"/>
                </a:lnTo>
                <a:lnTo>
                  <a:pt x="3844049" y="304314"/>
                </a:lnTo>
                <a:cubicBezTo>
                  <a:pt x="3889464" y="259232"/>
                  <a:pt x="3962864" y="259166"/>
                  <a:pt x="4008336" y="304448"/>
                </a:cubicBezTo>
                <a:lnTo>
                  <a:pt x="4572168" y="868080"/>
                </a:lnTo>
                <a:cubicBezTo>
                  <a:pt x="4617517" y="913362"/>
                  <a:pt x="4617574" y="986761"/>
                  <a:pt x="4571968" y="1032567"/>
                </a:cubicBezTo>
                <a:close/>
              </a:path>
            </a:pathLst>
          </a:custGeom>
          <a:solidFill>
            <a:sysClr val="window" lastClr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4" name="グラフィックス 77">
            <a:extLst>
              <a:ext uri="{FF2B5EF4-FFF2-40B4-BE49-F238E27FC236}">
                <a16:creationId xmlns:a16="http://schemas.microsoft.com/office/drawing/2014/main" id="{163FE1DF-FF62-EA2B-ED1A-ABA08D744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946" y="5084879"/>
            <a:ext cx="472624" cy="503846"/>
          </a:xfrm>
          <a:prstGeom prst="rect">
            <a:avLst/>
          </a:prstGeom>
        </p:spPr>
      </p:pic>
      <p:grpSp>
        <p:nvGrpSpPr>
          <p:cNvPr id="75" name="グループ化 87">
            <a:extLst>
              <a:ext uri="{FF2B5EF4-FFF2-40B4-BE49-F238E27FC236}">
                <a16:creationId xmlns:a16="http://schemas.microsoft.com/office/drawing/2014/main" id="{7763D426-474A-6C54-2E6B-D1B96370E162}"/>
              </a:ext>
            </a:extLst>
          </p:cNvPr>
          <p:cNvGrpSpPr/>
          <p:nvPr/>
        </p:nvGrpSpPr>
        <p:grpSpPr>
          <a:xfrm>
            <a:off x="535211" y="3265658"/>
            <a:ext cx="422095" cy="434474"/>
            <a:chOff x="2754435" y="4110551"/>
            <a:chExt cx="667030" cy="649288"/>
          </a:xfrm>
          <a:solidFill>
            <a:sysClr val="window" lastClr="FFFFFF"/>
          </a:solidFill>
        </p:grpSpPr>
        <p:sp>
          <p:nvSpPr>
            <p:cNvPr id="76" name="Freeform 1717">
              <a:extLst>
                <a:ext uri="{FF2B5EF4-FFF2-40B4-BE49-F238E27FC236}">
                  <a16:creationId xmlns:a16="http://schemas.microsoft.com/office/drawing/2014/main" id="{50FD031E-8EF9-EFD8-CD16-0335F00E4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435" y="4234376"/>
              <a:ext cx="314326" cy="525463"/>
            </a:xfrm>
            <a:custGeom>
              <a:avLst/>
              <a:gdLst>
                <a:gd name="T0" fmla="*/ 83 w 84"/>
                <a:gd name="T1" fmla="*/ 57 h 140"/>
                <a:gd name="T2" fmla="*/ 67 w 84"/>
                <a:gd name="T3" fmla="*/ 7 h 140"/>
                <a:gd name="T4" fmla="*/ 55 w 84"/>
                <a:gd name="T5" fmla="*/ 0 h 140"/>
                <a:gd name="T6" fmla="*/ 29 w 84"/>
                <a:gd name="T7" fmla="*/ 0 h 140"/>
                <a:gd name="T8" fmla="*/ 17 w 84"/>
                <a:gd name="T9" fmla="*/ 7 h 140"/>
                <a:gd name="T10" fmla="*/ 1 w 84"/>
                <a:gd name="T11" fmla="*/ 57 h 140"/>
                <a:gd name="T12" fmla="*/ 4 w 84"/>
                <a:gd name="T13" fmla="*/ 63 h 140"/>
                <a:gd name="T14" fmla="*/ 7 w 84"/>
                <a:gd name="T15" fmla="*/ 64 h 140"/>
                <a:gd name="T16" fmla="*/ 13 w 84"/>
                <a:gd name="T17" fmla="*/ 61 h 140"/>
                <a:gd name="T18" fmla="*/ 25 w 84"/>
                <a:gd name="T19" fmla="*/ 22 h 140"/>
                <a:gd name="T20" fmla="*/ 27 w 84"/>
                <a:gd name="T21" fmla="*/ 23 h 140"/>
                <a:gd name="T22" fmla="*/ 12 w 84"/>
                <a:gd name="T23" fmla="*/ 85 h 140"/>
                <a:gd name="T24" fmla="*/ 23 w 84"/>
                <a:gd name="T25" fmla="*/ 85 h 140"/>
                <a:gd name="T26" fmla="*/ 23 w 84"/>
                <a:gd name="T27" fmla="*/ 135 h 140"/>
                <a:gd name="T28" fmla="*/ 29 w 84"/>
                <a:gd name="T29" fmla="*/ 140 h 140"/>
                <a:gd name="T30" fmla="*/ 34 w 84"/>
                <a:gd name="T31" fmla="*/ 140 h 140"/>
                <a:gd name="T32" fmla="*/ 40 w 84"/>
                <a:gd name="T33" fmla="*/ 135 h 140"/>
                <a:gd name="T34" fmla="*/ 40 w 84"/>
                <a:gd name="T35" fmla="*/ 85 h 140"/>
                <a:gd name="T36" fmla="*/ 45 w 84"/>
                <a:gd name="T37" fmla="*/ 85 h 140"/>
                <a:gd name="T38" fmla="*/ 45 w 84"/>
                <a:gd name="T39" fmla="*/ 135 h 140"/>
                <a:gd name="T40" fmla="*/ 50 w 84"/>
                <a:gd name="T41" fmla="*/ 140 h 140"/>
                <a:gd name="T42" fmla="*/ 56 w 84"/>
                <a:gd name="T43" fmla="*/ 140 h 140"/>
                <a:gd name="T44" fmla="*/ 61 w 84"/>
                <a:gd name="T45" fmla="*/ 135 h 140"/>
                <a:gd name="T46" fmla="*/ 61 w 84"/>
                <a:gd name="T47" fmla="*/ 85 h 140"/>
                <a:gd name="T48" fmla="*/ 73 w 84"/>
                <a:gd name="T49" fmla="*/ 85 h 140"/>
                <a:gd name="T50" fmla="*/ 58 w 84"/>
                <a:gd name="T51" fmla="*/ 23 h 140"/>
                <a:gd name="T52" fmla="*/ 60 w 84"/>
                <a:gd name="T53" fmla="*/ 22 h 140"/>
                <a:gd name="T54" fmla="*/ 72 w 84"/>
                <a:gd name="T55" fmla="*/ 61 h 140"/>
                <a:gd name="T56" fmla="*/ 78 w 84"/>
                <a:gd name="T57" fmla="*/ 64 h 140"/>
                <a:gd name="T58" fmla="*/ 80 w 84"/>
                <a:gd name="T59" fmla="*/ 63 h 140"/>
                <a:gd name="T60" fmla="*/ 83 w 84"/>
                <a:gd name="T61" fmla="*/ 5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140">
                  <a:moveTo>
                    <a:pt x="83" y="57"/>
                  </a:moveTo>
                  <a:cubicBezTo>
                    <a:pt x="83" y="57"/>
                    <a:pt x="68" y="7"/>
                    <a:pt x="67" y="7"/>
                  </a:cubicBezTo>
                  <a:cubicBezTo>
                    <a:pt x="66" y="3"/>
                    <a:pt x="61" y="0"/>
                    <a:pt x="5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4" y="0"/>
                    <a:pt x="19" y="3"/>
                    <a:pt x="17" y="7"/>
                  </a:cubicBezTo>
                  <a:cubicBezTo>
                    <a:pt x="17" y="7"/>
                    <a:pt x="1" y="57"/>
                    <a:pt x="1" y="57"/>
                  </a:cubicBezTo>
                  <a:cubicBezTo>
                    <a:pt x="0" y="60"/>
                    <a:pt x="2" y="63"/>
                    <a:pt x="4" y="63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9" y="65"/>
                    <a:pt x="12" y="63"/>
                    <a:pt x="13" y="6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6" y="22"/>
                    <a:pt x="27" y="2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8"/>
                    <a:pt x="26" y="140"/>
                    <a:pt x="29" y="140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7" y="140"/>
                    <a:pt x="40" y="138"/>
                    <a:pt x="40" y="13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8"/>
                    <a:pt x="47" y="140"/>
                    <a:pt x="50" y="140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9" y="140"/>
                    <a:pt x="61" y="138"/>
                    <a:pt x="61" y="13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9" y="22"/>
                    <a:pt x="59" y="22"/>
                    <a:pt x="60" y="22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3" y="63"/>
                    <a:pt x="76" y="65"/>
                    <a:pt x="78" y="64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3" y="63"/>
                    <a:pt x="84" y="60"/>
                    <a:pt x="83" y="57"/>
                  </a:cubicBezTo>
                  <a:close/>
                </a:path>
              </a:pathLst>
            </a:custGeom>
            <a:grpFill/>
            <a:ln w="28575"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Oval 1718">
              <a:extLst>
                <a:ext uri="{FF2B5EF4-FFF2-40B4-BE49-F238E27FC236}">
                  <a16:creationId xmlns:a16="http://schemas.microsoft.com/office/drawing/2014/main" id="{499D4788-A9B6-CBC7-B8A9-67800BD79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211" y="4110551"/>
              <a:ext cx="104775" cy="107950"/>
            </a:xfrm>
            <a:prstGeom prst="ellipse">
              <a:avLst/>
            </a:prstGeom>
            <a:grpFill/>
            <a:ln w="28575"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1715">
              <a:extLst>
                <a:ext uri="{FF2B5EF4-FFF2-40B4-BE49-F238E27FC236}">
                  <a16:creationId xmlns:a16="http://schemas.microsoft.com/office/drawing/2014/main" id="{019DEE51-0B11-9E36-CBD6-BC2F4BB42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815" y="4231201"/>
              <a:ext cx="247650" cy="528638"/>
            </a:xfrm>
            <a:custGeom>
              <a:avLst/>
              <a:gdLst>
                <a:gd name="T0" fmla="*/ 51 w 66"/>
                <a:gd name="T1" fmla="*/ 0 h 141"/>
                <a:gd name="T2" fmla="*/ 51 w 66"/>
                <a:gd name="T3" fmla="*/ 0 h 141"/>
                <a:gd name="T4" fmla="*/ 16 w 66"/>
                <a:gd name="T5" fmla="*/ 0 h 141"/>
                <a:gd name="T6" fmla="*/ 16 w 66"/>
                <a:gd name="T7" fmla="*/ 0 h 141"/>
                <a:gd name="T8" fmla="*/ 0 w 66"/>
                <a:gd name="T9" fmla="*/ 12 h 141"/>
                <a:gd name="T10" fmla="*/ 0 w 66"/>
                <a:gd name="T11" fmla="*/ 16 h 141"/>
                <a:gd name="T12" fmla="*/ 0 w 66"/>
                <a:gd name="T13" fmla="*/ 58 h 141"/>
                <a:gd name="T14" fmla="*/ 0 w 66"/>
                <a:gd name="T15" fmla="*/ 66 h 141"/>
                <a:gd name="T16" fmla="*/ 5 w 66"/>
                <a:gd name="T17" fmla="*/ 70 h 141"/>
                <a:gd name="T18" fmla="*/ 7 w 66"/>
                <a:gd name="T19" fmla="*/ 70 h 141"/>
                <a:gd name="T20" fmla="*/ 12 w 66"/>
                <a:gd name="T21" fmla="*/ 66 h 141"/>
                <a:gd name="T22" fmla="*/ 12 w 66"/>
                <a:gd name="T23" fmla="*/ 58 h 141"/>
                <a:gd name="T24" fmla="*/ 12 w 66"/>
                <a:gd name="T25" fmla="*/ 23 h 141"/>
                <a:gd name="T26" fmla="*/ 16 w 66"/>
                <a:gd name="T27" fmla="*/ 23 h 141"/>
                <a:gd name="T28" fmla="*/ 16 w 66"/>
                <a:gd name="T29" fmla="*/ 58 h 141"/>
                <a:gd name="T30" fmla="*/ 16 w 66"/>
                <a:gd name="T31" fmla="*/ 91 h 141"/>
                <a:gd name="T32" fmla="*/ 16 w 66"/>
                <a:gd name="T33" fmla="*/ 116 h 141"/>
                <a:gd name="T34" fmla="*/ 16 w 66"/>
                <a:gd name="T35" fmla="*/ 133 h 141"/>
                <a:gd name="T36" fmla="*/ 16 w 66"/>
                <a:gd name="T37" fmla="*/ 135 h 141"/>
                <a:gd name="T38" fmla="*/ 21 w 66"/>
                <a:gd name="T39" fmla="*/ 141 h 141"/>
                <a:gd name="T40" fmla="*/ 26 w 66"/>
                <a:gd name="T41" fmla="*/ 141 h 141"/>
                <a:gd name="T42" fmla="*/ 32 w 66"/>
                <a:gd name="T43" fmla="*/ 135 h 141"/>
                <a:gd name="T44" fmla="*/ 32 w 66"/>
                <a:gd name="T45" fmla="*/ 133 h 141"/>
                <a:gd name="T46" fmla="*/ 32 w 66"/>
                <a:gd name="T47" fmla="*/ 116 h 141"/>
                <a:gd name="T48" fmla="*/ 32 w 66"/>
                <a:gd name="T49" fmla="*/ 91 h 141"/>
                <a:gd name="T50" fmla="*/ 32 w 66"/>
                <a:gd name="T51" fmla="*/ 69 h 141"/>
                <a:gd name="T52" fmla="*/ 35 w 66"/>
                <a:gd name="T53" fmla="*/ 69 h 141"/>
                <a:gd name="T54" fmla="*/ 35 w 66"/>
                <a:gd name="T55" fmla="*/ 91 h 141"/>
                <a:gd name="T56" fmla="*/ 35 w 66"/>
                <a:gd name="T57" fmla="*/ 116 h 141"/>
                <a:gd name="T58" fmla="*/ 35 w 66"/>
                <a:gd name="T59" fmla="*/ 133 h 141"/>
                <a:gd name="T60" fmla="*/ 35 w 66"/>
                <a:gd name="T61" fmla="*/ 135 h 141"/>
                <a:gd name="T62" fmla="*/ 40 w 66"/>
                <a:gd name="T63" fmla="*/ 141 h 141"/>
                <a:gd name="T64" fmla="*/ 45 w 66"/>
                <a:gd name="T65" fmla="*/ 141 h 141"/>
                <a:gd name="T66" fmla="*/ 51 w 66"/>
                <a:gd name="T67" fmla="*/ 135 h 141"/>
                <a:gd name="T68" fmla="*/ 51 w 66"/>
                <a:gd name="T69" fmla="*/ 133 h 141"/>
                <a:gd name="T70" fmla="*/ 51 w 66"/>
                <a:gd name="T71" fmla="*/ 116 h 141"/>
                <a:gd name="T72" fmla="*/ 51 w 66"/>
                <a:gd name="T73" fmla="*/ 91 h 141"/>
                <a:gd name="T74" fmla="*/ 51 w 66"/>
                <a:gd name="T75" fmla="*/ 58 h 141"/>
                <a:gd name="T76" fmla="*/ 51 w 66"/>
                <a:gd name="T77" fmla="*/ 23 h 141"/>
                <a:gd name="T78" fmla="*/ 54 w 66"/>
                <a:gd name="T79" fmla="*/ 23 h 141"/>
                <a:gd name="T80" fmla="*/ 54 w 66"/>
                <a:gd name="T81" fmla="*/ 58 h 141"/>
                <a:gd name="T82" fmla="*/ 54 w 66"/>
                <a:gd name="T83" fmla="*/ 66 h 141"/>
                <a:gd name="T84" fmla="*/ 59 w 66"/>
                <a:gd name="T85" fmla="*/ 70 h 141"/>
                <a:gd name="T86" fmla="*/ 62 w 66"/>
                <a:gd name="T87" fmla="*/ 70 h 141"/>
                <a:gd name="T88" fmla="*/ 66 w 66"/>
                <a:gd name="T89" fmla="*/ 66 h 141"/>
                <a:gd name="T90" fmla="*/ 66 w 66"/>
                <a:gd name="T91" fmla="*/ 58 h 141"/>
                <a:gd name="T92" fmla="*/ 66 w 66"/>
                <a:gd name="T93" fmla="*/ 16 h 141"/>
                <a:gd name="T94" fmla="*/ 66 w 66"/>
                <a:gd name="T95" fmla="*/ 12 h 141"/>
                <a:gd name="T96" fmla="*/ 51 w 66"/>
                <a:gd name="T9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141"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1"/>
                    <a:pt x="0" y="6"/>
                    <a:pt x="0" y="12"/>
                  </a:cubicBezTo>
                  <a:cubicBezTo>
                    <a:pt x="0" y="12"/>
                    <a:pt x="0" y="16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70"/>
                    <a:pt x="5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10" y="70"/>
                    <a:pt x="12" y="68"/>
                    <a:pt x="12" y="66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3"/>
                    <a:pt x="14" y="23"/>
                    <a:pt x="16" y="23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6" y="138"/>
                    <a:pt x="18" y="141"/>
                    <a:pt x="21" y="141"/>
                  </a:cubicBezTo>
                  <a:cubicBezTo>
                    <a:pt x="26" y="141"/>
                    <a:pt x="26" y="141"/>
                    <a:pt x="26" y="141"/>
                  </a:cubicBezTo>
                  <a:cubicBezTo>
                    <a:pt x="29" y="141"/>
                    <a:pt x="32" y="138"/>
                    <a:pt x="32" y="135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8"/>
                    <a:pt x="37" y="141"/>
                    <a:pt x="40" y="141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8" y="141"/>
                    <a:pt x="51" y="138"/>
                    <a:pt x="51" y="135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1" y="116"/>
                    <a:pt x="51" y="116"/>
                    <a:pt x="51" y="116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3" y="23"/>
                    <a:pt x="54" y="23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68"/>
                    <a:pt x="57" y="70"/>
                    <a:pt x="59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4" y="70"/>
                    <a:pt x="66" y="68"/>
                    <a:pt x="66" y="66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2"/>
                    <a:pt x="66" y="12"/>
                  </a:cubicBezTo>
                  <a:cubicBezTo>
                    <a:pt x="66" y="6"/>
                    <a:pt x="60" y="1"/>
                    <a:pt x="51" y="0"/>
                  </a:cubicBezTo>
                  <a:close/>
                </a:path>
              </a:pathLst>
            </a:custGeom>
            <a:grpFill/>
            <a:ln w="28575"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Oval 1716">
              <a:extLst>
                <a:ext uri="{FF2B5EF4-FFF2-40B4-BE49-F238E27FC236}">
                  <a16:creationId xmlns:a16="http://schemas.microsoft.com/office/drawing/2014/main" id="{16B31C60-81D8-2007-F8E0-33357B4C8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5253" y="4110551"/>
              <a:ext cx="104775" cy="104775"/>
            </a:xfrm>
            <a:prstGeom prst="ellipse">
              <a:avLst/>
            </a:prstGeom>
            <a:grpFill/>
            <a:ln w="28575"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53A4CCF5-50EE-2B71-320A-8E857A839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27" y="4083256"/>
            <a:ext cx="294863" cy="4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622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385673DF-3C68-4ADD-BF63-F67BE955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>
                <a:latin typeface="+mj-lt"/>
              </a:rPr>
              <a:t>Method 2 | Investigators and Sites</a:t>
            </a:r>
            <a:endParaRPr lang="ja-JP" altLang="en-US" sz="3200">
              <a:latin typeface="+mj-lt"/>
            </a:endParaRPr>
          </a:p>
        </p:txBody>
      </p:sp>
      <p:sp>
        <p:nvSpPr>
          <p:cNvPr id="9" name="タイトル 2">
            <a:extLst>
              <a:ext uri="{FF2B5EF4-FFF2-40B4-BE49-F238E27FC236}">
                <a16:creationId xmlns:a16="http://schemas.microsoft.com/office/drawing/2014/main" id="{F9632EC5-A980-46DA-ABD3-C9E4B849E083}"/>
              </a:ext>
            </a:extLst>
          </p:cNvPr>
          <p:cNvSpPr txBox="1">
            <a:spLocks/>
          </p:cNvSpPr>
          <p:nvPr/>
        </p:nvSpPr>
        <p:spPr>
          <a:xfrm>
            <a:off x="516000" y="870078"/>
            <a:ext cx="11160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600" b="1" kern="1200" baseline="0">
                <a:solidFill>
                  <a:schemeClr val="tx1"/>
                </a:solidFill>
                <a:latin typeface="+mn-lt"/>
                <a:ea typeface="HGSｺﾞｼｯｸE" pitchFamily="50" charset="-128"/>
                <a:cs typeface="+mj-cs"/>
              </a:defRPr>
            </a:lvl1pPr>
          </a:lstStyle>
          <a:p>
            <a:endParaRPr lang="ja-JP" altLang="en-US">
              <a:latin typeface="+mj-lt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71DE39F-9493-BA21-E0F2-E2DA3ECEA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00" y="6308413"/>
            <a:ext cx="1911521" cy="306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283" tIns="45182" rIns="90283" bIns="45182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ts val="200"/>
              </a:spcBef>
              <a:spcAft>
                <a:spcPts val="200"/>
              </a:spcAft>
              <a:buNone/>
            </a:pPr>
            <a:r>
              <a:rPr lang="it-IT" altLang="en-US" sz="1400" b="0" dirty="0">
                <a:latin typeface="+mn-lt"/>
                <a:cs typeface="Arial" panose="020B0604020202020204" pitchFamily="34" charset="0"/>
              </a:rPr>
              <a:t>* </a:t>
            </a:r>
            <a:r>
              <a:rPr lang="it-IT" altLang="en-US" sz="1400" b="0" dirty="0" err="1">
                <a:latin typeface="+mn-lt"/>
                <a:cs typeface="Arial" panose="020B0604020202020204" pitchFamily="34" charset="0"/>
              </a:rPr>
              <a:t>Principal</a:t>
            </a:r>
            <a:r>
              <a:rPr lang="it-IT" altLang="en-US" sz="1400" b="0" dirty="0">
                <a:latin typeface="+mn-lt"/>
                <a:cs typeface="Arial" panose="020B0604020202020204" pitchFamily="34" charset="0"/>
              </a:rPr>
              <a:t> </a:t>
            </a:r>
            <a:r>
              <a:rPr lang="it-IT" altLang="en-US" sz="1400" b="0" dirty="0" err="1">
                <a:latin typeface="+mn-lt"/>
                <a:cs typeface="Arial" panose="020B0604020202020204" pitchFamily="34" charset="0"/>
              </a:rPr>
              <a:t>Investigators</a:t>
            </a:r>
            <a:endParaRPr lang="it-IT" altLang="en-US" sz="1400" b="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4" name="表 10">
            <a:extLst>
              <a:ext uri="{FF2B5EF4-FFF2-40B4-BE49-F238E27FC236}">
                <a16:creationId xmlns:a16="http://schemas.microsoft.com/office/drawing/2014/main" id="{F6626E4F-ECE2-44A9-9054-8FB1B4BDD9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87409"/>
              </p:ext>
            </p:extLst>
          </p:nvPr>
        </p:nvGraphicFramePr>
        <p:xfrm>
          <a:off x="336550" y="1268413"/>
          <a:ext cx="11519450" cy="50400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557369">
                  <a:extLst>
                    <a:ext uri="{9D8B030D-6E8A-4147-A177-3AD203B41FA5}">
                      <a16:colId xmlns:a16="http://schemas.microsoft.com/office/drawing/2014/main" val="1945152064"/>
                    </a:ext>
                  </a:extLst>
                </a:gridCol>
                <a:gridCol w="3993334">
                  <a:extLst>
                    <a:ext uri="{9D8B030D-6E8A-4147-A177-3AD203B41FA5}">
                      <a16:colId xmlns:a16="http://schemas.microsoft.com/office/drawing/2014/main" val="607445995"/>
                    </a:ext>
                  </a:extLst>
                </a:gridCol>
                <a:gridCol w="2968747">
                  <a:extLst>
                    <a:ext uri="{9D8B030D-6E8A-4147-A177-3AD203B41FA5}">
                      <a16:colId xmlns:a16="http://schemas.microsoft.com/office/drawing/2014/main" val="19036023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of Institution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Principal Investigator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</a:t>
                      </a:r>
                      <a:r>
                        <a:rPr lang="en-US" sz="18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of enrollment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9880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Kokura </a:t>
                      </a:r>
                      <a:r>
                        <a:rPr lang="en-US" sz="18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Kinen</a:t>
                      </a:r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Hospital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Dr. Kenji ANDO/Dr. Yoshimitsu SOGA*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extLst>
                  <a:ext uri="{0D108BD9-81ED-4DB2-BD59-A6C34878D82A}">
                    <a16:rowId xmlns:a16="http://schemas.microsoft.com/office/drawing/2014/main" val="42546252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Shonan Kamakura General Hospital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Dr. Shigeru SAITO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extLst>
                  <a:ext uri="{0D108BD9-81ED-4DB2-BD59-A6C34878D82A}">
                    <a16:rowId xmlns:a16="http://schemas.microsoft.com/office/drawing/2014/main" val="23217458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Kansai Rosai Hospital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Dr. Toshiaki MANO/Dr. Osamu IIDA*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extLst>
                  <a:ext uri="{0D108BD9-81ED-4DB2-BD59-A6C34878D82A}">
                    <a16:rowId xmlns:a16="http://schemas.microsoft.com/office/drawing/2014/main" val="130355673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Asahi General Hospital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Dr. Naoki HAYAKAWA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extLst>
                  <a:ext uri="{0D108BD9-81ED-4DB2-BD59-A6C34878D82A}">
                    <a16:rowId xmlns:a16="http://schemas.microsoft.com/office/drawing/2014/main" val="35925318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Nara Medical University Hospital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Dr. Shigeo ICHIHASHI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extLst>
                  <a:ext uri="{0D108BD9-81ED-4DB2-BD59-A6C34878D82A}">
                    <a16:rowId xmlns:a16="http://schemas.microsoft.com/office/drawing/2014/main" val="14791654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Morinomiya Hospital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Dr. Daizo KAWASAKI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extLst>
                  <a:ext uri="{0D108BD9-81ED-4DB2-BD59-A6C34878D82A}">
                    <a16:rowId xmlns:a16="http://schemas.microsoft.com/office/drawing/2014/main" val="114421718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Tokyo Saiseikai Central Hospital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Dr. Kenji SUZUKI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extLst>
                  <a:ext uri="{0D108BD9-81ED-4DB2-BD59-A6C34878D82A}">
                    <a16:rowId xmlns:a16="http://schemas.microsoft.com/office/drawing/2014/main" val="42761186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Matsuyama Red Cross Hospital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Dr. Terutoshi YAMAOKA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extLst>
                  <a:ext uri="{0D108BD9-81ED-4DB2-BD59-A6C34878D82A}">
                    <a16:rowId xmlns:a16="http://schemas.microsoft.com/office/drawing/2014/main" val="34167616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Kishiwada Tokushukai Hospital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Dr. Masahiko FUJIHARA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extLst>
                  <a:ext uri="{0D108BD9-81ED-4DB2-BD59-A6C34878D82A}">
                    <a16:rowId xmlns:a16="http://schemas.microsoft.com/office/drawing/2014/main" val="28353487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Tokyo Bay Urayasu Ichikawa Medical Center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Dr. Tatsuya NAKAMA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extLst>
                  <a:ext uri="{0D108BD9-81ED-4DB2-BD59-A6C34878D82A}">
                    <a16:rowId xmlns:a16="http://schemas.microsoft.com/office/drawing/2014/main" val="32041582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Toho University Ohashi Medical Center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Dr. Masato NAKAMURA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extLst>
                  <a:ext uri="{0D108BD9-81ED-4DB2-BD59-A6C34878D82A}">
                    <a16:rowId xmlns:a16="http://schemas.microsoft.com/office/drawing/2014/main" val="11860995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Sendai Kosei Hospital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Dr. Norio TADA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extLst>
                  <a:ext uri="{0D108BD9-81ED-4DB2-BD59-A6C34878D82A}">
                    <a16:rowId xmlns:a16="http://schemas.microsoft.com/office/drawing/2014/main" val="33308993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Saiseikai Nakatsu Hospital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Dr. Amane KOZUKI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36000" marB="36000" anchor="ctr"/>
                </a:tc>
                <a:extLst>
                  <a:ext uri="{0D108BD9-81ED-4DB2-BD59-A6C34878D82A}">
                    <a16:rowId xmlns:a16="http://schemas.microsoft.com/office/drawing/2014/main" val="3493567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19646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CACC2B2B-1904-44E8-ABC7-D8FE38E4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/>
              <a:t>Method 3 | Inclusion/Exclusion Criteria</a:t>
            </a:r>
            <a:endParaRPr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3">
                <a:extLst>
                  <a:ext uri="{FF2B5EF4-FFF2-40B4-BE49-F238E27FC236}">
                    <a16:creationId xmlns:a16="http://schemas.microsoft.com/office/drawing/2014/main" id="{F1927AB0-8BD0-D8A5-93AF-B46F8BE82195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494296495"/>
                  </p:ext>
                </p:extLst>
              </p:nvPr>
            </p:nvGraphicFramePr>
            <p:xfrm>
              <a:off x="336550" y="1268412"/>
              <a:ext cx="5616000" cy="4705287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5616000">
                      <a:extLst>
                        <a:ext uri="{9D8B030D-6E8A-4147-A177-3AD203B41FA5}">
                          <a16:colId xmlns:a16="http://schemas.microsoft.com/office/drawing/2014/main" val="1445397121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Key Inclusion Criteria</a:t>
                          </a:r>
                        </a:p>
                      </a:txBody>
                      <a:tcPr marL="144000" marR="144000" marT="0" marB="0" anchor="ctr"/>
                    </a:tc>
                    <a:extLst>
                      <a:ext uri="{0D108BD9-81ED-4DB2-BD59-A6C34878D82A}">
                        <a16:rowId xmlns:a16="http://schemas.microsoft.com/office/drawing/2014/main" val="1186021870"/>
                      </a:ext>
                    </a:extLst>
                  </a:tr>
                  <a:tr h="821052">
                    <a:tc>
                      <a:txBody>
                        <a:bodyPr/>
                        <a:lstStyle/>
                        <a:p>
                          <a:pPr marL="355600" marR="0" lvl="0" indent="-3556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+mn-lt"/>
                            </a:rPr>
                            <a:t>1.</a:t>
                          </a:r>
                          <a:r>
                            <a:rPr lang="en-US" altLang="ja-JP" sz="1800" dirty="0">
                              <a:latin typeface="+mn-lt"/>
                            </a:rPr>
                            <a:t> 	Patients with </a:t>
                          </a:r>
                          <a:r>
                            <a:rPr lang="en-US" altLang="ja-JP" sz="1800" b="1" dirty="0">
                              <a:latin typeface="+mn-lt"/>
                            </a:rPr>
                            <a:t>Rutherford classification of 2-4</a:t>
                          </a:r>
                          <a:r>
                            <a:rPr lang="en-US" altLang="ja-JP" sz="1800" dirty="0">
                              <a:latin typeface="+mn-lt"/>
                            </a:rPr>
                            <a:t>.</a:t>
                          </a:r>
                        </a:p>
                      </a:txBody>
                      <a:tcPr marL="144000" marR="144000" marT="36000" marB="36000"/>
                    </a:tc>
                    <a:extLst>
                      <a:ext uri="{0D108BD9-81ED-4DB2-BD59-A6C34878D82A}">
                        <a16:rowId xmlns:a16="http://schemas.microsoft.com/office/drawing/2014/main" val="3830434330"/>
                      </a:ext>
                    </a:extLst>
                  </a:tr>
                  <a:tr h="985263">
                    <a:tc>
                      <a:txBody>
                        <a:bodyPr/>
                        <a:lstStyle/>
                        <a:p>
                          <a:pPr marL="355600" marR="0" lvl="0" indent="-3556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 typeface="+mj-lt"/>
                            <a:buNone/>
                            <a:tabLst/>
                            <a:defRPr/>
                          </a:pPr>
                          <a:r>
                            <a:rPr lang="en-US" altLang="ja-JP" sz="1800" dirty="0">
                              <a:latin typeface="+mn-lt"/>
                            </a:rPr>
                            <a:t>2. 	Patients with target lesion in </a:t>
                          </a:r>
                          <a:r>
                            <a:rPr lang="en-US" altLang="ja-JP" sz="1800" b="1" dirty="0">
                              <a:latin typeface="+mn-lt"/>
                            </a:rPr>
                            <a:t>superficial femoral artery (SFA) to popliteal artery (PA)</a:t>
                          </a:r>
                        </a:p>
                      </a:txBody>
                      <a:tcPr marL="144000" marR="144000" marT="36000" marB="36000"/>
                    </a:tc>
                    <a:extLst>
                      <a:ext uri="{0D108BD9-81ED-4DB2-BD59-A6C34878D82A}">
                        <a16:rowId xmlns:a16="http://schemas.microsoft.com/office/drawing/2014/main" val="2471985837"/>
                      </a:ext>
                    </a:extLst>
                  </a:tr>
                  <a:tr h="1642105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 startAt="3"/>
                            <a:tabLst/>
                            <a:defRPr/>
                          </a:pPr>
                          <a:r>
                            <a:rPr kumimoji="1" lang="en-US" altLang="ja-JP" sz="1800" b="1" kern="1200" dirty="0">
                              <a:solidFill>
                                <a:schemeClr val="dk1"/>
                              </a:solidFill>
                              <a:latin typeface="+mn-lt"/>
                            </a:rPr>
                            <a:t>De novo or </a:t>
                          </a:r>
                          <a:r>
                            <a:rPr kumimoji="1" lang="en-US" altLang="ja-JP" sz="1800" b="1" kern="1200" dirty="0" err="1">
                              <a:solidFill>
                                <a:schemeClr val="dk1"/>
                              </a:solidFill>
                              <a:latin typeface="+mn-lt"/>
                            </a:rPr>
                            <a:t>restenotic</a:t>
                          </a:r>
                          <a:r>
                            <a:rPr kumimoji="1" lang="en-US" altLang="ja-JP" sz="1800" b="1" kern="1200" dirty="0">
                              <a:solidFill>
                                <a:schemeClr val="dk1"/>
                              </a:solidFill>
                              <a:latin typeface="+mn-lt"/>
                            </a:rPr>
                            <a:t> lesions </a:t>
                          </a: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latin typeface="+mn-lt"/>
                            </a:rPr>
                            <a:t>with &gt;70% and &lt;100% stenosis</a:t>
                          </a:r>
                        </a:p>
                        <a:p>
                          <a:pPr marL="800100" marR="0" lvl="1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ja-JP" sz="1800" b="0" dirty="0">
                              <a:latin typeface="+mn-lt"/>
                            </a:rPr>
                            <a:t>Lesion length </a:t>
                          </a:r>
                          <a:r>
                            <a:rPr lang="en-US" altLang="ja-JP" sz="1800" b="1" dirty="0">
                              <a:latin typeface="+mn-lt"/>
                            </a:rPr>
                            <a:t>≤ 200 mm </a:t>
                          </a:r>
                        </a:p>
                        <a:p>
                          <a:pPr marL="800100" marR="0" lvl="1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ja-JP" sz="1800" b="0" dirty="0">
                              <a:latin typeface="+mn-lt"/>
                            </a:rPr>
                            <a:t>RVD of </a:t>
                          </a:r>
                          <a:r>
                            <a:rPr lang="en-US" altLang="ja-JP" sz="1800" b="1" dirty="0">
                              <a:latin typeface="+mn-lt"/>
                            </a:rPr>
                            <a:t>≥ 3.0 mm and ≤ 7.0 mm</a:t>
                          </a:r>
                        </a:p>
                        <a:p>
                          <a:pPr marL="800100" marR="0" lvl="1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ja-JP" sz="1800" b="0" dirty="0">
                              <a:latin typeface="+mn-lt"/>
                            </a:rPr>
                            <a:t>Tandem lesions allowed if the above criteria was met and lesion gap 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1800" b="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altLang="ja-JP" sz="1800" b="0" dirty="0">
                              <a:latin typeface="+mn-lt"/>
                            </a:rPr>
                            <a:t>3 cm</a:t>
                          </a:r>
                        </a:p>
                      </a:txBody>
                      <a:tcPr marL="144000" marR="144000" marT="36000" marB="36000"/>
                    </a:tc>
                    <a:extLst>
                      <a:ext uri="{0D108BD9-81ED-4DB2-BD59-A6C34878D82A}">
                        <a16:rowId xmlns:a16="http://schemas.microsoft.com/office/drawing/2014/main" val="2693697312"/>
                      </a:ext>
                    </a:extLst>
                  </a:tr>
                  <a:tr h="821052">
                    <a:tc>
                      <a:txBody>
                        <a:bodyPr/>
                        <a:lstStyle/>
                        <a:p>
                          <a:pPr marL="355600" marR="0" lvl="0" indent="-3556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800" dirty="0">
                              <a:latin typeface="+mn-lt"/>
                            </a:rPr>
                            <a:t> 4. 	</a:t>
                          </a:r>
                          <a:r>
                            <a:rPr lang="en-US" altLang="ja-JP" sz="1800" b="0" dirty="0">
                              <a:latin typeface="+mn-lt"/>
                            </a:rPr>
                            <a:t>Adequate distal run-off to the foot</a:t>
                          </a:r>
                        </a:p>
                      </a:txBody>
                      <a:tcPr marL="144000" marR="144000" marT="36000" marB="36000"/>
                    </a:tc>
                    <a:extLst>
                      <a:ext uri="{0D108BD9-81ED-4DB2-BD59-A6C34878D82A}">
                        <a16:rowId xmlns:a16="http://schemas.microsoft.com/office/drawing/2014/main" val="3529540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3">
                <a:extLst>
                  <a:ext uri="{FF2B5EF4-FFF2-40B4-BE49-F238E27FC236}">
                    <a16:creationId xmlns:a16="http://schemas.microsoft.com/office/drawing/2014/main" id="{F1927AB0-8BD0-D8A5-93AF-B46F8BE82195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494296495"/>
                  </p:ext>
                </p:extLst>
              </p:nvPr>
            </p:nvGraphicFramePr>
            <p:xfrm>
              <a:off x="336550" y="1268412"/>
              <a:ext cx="5616000" cy="4705287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5616000">
                      <a:extLst>
                        <a:ext uri="{9D8B030D-6E8A-4147-A177-3AD203B41FA5}">
                          <a16:colId xmlns:a16="http://schemas.microsoft.com/office/drawing/2014/main" val="1445397121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Key Inclusion Criteria</a:t>
                          </a:r>
                        </a:p>
                      </a:txBody>
                      <a:tcPr marL="144000" marR="144000" marT="0" marB="0" anchor="ctr"/>
                    </a:tc>
                    <a:extLst>
                      <a:ext uri="{0D108BD9-81ED-4DB2-BD59-A6C34878D82A}">
                        <a16:rowId xmlns:a16="http://schemas.microsoft.com/office/drawing/2014/main" val="1186021870"/>
                      </a:ext>
                    </a:extLst>
                  </a:tr>
                  <a:tr h="821052">
                    <a:tc>
                      <a:txBody>
                        <a:bodyPr/>
                        <a:lstStyle/>
                        <a:p>
                          <a:pPr marL="355600" marR="0" lvl="0" indent="-3556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+mn-lt"/>
                            </a:rPr>
                            <a:t>1.</a:t>
                          </a:r>
                          <a:r>
                            <a:rPr lang="en-US" altLang="ja-JP" sz="1800" dirty="0">
                              <a:latin typeface="+mn-lt"/>
                            </a:rPr>
                            <a:t> 	Patients with </a:t>
                          </a:r>
                          <a:r>
                            <a:rPr lang="en-US" altLang="ja-JP" sz="1800" b="1" dirty="0">
                              <a:latin typeface="+mn-lt"/>
                            </a:rPr>
                            <a:t>Rutherford classification of 2-4</a:t>
                          </a:r>
                          <a:r>
                            <a:rPr lang="en-US" altLang="ja-JP" sz="1800" dirty="0">
                              <a:latin typeface="+mn-lt"/>
                            </a:rPr>
                            <a:t>.</a:t>
                          </a:r>
                        </a:p>
                      </a:txBody>
                      <a:tcPr marL="144000" marR="144000" marT="36000" marB="36000"/>
                    </a:tc>
                    <a:extLst>
                      <a:ext uri="{0D108BD9-81ED-4DB2-BD59-A6C34878D82A}">
                        <a16:rowId xmlns:a16="http://schemas.microsoft.com/office/drawing/2014/main" val="3830434330"/>
                      </a:ext>
                    </a:extLst>
                  </a:tr>
                  <a:tr h="985263">
                    <a:tc>
                      <a:txBody>
                        <a:bodyPr/>
                        <a:lstStyle/>
                        <a:p>
                          <a:pPr marL="355600" marR="0" lvl="0" indent="-3556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 typeface="+mj-lt"/>
                            <a:buNone/>
                            <a:tabLst/>
                            <a:defRPr/>
                          </a:pPr>
                          <a:r>
                            <a:rPr lang="en-US" altLang="ja-JP" sz="1800" dirty="0">
                              <a:latin typeface="+mn-lt"/>
                            </a:rPr>
                            <a:t>2. 	Patients with target lesion in </a:t>
                          </a:r>
                          <a:r>
                            <a:rPr lang="en-US" altLang="ja-JP" sz="1800" b="1" dirty="0">
                              <a:latin typeface="+mn-lt"/>
                            </a:rPr>
                            <a:t>superficial femoral artery (SFA) to popliteal artery (PA)</a:t>
                          </a:r>
                        </a:p>
                      </a:txBody>
                      <a:tcPr marL="144000" marR="144000" marT="36000" marB="36000"/>
                    </a:tc>
                    <a:extLst>
                      <a:ext uri="{0D108BD9-81ED-4DB2-BD59-A6C34878D82A}">
                        <a16:rowId xmlns:a16="http://schemas.microsoft.com/office/drawing/2014/main" val="2471985837"/>
                      </a:ext>
                    </a:extLst>
                  </a:tr>
                  <a:tr h="171792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44000" marR="144000" marT="36000" marB="36000">
                        <a:blipFill>
                          <a:blip r:embed="rId3"/>
                          <a:stretch>
                            <a:fillRect t="-128014" r="-217" b="-489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3697312"/>
                      </a:ext>
                    </a:extLst>
                  </a:tr>
                  <a:tr h="821052">
                    <a:tc>
                      <a:txBody>
                        <a:bodyPr/>
                        <a:lstStyle/>
                        <a:p>
                          <a:pPr marL="355600" marR="0" lvl="0" indent="-3556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800" dirty="0">
                              <a:latin typeface="+mn-lt"/>
                            </a:rPr>
                            <a:t> 4. 	</a:t>
                          </a:r>
                          <a:r>
                            <a:rPr lang="en-US" altLang="ja-JP" sz="1800" b="0" dirty="0">
                              <a:latin typeface="+mn-lt"/>
                            </a:rPr>
                            <a:t>Adequate distal run-off to the foot</a:t>
                          </a:r>
                        </a:p>
                      </a:txBody>
                      <a:tcPr marL="144000" marR="144000" marT="36000" marB="36000"/>
                    </a:tc>
                    <a:extLst>
                      <a:ext uri="{0D108BD9-81ED-4DB2-BD59-A6C34878D82A}">
                        <a16:rowId xmlns:a16="http://schemas.microsoft.com/office/drawing/2014/main" val="3529540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 8">
                <a:extLst>
                  <a:ext uri="{FF2B5EF4-FFF2-40B4-BE49-F238E27FC236}">
                    <a16:creationId xmlns:a16="http://schemas.microsoft.com/office/drawing/2014/main" id="{79897B98-9125-4326-8219-1B27C0824E2E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177948189"/>
                  </p:ext>
                </p:extLst>
              </p:nvPr>
            </p:nvGraphicFramePr>
            <p:xfrm>
              <a:off x="6239452" y="1268413"/>
              <a:ext cx="5616000" cy="4680000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5616000">
                      <a:extLst>
                        <a:ext uri="{9D8B030D-6E8A-4147-A177-3AD203B41FA5}">
                          <a16:colId xmlns:a16="http://schemas.microsoft.com/office/drawing/2014/main" val="861076551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Key Exclusion Criteria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  <a:latin typeface="+mn-lt"/>
                            <a:cs typeface="Calibri" panose="020F0502020204030204" pitchFamily="34" charset="0"/>
                          </a:endParaRPr>
                        </a:p>
                      </a:txBody>
                      <a:tcPr marL="144000" marR="144000" marT="0" marB="0" anchor="ctr"/>
                    </a:tc>
                    <a:extLst>
                      <a:ext uri="{0D108BD9-81ED-4DB2-BD59-A6C34878D82A}">
                        <a16:rowId xmlns:a16="http://schemas.microsoft.com/office/drawing/2014/main" val="2875125840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355600" marR="0" lvl="0" indent="-3556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en-US" altLang="ja-JP" sz="1800" dirty="0">
                              <a:latin typeface="+mn-lt"/>
                            </a:rPr>
                            <a:t>Patients with target vessel acute or subacute thrombosis </a:t>
                          </a:r>
                        </a:p>
                      </a:txBody>
                      <a:tcPr marL="144000" marR="144000" marT="36000" marB="36000"/>
                    </a:tc>
                    <a:extLst>
                      <a:ext uri="{0D108BD9-81ED-4DB2-BD59-A6C34878D82A}">
                        <a16:rowId xmlns:a16="http://schemas.microsoft.com/office/drawing/2014/main" val="495700292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355600" marR="0" lvl="0" indent="-3556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 typeface="+mj-lt"/>
                            <a:buAutoNum type="arabicPeriod" startAt="2"/>
                            <a:tabLst/>
                            <a:defRPr/>
                          </a:pPr>
                          <a:r>
                            <a:rPr lang="en-US" altLang="ja-JP" sz="1800" dirty="0">
                              <a:latin typeface="+mn-lt"/>
                            </a:rPr>
                            <a:t>MI 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180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altLang="ja-JP" sz="1800" dirty="0">
                              <a:latin typeface="+mn-lt"/>
                            </a:rPr>
                            <a:t> 30 days before the index procedure</a:t>
                          </a:r>
                          <a:endParaRPr lang="aa-ET" altLang="ja-JP" sz="1800" dirty="0">
                            <a:latin typeface="+mn-lt"/>
                          </a:endParaRPr>
                        </a:p>
                      </a:txBody>
                      <a:tcPr marL="144000" marR="144000" marT="36000" marB="36000"/>
                    </a:tc>
                    <a:extLst>
                      <a:ext uri="{0D108BD9-81ED-4DB2-BD59-A6C34878D82A}">
                        <a16:rowId xmlns:a16="http://schemas.microsoft.com/office/drawing/2014/main" val="1574532080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355600" marR="0" lvl="0" indent="-3556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 typeface="+mj-lt"/>
                            <a:buAutoNum type="arabicPeriod" startAt="3"/>
                            <a:tabLst/>
                            <a:defRPr/>
                          </a:pPr>
                          <a:r>
                            <a:rPr lang="en-US" altLang="ja-JP" sz="1800" dirty="0">
                              <a:latin typeface="+mn-lt"/>
                            </a:rPr>
                            <a:t>Hemorrhagic Stroke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180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altLang="ja-JP" sz="1800" dirty="0">
                              <a:latin typeface="+mn-lt"/>
                            </a:rPr>
                            <a:t> 3 months</a:t>
                          </a:r>
                        </a:p>
                      </a:txBody>
                      <a:tcPr marL="144000" marR="144000" marT="36000" marB="36000"/>
                    </a:tc>
                    <a:extLst>
                      <a:ext uri="{0D108BD9-81ED-4DB2-BD59-A6C34878D82A}">
                        <a16:rowId xmlns:a16="http://schemas.microsoft.com/office/drawing/2014/main" val="229624214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355600" marR="0" lvl="0" indent="-3556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 typeface="+mj-lt"/>
                            <a:buAutoNum type="arabicPeriod" startAt="4"/>
                            <a:tabLst/>
                            <a:defRPr/>
                          </a:pPr>
                          <a:r>
                            <a:rPr lang="en-US" altLang="ja-JP" sz="1800" dirty="0">
                              <a:latin typeface="+mn-lt"/>
                            </a:rPr>
                            <a:t>Any major surgical procedures performed 15 days before of planned 30 days after index procedure</a:t>
                          </a:r>
                          <a:endParaRPr lang="aa-ET" altLang="ja-JP" sz="1800" b="1" u="none" dirty="0">
                            <a:latin typeface="+mn-lt"/>
                            <a:cs typeface="Calibri" panose="020F0502020204030204" pitchFamily="34" charset="0"/>
                          </a:endParaRPr>
                        </a:p>
                      </a:txBody>
                      <a:tcPr marL="144000" marR="144000" marT="36000" marB="36000"/>
                    </a:tc>
                    <a:extLst>
                      <a:ext uri="{0D108BD9-81ED-4DB2-BD59-A6C34878D82A}">
                        <a16:rowId xmlns:a16="http://schemas.microsoft.com/office/drawing/2014/main" val="39147095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355600" marR="0" lvl="0" indent="-3556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 typeface="+mj-lt"/>
                            <a:buAutoNum type="arabicPeriod" startAt="5"/>
                            <a:tabLst/>
                            <a:defRPr/>
                          </a:pPr>
                          <a:r>
                            <a:rPr lang="en-US" altLang="ja-JP" sz="1800" dirty="0">
                              <a:latin typeface="+mn-lt"/>
                            </a:rPr>
                            <a:t>Previous treatment with DCB or DES </a:t>
                          </a:r>
                          <a:r>
                            <a:rPr lang="aa-ET" altLang="ja-JP" sz="1800" dirty="0">
                              <a:latin typeface="+mn-lt"/>
                            </a:rPr>
                            <a:t>in </a:t>
                          </a:r>
                          <a:r>
                            <a:rPr lang="en-US" altLang="ja-JP" sz="1800" dirty="0">
                              <a:latin typeface="+mn-lt"/>
                            </a:rPr>
                            <a:t>the lower limbs</a:t>
                          </a:r>
                        </a:p>
                      </a:txBody>
                      <a:tcPr marL="144000" marR="144000" marT="36000" marB="36000"/>
                    </a:tc>
                    <a:extLst>
                      <a:ext uri="{0D108BD9-81ED-4DB2-BD59-A6C34878D82A}">
                        <a16:rowId xmlns:a16="http://schemas.microsoft.com/office/drawing/2014/main" val="268069012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355600" marR="0" lvl="0" indent="-3556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 typeface="+mj-lt"/>
                            <a:buAutoNum type="arabicPeriod" startAt="6"/>
                            <a:tabLst/>
                            <a:defRPr/>
                          </a:pPr>
                          <a:r>
                            <a:rPr lang="en-US" altLang="ja-JP" sz="1800" dirty="0">
                              <a:latin typeface="+mn-lt"/>
                            </a:rPr>
                            <a:t>Patients with severe renal failure (GFR less than</a:t>
                          </a:r>
                          <a:r>
                            <a:rPr lang="ja-JP" altLang="en-US" sz="1800" dirty="0">
                              <a:latin typeface="+mn-lt"/>
                            </a:rPr>
                            <a:t>　　</a:t>
                          </a:r>
                          <a:r>
                            <a:rPr lang="en-US" altLang="ja-JP" sz="1800" dirty="0">
                              <a:latin typeface="+mn-lt"/>
                            </a:rPr>
                            <a:t> 30 mL/min) or patients undergoing dialysis </a:t>
                          </a:r>
                        </a:p>
                      </a:txBody>
                      <a:tcPr marL="144000" marR="144000" marT="36000" marB="36000"/>
                    </a:tc>
                    <a:extLst>
                      <a:ext uri="{0D108BD9-81ED-4DB2-BD59-A6C34878D82A}">
                        <a16:rowId xmlns:a16="http://schemas.microsoft.com/office/drawing/2014/main" val="4089123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 8">
                <a:extLst>
                  <a:ext uri="{FF2B5EF4-FFF2-40B4-BE49-F238E27FC236}">
                    <a16:creationId xmlns:a16="http://schemas.microsoft.com/office/drawing/2014/main" id="{79897B98-9125-4326-8219-1B27C0824E2E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177948189"/>
                  </p:ext>
                </p:extLst>
              </p:nvPr>
            </p:nvGraphicFramePr>
            <p:xfrm>
              <a:off x="6239452" y="1268413"/>
              <a:ext cx="5616000" cy="4680000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5616000">
                      <a:extLst>
                        <a:ext uri="{9D8B030D-6E8A-4147-A177-3AD203B41FA5}">
                          <a16:colId xmlns:a16="http://schemas.microsoft.com/office/drawing/2014/main" val="861076551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Key Exclusion Criteria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  <a:latin typeface="+mn-lt"/>
                            <a:cs typeface="Calibri" panose="020F0502020204030204" pitchFamily="34" charset="0"/>
                          </a:endParaRPr>
                        </a:p>
                      </a:txBody>
                      <a:tcPr marL="144000" marR="144000" marT="0" marB="0" anchor="ctr"/>
                    </a:tc>
                    <a:extLst>
                      <a:ext uri="{0D108BD9-81ED-4DB2-BD59-A6C34878D82A}">
                        <a16:rowId xmlns:a16="http://schemas.microsoft.com/office/drawing/2014/main" val="2875125840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355600" marR="0" lvl="0" indent="-3556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en-US" altLang="ja-JP" sz="1800" dirty="0">
                              <a:latin typeface="+mn-lt"/>
                            </a:rPr>
                            <a:t>Patients with target vessel acute or subacute thrombosis </a:t>
                          </a:r>
                        </a:p>
                      </a:txBody>
                      <a:tcPr marL="144000" marR="144000" marT="36000" marB="36000"/>
                    </a:tc>
                    <a:extLst>
                      <a:ext uri="{0D108BD9-81ED-4DB2-BD59-A6C34878D82A}">
                        <a16:rowId xmlns:a16="http://schemas.microsoft.com/office/drawing/2014/main" val="495700292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44000" marR="144000" marT="36000" marB="36000">
                        <a:blipFill>
                          <a:blip r:embed="rId4"/>
                          <a:stretch>
                            <a:fillRect t="-155085" r="-217" b="-4025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532080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44000" marR="144000" marT="36000" marB="36000">
                        <a:blipFill>
                          <a:blip r:embed="rId4"/>
                          <a:stretch>
                            <a:fillRect t="-252941" r="-217" b="-2991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624214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355600" marR="0" lvl="0" indent="-3556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 typeface="+mj-lt"/>
                            <a:buAutoNum type="arabicPeriod" startAt="4"/>
                            <a:tabLst/>
                            <a:defRPr/>
                          </a:pPr>
                          <a:r>
                            <a:rPr lang="en-US" altLang="ja-JP" sz="1800" dirty="0">
                              <a:latin typeface="+mn-lt"/>
                            </a:rPr>
                            <a:t>Any major surgical procedures performed 15 days before of planned 30 days after index procedure</a:t>
                          </a:r>
                          <a:endParaRPr lang="aa-ET" altLang="ja-JP" sz="1800" b="1" u="none" dirty="0">
                            <a:latin typeface="+mn-lt"/>
                            <a:cs typeface="Calibri" panose="020F0502020204030204" pitchFamily="34" charset="0"/>
                          </a:endParaRPr>
                        </a:p>
                      </a:txBody>
                      <a:tcPr marL="144000" marR="144000" marT="36000" marB="36000"/>
                    </a:tc>
                    <a:extLst>
                      <a:ext uri="{0D108BD9-81ED-4DB2-BD59-A6C34878D82A}">
                        <a16:rowId xmlns:a16="http://schemas.microsoft.com/office/drawing/2014/main" val="39147095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355600" marR="0" lvl="0" indent="-3556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 typeface="+mj-lt"/>
                            <a:buAutoNum type="arabicPeriod" startAt="5"/>
                            <a:tabLst/>
                            <a:defRPr/>
                          </a:pPr>
                          <a:r>
                            <a:rPr lang="en-US" altLang="ja-JP" sz="1800" dirty="0">
                              <a:latin typeface="+mn-lt"/>
                            </a:rPr>
                            <a:t>Previous treatment with DCB or DES </a:t>
                          </a:r>
                          <a:r>
                            <a:rPr lang="aa-ET" altLang="ja-JP" sz="1800" dirty="0">
                              <a:latin typeface="+mn-lt"/>
                            </a:rPr>
                            <a:t>in </a:t>
                          </a:r>
                          <a:r>
                            <a:rPr lang="en-US" altLang="ja-JP" sz="1800" dirty="0">
                              <a:latin typeface="+mn-lt"/>
                            </a:rPr>
                            <a:t>the lower limbs</a:t>
                          </a:r>
                        </a:p>
                      </a:txBody>
                      <a:tcPr marL="144000" marR="144000" marT="36000" marB="36000"/>
                    </a:tc>
                    <a:extLst>
                      <a:ext uri="{0D108BD9-81ED-4DB2-BD59-A6C34878D82A}">
                        <a16:rowId xmlns:a16="http://schemas.microsoft.com/office/drawing/2014/main" val="268069012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355600" marR="0" lvl="0" indent="-3556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 typeface="+mj-lt"/>
                            <a:buAutoNum type="arabicPeriod" startAt="6"/>
                            <a:tabLst/>
                            <a:defRPr/>
                          </a:pPr>
                          <a:r>
                            <a:rPr lang="en-US" altLang="ja-JP" sz="1800" dirty="0">
                              <a:latin typeface="+mn-lt"/>
                            </a:rPr>
                            <a:t>Patients with severe renal failure (GFR less than</a:t>
                          </a:r>
                          <a:r>
                            <a:rPr lang="ja-JP" altLang="en-US" sz="1800" dirty="0">
                              <a:latin typeface="+mn-lt"/>
                            </a:rPr>
                            <a:t>　　</a:t>
                          </a:r>
                          <a:r>
                            <a:rPr lang="en-US" altLang="ja-JP" sz="1800" dirty="0">
                              <a:latin typeface="+mn-lt"/>
                            </a:rPr>
                            <a:t> 30 mL/min) or patients undergoing dialysis </a:t>
                          </a:r>
                        </a:p>
                      </a:txBody>
                      <a:tcPr marL="144000" marR="144000" marT="36000" marB="36000"/>
                    </a:tc>
                    <a:extLst>
                      <a:ext uri="{0D108BD9-81ED-4DB2-BD59-A6C34878D82A}">
                        <a16:rowId xmlns:a16="http://schemas.microsoft.com/office/drawing/2014/main" val="4089123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3687606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213F84E3-E359-4FF3-93D1-93233142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69776"/>
            <a:ext cx="11520000" cy="864000"/>
          </a:xfrm>
        </p:spPr>
        <p:txBody>
          <a:bodyPr>
            <a:normAutofit/>
          </a:bodyPr>
          <a:lstStyle/>
          <a:p>
            <a:r>
              <a:rPr lang="en-US" altLang="ja-JP" dirty="0"/>
              <a:t>Method 4 | Statistical Assumptions</a:t>
            </a:r>
            <a:endParaRPr lang="ja-JP" altLang="en-US" dirty="0"/>
          </a:p>
        </p:txBody>
      </p:sp>
      <p:graphicFrame>
        <p:nvGraphicFramePr>
          <p:cNvPr id="12" name="表 10">
            <a:extLst>
              <a:ext uri="{FF2B5EF4-FFF2-40B4-BE49-F238E27FC236}">
                <a16:creationId xmlns:a16="http://schemas.microsoft.com/office/drawing/2014/main" id="{7A09BD56-8805-E520-0FC4-5536A67C8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024141"/>
              </p:ext>
            </p:extLst>
          </p:nvPr>
        </p:nvGraphicFramePr>
        <p:xfrm>
          <a:off x="336550" y="1268413"/>
          <a:ext cx="11519450" cy="16560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519450">
                  <a:extLst>
                    <a:ext uri="{9D8B030D-6E8A-4147-A177-3AD203B41FA5}">
                      <a16:colId xmlns:a16="http://schemas.microsoft.com/office/drawing/2014/main" val="194515206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aa-ET" altLang="ja-JP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Assumptions for Primary Patency at 12 month</a:t>
                      </a:r>
                    </a:p>
                  </a:txBody>
                  <a:tcPr marL="180000" marR="180000" marT="36000" marB="36000" anchor="ctr"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98805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354013" marR="0" lvl="2" indent="-354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Non-coated balloon angioplasty</a:t>
                      </a:r>
                      <a:r>
                        <a:rPr kumimoji="1" lang="aa-ET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  [Historical control]: 60%</a:t>
                      </a: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 </a:t>
                      </a:r>
                    </a:p>
                    <a:p>
                      <a:pPr marL="363537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ja-JP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B</a:t>
                      </a:r>
                      <a:r>
                        <a:rPr kumimoji="1" lang="aa-ET" altLang="ja-JP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ased on the upper limit of the </a:t>
                      </a:r>
                      <a:r>
                        <a:rPr kumimoji="1" lang="en-US" altLang="ja-JP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two-sided</a:t>
                      </a:r>
                      <a:r>
                        <a:rPr kumimoji="1" lang="aa-ET" altLang="ja-JP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 95% CI </a:t>
                      </a:r>
                      <a:r>
                        <a:rPr kumimoji="1" lang="en-US" altLang="ja-JP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derived from </a:t>
                      </a:r>
                      <a:r>
                        <a:rPr kumimoji="1" lang="aa-ET" altLang="ja-JP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historical data from DCB randomized trials (54.3% [CI: 49.2%-59.3%])</a:t>
                      </a:r>
                    </a:p>
                  </a:txBody>
                  <a:tcPr marL="180000" marR="180000" marT="36000" marB="36000" anchor="ctr"/>
                </a:tc>
                <a:extLst>
                  <a:ext uri="{0D108BD9-81ED-4DB2-BD59-A6C34878D82A}">
                    <a16:rowId xmlns:a16="http://schemas.microsoft.com/office/drawing/2014/main" val="425462526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354013" marR="0" lvl="2" indent="-354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1" lang="aa-ET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SELUTION SLR D</a:t>
                      </a: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C</a:t>
                      </a:r>
                      <a:r>
                        <a:rPr kumimoji="1" lang="aa-ET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B arm: 75%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180000" marR="180000" marT="36000" marB="36000" anchor="ctr"/>
                </a:tc>
                <a:extLst>
                  <a:ext uri="{0D108BD9-81ED-4DB2-BD59-A6C34878D82A}">
                    <a16:rowId xmlns:a16="http://schemas.microsoft.com/office/drawing/2014/main" val="3493567309"/>
                  </a:ext>
                </a:extLst>
              </a:tr>
            </a:tbl>
          </a:graphicData>
        </a:graphic>
      </p:graphicFrame>
      <p:graphicFrame>
        <p:nvGraphicFramePr>
          <p:cNvPr id="15" name="表 10">
            <a:extLst>
              <a:ext uri="{FF2B5EF4-FFF2-40B4-BE49-F238E27FC236}">
                <a16:creationId xmlns:a16="http://schemas.microsoft.com/office/drawing/2014/main" id="{C11EFE13-494E-4A24-B5B3-6A942E0D8C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540841"/>
              </p:ext>
            </p:extLst>
          </p:nvPr>
        </p:nvGraphicFramePr>
        <p:xfrm>
          <a:off x="336550" y="3429000"/>
          <a:ext cx="11519450" cy="16560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519450">
                  <a:extLst>
                    <a:ext uri="{9D8B030D-6E8A-4147-A177-3AD203B41FA5}">
                      <a16:colId xmlns:a16="http://schemas.microsoft.com/office/drawing/2014/main" val="194515206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Sample size of 132 patients provides</a:t>
                      </a:r>
                    </a:p>
                  </a:txBody>
                  <a:tcPr marL="180000" marR="180000" marT="36000" marB="36000" anchor="ctr"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9880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354013" marR="0" lvl="2" indent="-354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90% power</a:t>
                      </a:r>
                    </a:p>
                  </a:txBody>
                  <a:tcPr marL="180000" marR="180000" marT="36000" marB="36000" anchor="ctr"/>
                </a:tc>
                <a:extLst>
                  <a:ext uri="{0D108BD9-81ED-4DB2-BD59-A6C34878D82A}">
                    <a16:rowId xmlns:a16="http://schemas.microsoft.com/office/drawing/2014/main" val="425462526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354013" marR="0" lvl="2" indent="-354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To demonstrate that the lower bound of 95% CI with SELUTION DEB &gt; POBA of 60% </a:t>
                      </a:r>
                      <a:endParaRPr kumimoji="1" lang="aa-ET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180000" marR="180000" marT="36000" marB="36000" anchor="ctr"/>
                </a:tc>
                <a:extLst>
                  <a:ext uri="{0D108BD9-81ED-4DB2-BD59-A6C34878D82A}">
                    <a16:rowId xmlns:a16="http://schemas.microsoft.com/office/drawing/2014/main" val="34935673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354013" marR="0" lvl="2" indent="-354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Assumes 15% loss to follow-up (at least 112 evaluable patients required) </a:t>
                      </a:r>
                      <a:endParaRPr kumimoji="1" lang="aa-ET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180000" marR="180000" marT="36000" marB="36000" anchor="ctr"/>
                </a:tc>
                <a:extLst>
                  <a:ext uri="{0D108BD9-81ED-4DB2-BD59-A6C34878D82A}">
                    <a16:rowId xmlns:a16="http://schemas.microsoft.com/office/drawing/2014/main" val="2792802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00398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05571-F13E-3DCE-FB0D-F77732777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C0CDF7D-C926-A7EE-716D-B34F9C1F4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>
                <a:latin typeface="+mj-lt"/>
              </a:rPr>
              <a:t>Results 1 | Patient Flow Chart</a:t>
            </a:r>
            <a:endParaRPr lang="ja-JP" altLang="en-US" sz="3200">
              <a:latin typeface="+mj-lt"/>
            </a:endParaRPr>
          </a:p>
        </p:txBody>
      </p:sp>
      <p:sp>
        <p:nvSpPr>
          <p:cNvPr id="2" name="Rectangle 44">
            <a:extLst>
              <a:ext uri="{FF2B5EF4-FFF2-40B4-BE49-F238E27FC236}">
                <a16:creationId xmlns:a16="http://schemas.microsoft.com/office/drawing/2014/main" id="{73C584AD-4912-039D-234C-3375B811327A}"/>
              </a:ext>
            </a:extLst>
          </p:cNvPr>
          <p:cNvSpPr/>
          <p:nvPr/>
        </p:nvSpPr>
        <p:spPr>
          <a:xfrm>
            <a:off x="551864" y="1268761"/>
            <a:ext cx="2160000" cy="674643"/>
          </a:xfrm>
          <a:prstGeom prst="rect">
            <a:avLst/>
          </a:prstGeom>
          <a:solidFill>
            <a:srgbClr val="ECECEC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 panose="020B0604020202020204" pitchFamily="34" charset="0"/>
              </a:rPr>
              <a:t>Procedure</a:t>
            </a:r>
          </a:p>
        </p:txBody>
      </p:sp>
      <p:sp>
        <p:nvSpPr>
          <p:cNvPr id="7" name="Rectangle 59">
            <a:extLst>
              <a:ext uri="{FF2B5EF4-FFF2-40B4-BE49-F238E27FC236}">
                <a16:creationId xmlns:a16="http://schemas.microsoft.com/office/drawing/2014/main" id="{2E2690DA-7B70-462D-527D-3987A46008F0}"/>
              </a:ext>
            </a:extLst>
          </p:cNvPr>
          <p:cNvSpPr/>
          <p:nvPr/>
        </p:nvSpPr>
        <p:spPr>
          <a:xfrm>
            <a:off x="551864" y="2622320"/>
            <a:ext cx="2160000" cy="438518"/>
          </a:xfrm>
          <a:prstGeom prst="rect">
            <a:avLst/>
          </a:prstGeom>
          <a:solidFill>
            <a:srgbClr val="ECECEC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 panose="020B0604020202020204" pitchFamily="34" charset="0"/>
              </a:rPr>
              <a:t>12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 panose="020B0604020202020204" pitchFamily="34" charset="0"/>
              </a:rPr>
              <a:t>M Follow-up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D91D1BAB-7A58-7868-B481-A1C79DE15279}"/>
              </a:ext>
            </a:extLst>
          </p:cNvPr>
          <p:cNvSpPr/>
          <p:nvPr/>
        </p:nvSpPr>
        <p:spPr>
          <a:xfrm>
            <a:off x="1553993" y="5819707"/>
            <a:ext cx="2160000" cy="468000"/>
          </a:xfrm>
          <a:prstGeom prst="rect">
            <a:avLst/>
          </a:prstGeom>
          <a:solidFill>
            <a:srgbClr val="ECECEC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>
                <a:solidFill>
                  <a:prstClr val="black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36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 panose="020B0604020202020204" pitchFamily="34" charset="0"/>
              </a:rPr>
              <a:t>M Follow-up</a:t>
            </a:r>
          </a:p>
        </p:txBody>
      </p:sp>
      <p:sp>
        <p:nvSpPr>
          <p:cNvPr id="10" name="Rectangle 40">
            <a:extLst>
              <a:ext uri="{FF2B5EF4-FFF2-40B4-BE49-F238E27FC236}">
                <a16:creationId xmlns:a16="http://schemas.microsoft.com/office/drawing/2014/main" id="{56D7A77D-7A8B-1C59-3FF1-95A6B4BD4A24}"/>
              </a:ext>
            </a:extLst>
          </p:cNvPr>
          <p:cNvSpPr/>
          <p:nvPr/>
        </p:nvSpPr>
        <p:spPr>
          <a:xfrm>
            <a:off x="2701070" y="1268761"/>
            <a:ext cx="4320000" cy="6746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"/>
                <a:cs typeface="Arial" panose="020B0604020202020204" pitchFamily="34" charset="0"/>
              </a:rPr>
              <a:t>SELUTION SLR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"/>
                <a:cs typeface="Arial" panose="020B0604020202020204" pitchFamily="34" charset="0"/>
              </a:rPr>
              <a:t>TM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"/>
                <a:cs typeface="Arial" panose="020B0604020202020204" pitchFamily="34" charset="0"/>
              </a:rPr>
              <a:t> DEB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"/>
                <a:cs typeface="Arial" panose="020B0604020202020204" pitchFamily="34" charset="0"/>
              </a:rPr>
              <a:t>Patients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"/>
                <a:cs typeface="Arial" panose="020B0604020202020204" pitchFamily="34" charset="0"/>
              </a:rPr>
              <a:t>N = 134</a:t>
            </a:r>
          </a:p>
        </p:txBody>
      </p:sp>
      <p:sp>
        <p:nvSpPr>
          <p:cNvPr id="12" name="Rectangle 62">
            <a:extLst>
              <a:ext uri="{FF2B5EF4-FFF2-40B4-BE49-F238E27FC236}">
                <a16:creationId xmlns:a16="http://schemas.microsoft.com/office/drawing/2014/main" id="{24887E50-8BD6-7034-7013-8D187402CF52}"/>
              </a:ext>
            </a:extLst>
          </p:cNvPr>
          <p:cNvSpPr/>
          <p:nvPr/>
        </p:nvSpPr>
        <p:spPr>
          <a:xfrm>
            <a:off x="7679559" y="2113585"/>
            <a:ext cx="1944000" cy="33855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altLang="ko-KR" sz="1600" kern="0" dirty="0">
                <a:solidFill>
                  <a:prstClr val="black"/>
                </a:solidFill>
                <a:latin typeface="+mj-lt"/>
                <a:ea typeface="굴림" panose="020B0600000101010101" pitchFamily="34" charset="-127"/>
                <a:cs typeface="Arial" panose="020B0604020202020204" pitchFamily="34" charset="0"/>
              </a:rPr>
              <a:t>5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굴림" panose="020B0600000101010101" pitchFamily="34" charset="-127"/>
                <a:cs typeface="Arial" panose="020B0604020202020204" pitchFamily="34" charset="0"/>
              </a:rPr>
              <a:t> Deaths </a:t>
            </a:r>
          </a:p>
        </p:txBody>
      </p:sp>
      <p:cxnSp>
        <p:nvCxnSpPr>
          <p:cNvPr id="15" name="Connecteur droit 11">
            <a:extLst>
              <a:ext uri="{FF2B5EF4-FFF2-40B4-BE49-F238E27FC236}">
                <a16:creationId xmlns:a16="http://schemas.microsoft.com/office/drawing/2014/main" id="{F434D66B-5568-E10A-9C87-3A4E8B8E8A7F}"/>
              </a:ext>
            </a:extLst>
          </p:cNvPr>
          <p:cNvCxnSpPr>
            <a:cxnSpLocks/>
            <a:stCxn id="10" idx="0"/>
            <a:endCxn id="10" idx="0"/>
          </p:cNvCxnSpPr>
          <p:nvPr/>
        </p:nvCxnSpPr>
        <p:spPr>
          <a:xfrm>
            <a:off x="4861070" y="1268761"/>
            <a:ext cx="0" cy="0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</p:cxnSp>
      <p:sp>
        <p:nvSpPr>
          <p:cNvPr id="16" name="Rectangle 16">
            <a:extLst>
              <a:ext uri="{FF2B5EF4-FFF2-40B4-BE49-F238E27FC236}">
                <a16:creationId xmlns:a16="http://schemas.microsoft.com/office/drawing/2014/main" id="{9CA45A38-E8F7-3138-00F7-B5FCF74DADCD}"/>
              </a:ext>
            </a:extLst>
          </p:cNvPr>
          <p:cNvSpPr/>
          <p:nvPr/>
        </p:nvSpPr>
        <p:spPr>
          <a:xfrm>
            <a:off x="3707037" y="5819707"/>
            <a:ext cx="6781451" cy="468000"/>
          </a:xfrm>
          <a:prstGeom prst="rect">
            <a:avLst/>
          </a:prstGeom>
          <a:solidFill>
            <a:srgbClr val="C0504D">
              <a:alpha val="81961"/>
            </a:srgb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굴림" charset="0"/>
                <a:cs typeface="Arial" panose="020B0604020202020204" pitchFamily="34" charset="0"/>
              </a:rPr>
              <a:t>Completed clinical follow up or died 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굴림" charset="0"/>
                <a:cs typeface="Arial" panose="020B0604020202020204" pitchFamily="34" charset="0"/>
              </a:rPr>
              <a:t>N = 121</a:t>
            </a:r>
            <a:r>
              <a:rPr kumimoji="0" lang="aa-ET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굴림" charset="0"/>
                <a:cs typeface="Arial" panose="020B0604020202020204" pitchFamily="34" charset="0"/>
              </a:rPr>
              <a:t> </a:t>
            </a: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굴림" charset="0"/>
                <a:cs typeface="Arial" panose="020B0604020202020204" pitchFamily="34" charset="0"/>
              </a:rPr>
              <a:t>(90.3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굴림" charset="0"/>
                <a:cs typeface="Arial" panose="020B0604020202020204" pitchFamily="34" charset="0"/>
              </a:rPr>
              <a:t>% </a:t>
            </a:r>
            <a:r>
              <a:rPr kumimoji="0" lang="aa-ET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굴림" charset="0"/>
                <a:cs typeface="Arial" panose="020B0604020202020204" pitchFamily="34" charset="0"/>
              </a:rPr>
              <a:t>FU)</a:t>
            </a:r>
            <a:endParaRPr kumimoji="0" lang="en-US" altLang="ko-K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굴림" charset="0"/>
              <a:cs typeface="Arial" panose="020B0604020202020204" pitchFamily="34" charset="0"/>
            </a:endParaRPr>
          </a:p>
        </p:txBody>
      </p:sp>
      <p:cxnSp>
        <p:nvCxnSpPr>
          <p:cNvPr id="17" name="コネクタ: カギ線 16">
            <a:extLst>
              <a:ext uri="{FF2B5EF4-FFF2-40B4-BE49-F238E27FC236}">
                <a16:creationId xmlns:a16="http://schemas.microsoft.com/office/drawing/2014/main" id="{4CF1E613-3C22-8B11-5F39-EABB6D1F32EE}"/>
              </a:ext>
            </a:extLst>
          </p:cNvPr>
          <p:cNvCxnSpPr>
            <a:cxnSpLocks/>
            <a:stCxn id="10" idx="2"/>
            <a:endCxn id="12" idx="1"/>
          </p:cNvCxnSpPr>
          <p:nvPr/>
        </p:nvCxnSpPr>
        <p:spPr>
          <a:xfrm rot="16200000" flipH="1">
            <a:off x="6100585" y="703888"/>
            <a:ext cx="339458" cy="2818489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59">
            <a:extLst>
              <a:ext uri="{FF2B5EF4-FFF2-40B4-BE49-F238E27FC236}">
                <a16:creationId xmlns:a16="http://schemas.microsoft.com/office/drawing/2014/main" id="{EEC8828E-B108-E4CD-CDD3-A4D67E72E64A}"/>
              </a:ext>
            </a:extLst>
          </p:cNvPr>
          <p:cNvSpPr/>
          <p:nvPr/>
        </p:nvSpPr>
        <p:spPr>
          <a:xfrm>
            <a:off x="551864" y="3739754"/>
            <a:ext cx="2160000" cy="438518"/>
          </a:xfrm>
          <a:prstGeom prst="rect">
            <a:avLst/>
          </a:prstGeom>
          <a:solidFill>
            <a:srgbClr val="ECECEC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 panose="020B0604020202020204" pitchFamily="34" charset="0"/>
              </a:rPr>
              <a:t>24M Follow-up</a:t>
            </a:r>
          </a:p>
        </p:txBody>
      </p:sp>
      <p:sp>
        <p:nvSpPr>
          <p:cNvPr id="20" name="Rectangle 62">
            <a:extLst>
              <a:ext uri="{FF2B5EF4-FFF2-40B4-BE49-F238E27FC236}">
                <a16:creationId xmlns:a16="http://schemas.microsoft.com/office/drawing/2014/main" id="{49ACAAE1-3076-8F29-E681-97BED9B69A58}"/>
              </a:ext>
            </a:extLst>
          </p:cNvPr>
          <p:cNvSpPr/>
          <p:nvPr/>
        </p:nvSpPr>
        <p:spPr>
          <a:xfrm>
            <a:off x="7679559" y="2968296"/>
            <a:ext cx="1944000" cy="864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굴림" panose="020B0600000101010101" pitchFamily="34" charset="-127"/>
                <a:cs typeface="Arial" panose="020B0604020202020204" pitchFamily="34" charset="0"/>
              </a:rPr>
              <a:t>1 Death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kern="0" dirty="0">
                <a:solidFill>
                  <a:prstClr val="black"/>
                </a:solidFill>
                <a:latin typeface="+mj-lt"/>
                <a:ea typeface="굴림" panose="020B0600000101010101" pitchFamily="34" charset="-127"/>
                <a:cs typeface="Arial" panose="020B0604020202020204" pitchFamily="34" charset="0"/>
              </a:rPr>
              <a:t>2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굴림" panose="020B0600000101010101" pitchFamily="34" charset="-127"/>
                <a:cs typeface="Arial" panose="020B0604020202020204" pitchFamily="34" charset="0"/>
              </a:rPr>
              <a:t> lost to follow-up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kern="0" dirty="0">
                <a:solidFill>
                  <a:prstClr val="black"/>
                </a:solidFill>
                <a:latin typeface="+mj-lt"/>
                <a:ea typeface="굴림" panose="020B0600000101010101" pitchFamily="34" charset="-127"/>
                <a:cs typeface="Arial" panose="020B0604020202020204" pitchFamily="34" charset="0"/>
              </a:rPr>
              <a:t>3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굴림" panose="020B0600000101010101" pitchFamily="34" charset="-127"/>
                <a:cs typeface="Arial" panose="020B0604020202020204" pitchFamily="34" charset="0"/>
              </a:rPr>
              <a:t> patients </a:t>
            </a:r>
            <a:r>
              <a:rPr kumimoji="0" lang="en-US" altLang="ko-KR" sz="1600" kern="0" dirty="0">
                <a:solidFill>
                  <a:prstClr val="black"/>
                </a:solidFill>
                <a:latin typeface="+mj-lt"/>
                <a:ea typeface="굴림" panose="020B0600000101010101" pitchFamily="34" charset="-127"/>
                <a:cs typeface="Arial" panose="020B0604020202020204" pitchFamily="34" charset="0"/>
              </a:rPr>
              <a:t>withdrew</a:t>
            </a:r>
            <a:endParaRPr kumimoji="1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"/>
              <a:cs typeface="Arial" panose="020B0604020202020204" pitchFamily="34" charset="0"/>
            </a:endParaRPr>
          </a:p>
        </p:txBody>
      </p:sp>
      <p:cxnSp>
        <p:nvCxnSpPr>
          <p:cNvPr id="21" name="Connecteur droit 11">
            <a:extLst>
              <a:ext uri="{FF2B5EF4-FFF2-40B4-BE49-F238E27FC236}">
                <a16:creationId xmlns:a16="http://schemas.microsoft.com/office/drawing/2014/main" id="{2CC0EAC9-51E1-9D9E-4562-83D861AAF4DD}"/>
              </a:ext>
            </a:extLst>
          </p:cNvPr>
          <p:cNvCxnSpPr>
            <a:cxnSpLocks/>
            <a:stCxn id="10" idx="2"/>
            <a:endCxn id="32" idx="0"/>
          </p:cNvCxnSpPr>
          <p:nvPr/>
        </p:nvCxnSpPr>
        <p:spPr>
          <a:xfrm>
            <a:off x="4861070" y="1943404"/>
            <a:ext cx="0" cy="2913783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</p:cxnSp>
      <p:cxnSp>
        <p:nvCxnSpPr>
          <p:cNvPr id="22" name="コネクタ: カギ線 35">
            <a:extLst>
              <a:ext uri="{FF2B5EF4-FFF2-40B4-BE49-F238E27FC236}">
                <a16:creationId xmlns:a16="http://schemas.microsoft.com/office/drawing/2014/main" id="{3D80D999-3CAE-C4AD-7E8F-F5E8B6211583}"/>
              </a:ext>
            </a:extLst>
          </p:cNvPr>
          <p:cNvCxnSpPr>
            <a:cxnSpLocks/>
            <a:stCxn id="23" idx="2"/>
            <a:endCxn id="20" idx="1"/>
          </p:cNvCxnSpPr>
          <p:nvPr/>
        </p:nvCxnSpPr>
        <p:spPr>
          <a:xfrm rot="16200000" flipH="1">
            <a:off x="6100585" y="1821322"/>
            <a:ext cx="339458" cy="2818489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58">
            <a:extLst>
              <a:ext uri="{FF2B5EF4-FFF2-40B4-BE49-F238E27FC236}">
                <a16:creationId xmlns:a16="http://schemas.microsoft.com/office/drawing/2014/main" id="{670F347A-5248-2E37-F299-8951EC725559}"/>
              </a:ext>
            </a:extLst>
          </p:cNvPr>
          <p:cNvSpPr/>
          <p:nvPr/>
        </p:nvSpPr>
        <p:spPr>
          <a:xfrm>
            <a:off x="2701070" y="2622320"/>
            <a:ext cx="4320000" cy="438518"/>
          </a:xfrm>
          <a:prstGeom prst="rect">
            <a:avLst/>
          </a:prstGeom>
          <a:solidFill>
            <a:srgbClr val="F1D9D7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굴림" charset="0"/>
                <a:cs typeface="Arial" panose="020B0604020202020204" pitchFamily="34" charset="0"/>
              </a:rPr>
              <a:t>Completed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굴림" charset="0"/>
                <a:cs typeface="Arial" panose="020B0604020202020204" pitchFamily="34" charset="0"/>
              </a:rPr>
              <a:t>N = 129</a:t>
            </a:r>
            <a:r>
              <a:rPr kumimoji="0" lang="aa-ET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굴림" charset="0"/>
                <a:cs typeface="Arial" panose="020B0604020202020204" pitchFamily="34" charset="0"/>
              </a:rPr>
              <a:t>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굴림" charset="0"/>
                <a:cs typeface="Arial" panose="020B0604020202020204" pitchFamily="34" charset="0"/>
              </a:rPr>
              <a:t>(96.3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굴림" charset="0"/>
                <a:cs typeface="Arial" panose="020B0604020202020204" pitchFamily="34" charset="0"/>
              </a:rPr>
              <a:t>% Clinical </a:t>
            </a:r>
            <a:r>
              <a:rPr kumimoji="0" lang="aa-ET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굴림" charset="0"/>
                <a:cs typeface="Arial" panose="020B0604020202020204" pitchFamily="34" charset="0"/>
              </a:rPr>
              <a:t>FU)</a:t>
            </a:r>
            <a:endParaRPr kumimoji="0" lang="en-US" altLang="ko-K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굴림" charset="0"/>
              <a:cs typeface="Arial" panose="020B0604020202020204" pitchFamily="34" charset="0"/>
            </a:endParaRPr>
          </a:p>
        </p:txBody>
      </p:sp>
      <p:sp>
        <p:nvSpPr>
          <p:cNvPr id="31" name="Rectangle 59">
            <a:extLst>
              <a:ext uri="{FF2B5EF4-FFF2-40B4-BE49-F238E27FC236}">
                <a16:creationId xmlns:a16="http://schemas.microsoft.com/office/drawing/2014/main" id="{7314B12E-40EB-CA50-732A-AA9DEEE4E8F6}"/>
              </a:ext>
            </a:extLst>
          </p:cNvPr>
          <p:cNvSpPr/>
          <p:nvPr/>
        </p:nvSpPr>
        <p:spPr>
          <a:xfrm>
            <a:off x="551864" y="4857187"/>
            <a:ext cx="2160000" cy="438518"/>
          </a:xfrm>
          <a:prstGeom prst="rect">
            <a:avLst/>
          </a:prstGeom>
          <a:solidFill>
            <a:srgbClr val="ECECEC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>
                <a:solidFill>
                  <a:prstClr val="black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36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/>
                <a:cs typeface="Arial" panose="020B0604020202020204" pitchFamily="34" charset="0"/>
              </a:rPr>
              <a:t>M Follow-up</a:t>
            </a:r>
          </a:p>
        </p:txBody>
      </p:sp>
      <p:sp>
        <p:nvSpPr>
          <p:cNvPr id="32" name="Rectangle 58">
            <a:extLst>
              <a:ext uri="{FF2B5EF4-FFF2-40B4-BE49-F238E27FC236}">
                <a16:creationId xmlns:a16="http://schemas.microsoft.com/office/drawing/2014/main" id="{52220782-C56F-901E-002A-EEEE6433C38D}"/>
              </a:ext>
            </a:extLst>
          </p:cNvPr>
          <p:cNvSpPr/>
          <p:nvPr/>
        </p:nvSpPr>
        <p:spPr>
          <a:xfrm>
            <a:off x="2701070" y="4857187"/>
            <a:ext cx="4320000" cy="438518"/>
          </a:xfrm>
          <a:prstGeom prst="rect">
            <a:avLst/>
          </a:prstGeom>
          <a:solidFill>
            <a:srgbClr val="F1D9D7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굴림" charset="0"/>
                <a:cs typeface="Arial" panose="020B0604020202020204" pitchFamily="34" charset="0"/>
              </a:rPr>
              <a:t>Completed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굴림" charset="0"/>
                <a:cs typeface="Arial" panose="020B0604020202020204" pitchFamily="34" charset="0"/>
              </a:rPr>
              <a:t>N = </a:t>
            </a:r>
            <a:r>
              <a:rPr kumimoji="0" lang="de-CH" altLang="ko-KR" b="1" dirty="0">
                <a:solidFill>
                  <a:prstClr val="black"/>
                </a:solidFill>
                <a:latin typeface="+mj-lt"/>
                <a:ea typeface="굴림" charset="0"/>
                <a:cs typeface="Arial" panose="020B0604020202020204" pitchFamily="34" charset="0"/>
              </a:rPr>
              <a:t>110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굴림" charset="0"/>
                <a:cs typeface="Arial" panose="020B0604020202020204" pitchFamily="34" charset="0"/>
              </a:rPr>
              <a:t>(82.1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굴림" charset="0"/>
                <a:cs typeface="Arial" panose="020B0604020202020204" pitchFamily="34" charset="0"/>
              </a:rPr>
              <a:t>% Clinical </a:t>
            </a:r>
            <a:r>
              <a:rPr kumimoji="0" lang="aa-ET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굴림" charset="0"/>
                <a:cs typeface="Arial" panose="020B0604020202020204" pitchFamily="34" charset="0"/>
              </a:rPr>
              <a:t>FU)</a:t>
            </a:r>
            <a:endParaRPr kumimoji="0" lang="en-US" altLang="ko-K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굴림" charset="0"/>
              <a:cs typeface="Arial" panose="020B0604020202020204" pitchFamily="34" charset="0"/>
            </a:endParaRPr>
          </a:p>
        </p:txBody>
      </p:sp>
      <p:cxnSp>
        <p:nvCxnSpPr>
          <p:cNvPr id="35" name="コネクタ: カギ線 35">
            <a:extLst>
              <a:ext uri="{FF2B5EF4-FFF2-40B4-BE49-F238E27FC236}">
                <a16:creationId xmlns:a16="http://schemas.microsoft.com/office/drawing/2014/main" id="{B994EFE4-BF64-6053-3A2B-6C54E83D113E}"/>
              </a:ext>
            </a:extLst>
          </p:cNvPr>
          <p:cNvCxnSpPr>
            <a:cxnSpLocks/>
            <a:stCxn id="36" idx="2"/>
            <a:endCxn id="37" idx="1"/>
          </p:cNvCxnSpPr>
          <p:nvPr/>
        </p:nvCxnSpPr>
        <p:spPr>
          <a:xfrm rot="16200000" flipH="1">
            <a:off x="6100585" y="2938756"/>
            <a:ext cx="339458" cy="2818489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58">
            <a:extLst>
              <a:ext uri="{FF2B5EF4-FFF2-40B4-BE49-F238E27FC236}">
                <a16:creationId xmlns:a16="http://schemas.microsoft.com/office/drawing/2014/main" id="{C37796FF-693C-17AD-D42C-6241FA40771B}"/>
              </a:ext>
            </a:extLst>
          </p:cNvPr>
          <p:cNvSpPr/>
          <p:nvPr/>
        </p:nvSpPr>
        <p:spPr>
          <a:xfrm>
            <a:off x="2701070" y="3739754"/>
            <a:ext cx="4320000" cy="438518"/>
          </a:xfrm>
          <a:prstGeom prst="rect">
            <a:avLst/>
          </a:prstGeom>
          <a:solidFill>
            <a:srgbClr val="F1D9D7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굴림" charset="0"/>
                <a:cs typeface="Arial" panose="020B0604020202020204" pitchFamily="34" charset="0"/>
              </a:rPr>
              <a:t>Completed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굴림" charset="0"/>
                <a:cs typeface="Arial" panose="020B0604020202020204" pitchFamily="34" charset="0"/>
              </a:rPr>
              <a:t>N = 123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굴림" charset="0"/>
                <a:cs typeface="Arial" panose="020B0604020202020204" pitchFamily="34" charset="0"/>
              </a:rPr>
              <a:t>(91.8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굴림" charset="0"/>
                <a:cs typeface="Arial" panose="020B0604020202020204" pitchFamily="34" charset="0"/>
              </a:rPr>
              <a:t>% Clinical </a:t>
            </a:r>
            <a:r>
              <a:rPr kumimoji="0" lang="aa-ET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굴림" charset="0"/>
                <a:cs typeface="Arial" panose="020B0604020202020204" pitchFamily="34" charset="0"/>
              </a:rPr>
              <a:t>FU)</a:t>
            </a:r>
            <a:endParaRPr kumimoji="0" lang="en-US" altLang="ko-K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굴림" charset="0"/>
              <a:cs typeface="Arial" panose="020B0604020202020204" pitchFamily="34" charset="0"/>
            </a:endParaRPr>
          </a:p>
        </p:txBody>
      </p:sp>
      <p:sp>
        <p:nvSpPr>
          <p:cNvPr id="37" name="Rectangle 62">
            <a:extLst>
              <a:ext uri="{FF2B5EF4-FFF2-40B4-BE49-F238E27FC236}">
                <a16:creationId xmlns:a16="http://schemas.microsoft.com/office/drawing/2014/main" id="{59FCB18D-F78A-8258-C5BA-B4D33CCD34E7}"/>
              </a:ext>
            </a:extLst>
          </p:cNvPr>
          <p:cNvSpPr/>
          <p:nvPr/>
        </p:nvSpPr>
        <p:spPr>
          <a:xfrm>
            <a:off x="7679559" y="4085730"/>
            <a:ext cx="1944000" cy="864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kern="0" dirty="0">
                <a:solidFill>
                  <a:prstClr val="black"/>
                </a:solidFill>
                <a:latin typeface="+mj-lt"/>
                <a:ea typeface="굴림" panose="020B0600000101010101" pitchFamily="34" charset="-127"/>
                <a:cs typeface="Arial" panose="020B0604020202020204" pitchFamily="34" charset="0"/>
              </a:rPr>
              <a:t>5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굴림" panose="020B0600000101010101" pitchFamily="34" charset="-127"/>
                <a:cs typeface="Arial" panose="020B0604020202020204" pitchFamily="34" charset="0"/>
              </a:rPr>
              <a:t> Deaths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굴림" panose="020B0600000101010101" pitchFamily="34" charset="-127"/>
                <a:cs typeface="Arial" panose="020B0604020202020204" pitchFamily="34" charset="0"/>
              </a:rPr>
              <a:t>5 lost to follow-up</a:t>
            </a: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kumimoji="0" lang="en-US" altLang="ko-KR" sz="1600" kern="0" dirty="0">
                <a:solidFill>
                  <a:prstClr val="black"/>
                </a:solidFill>
                <a:latin typeface="+mj-lt"/>
                <a:ea typeface="굴림" panose="020B0600000101010101" pitchFamily="34" charset="-127"/>
                <a:cs typeface="Arial" panose="020B0604020202020204" pitchFamily="34" charset="0"/>
              </a:rPr>
              <a:t>3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굴림" panose="020B0600000101010101" pitchFamily="34" charset="-127"/>
                <a:cs typeface="Arial" panose="020B0604020202020204" pitchFamily="34" charset="0"/>
              </a:rPr>
              <a:t> patients withdrew</a:t>
            </a:r>
          </a:p>
        </p:txBody>
      </p:sp>
    </p:spTree>
    <p:extLst>
      <p:ext uri="{BB962C8B-B14F-4D97-AF65-F5344CB8AC3E}">
        <p14:creationId xmlns:p14="http://schemas.microsoft.com/office/powerpoint/2010/main" val="214984090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JET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T2016" id="{AF83348E-C96B-4502-8D4B-F1CA20EEBCB7}" vid="{AACE3465-F3B8-45E7-BAA0-7675357581B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EFAFAE354BBE429E4C8D9531E09C29" ma:contentTypeVersion="8" ma:contentTypeDescription="Create a new document." ma:contentTypeScope="" ma:versionID="351cba3164ff1d79c2e5d3cd2488f188">
  <xsd:schema xmlns:xsd="http://www.w3.org/2001/XMLSchema" xmlns:xs="http://www.w3.org/2001/XMLSchema" xmlns:p="http://schemas.microsoft.com/office/2006/metadata/properties" xmlns:ns3="404e8958-8504-43b0-9655-43eca2800892" targetNamespace="http://schemas.microsoft.com/office/2006/metadata/properties" ma:root="true" ma:fieldsID="1a9ac641ae0f6b1f51a8865b914b9a22" ns3:_="">
    <xsd:import namespace="404e8958-8504-43b0-9655-43eca28008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e8958-8504-43b0-9655-43eca28008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04e8958-8504-43b0-9655-43eca2800892" xsi:nil="true"/>
  </documentManagement>
</p:properties>
</file>

<file path=customXml/itemProps1.xml><?xml version="1.0" encoding="utf-8"?>
<ds:datastoreItem xmlns:ds="http://schemas.openxmlformats.org/officeDocument/2006/customXml" ds:itemID="{1B0A5BDF-BF8D-476E-A99F-BEB8D47C710D}">
  <ds:schemaRefs>
    <ds:schemaRef ds:uri="404e8958-8504-43b0-9655-43eca28008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54D6661-2A3F-4FB6-9BB2-9BCA467AB1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A915F5-B02F-4CF3-A940-4E54BDC7A31A}">
  <ds:schemaRefs>
    <ds:schemaRef ds:uri="http://www.w3.org/XML/1998/namespace"/>
    <ds:schemaRef ds:uri="404e8958-8504-43b0-9655-43eca2800892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9985</TotalTime>
  <Words>2571</Words>
  <Application>Microsoft Office PowerPoint</Application>
  <PresentationFormat>Widescreen</PresentationFormat>
  <Paragraphs>523</Paragraphs>
  <Slides>19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ＭＳ Ｐゴシック</vt:lpstr>
      <vt:lpstr>游ゴシック</vt:lpstr>
      <vt:lpstr>Arial</vt:lpstr>
      <vt:lpstr>Calibri</vt:lpstr>
      <vt:lpstr>Cambria Math</vt:lpstr>
      <vt:lpstr>Times New Roman</vt:lpstr>
      <vt:lpstr>Wingdings</vt:lpstr>
      <vt:lpstr>JET2016</vt:lpstr>
      <vt:lpstr>36-month results from SELUTION SFA Japan trial </vt:lpstr>
      <vt:lpstr>PowerPoint Presentation</vt:lpstr>
      <vt:lpstr>Background 1 | A Novel Sirolimus-coated Balloon</vt:lpstr>
      <vt:lpstr>Background 2 | SELUTION SLR™ DCB in PAD-  Clinical Program</vt:lpstr>
      <vt:lpstr>Method 1 | Study Overview of SELUTION SFA Japan </vt:lpstr>
      <vt:lpstr>Method 2 | Investigators and Sites</vt:lpstr>
      <vt:lpstr>Method 3 | Inclusion/Exclusion Criteria</vt:lpstr>
      <vt:lpstr>Method 4 | Statistical Assumptions</vt:lpstr>
      <vt:lpstr>Results 1 | Patient Flow Chart</vt:lpstr>
      <vt:lpstr>Results 2 | Patient and Lesion Characteristics</vt:lpstr>
      <vt:lpstr>Results 3 | Procedural Characteristics</vt:lpstr>
      <vt:lpstr>Results 4 | Primary Endpoint – 36M Primary Patency</vt:lpstr>
      <vt:lpstr>Results 5 | Secondary Endpoint – 36M Freedom from TLR</vt:lpstr>
      <vt:lpstr>Results 6 | Safety and Efficacy Clinical Outcomes</vt:lpstr>
      <vt:lpstr>Results 7 | Rutherford Classification</vt:lpstr>
      <vt:lpstr>Results 8 | Improvements in ABI Maintained up to 36 Months</vt:lpstr>
      <vt:lpstr>Discussion | 36-Months Results of Paclitaxel versus Sirolimus DCB 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12-month results from SELUTION SFA Japan trial   Safety and efficacy of a novel sirolimus-coated balloon for the treatment of femoropopiteal lesions in Japanese population</dc:title>
  <dc:creator>飯田</dc:creator>
  <cp:lastModifiedBy>Fourby, Don</cp:lastModifiedBy>
  <cp:revision>35</cp:revision>
  <dcterms:created xsi:type="dcterms:W3CDTF">2012-10-24T09:32:43Z</dcterms:created>
  <dcterms:modified xsi:type="dcterms:W3CDTF">2025-04-28T12:53:27Z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0x01010039EFAFAE354BBE429E4C8D9531E09C29</vt:lpwstr>
  </property>
</Properties>
</file>