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3"/>
  </p:notesMasterIdLst>
  <p:sldIdLst>
    <p:sldId id="258" r:id="rId5"/>
    <p:sldId id="257" r:id="rId6"/>
    <p:sldId id="263" r:id="rId7"/>
    <p:sldId id="2147483564" r:id="rId8"/>
    <p:sldId id="2147472861" r:id="rId9"/>
    <p:sldId id="2147483587" r:id="rId10"/>
    <p:sldId id="2147472862" r:id="rId11"/>
    <p:sldId id="2147472888" r:id="rId12"/>
    <p:sldId id="2147483585" r:id="rId13"/>
    <p:sldId id="2147483567" r:id="rId14"/>
    <p:sldId id="2147483580" r:id="rId15"/>
    <p:sldId id="2147483582" r:id="rId16"/>
    <p:sldId id="2147483570" r:id="rId17"/>
    <p:sldId id="256" r:id="rId18"/>
    <p:sldId id="2147483583" r:id="rId19"/>
    <p:sldId id="2147483569" r:id="rId20"/>
    <p:sldId id="2147472884" r:id="rId21"/>
    <p:sldId id="21474835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9E172B-F673-49F4-9D11-0229847E16EE}" name="Gustafson-Ramsden, Callie" initials="CG" userId="S::callie.gustafson@cordis.com::f0e060ff-5920-4172-8f0d-b77e3be0d26b" providerId="AD"/>
  <p188:author id="{80B6FDDD-5695-CF64-4137-C7A959FDCD73}" name="Strong, Paul" initials="SP" userId="S::paul.strong@cordis.com::c1e1c48f-221e-46b4-ae12-8a85d500c3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FF8"/>
    <a:srgbClr val="F7F8FC"/>
    <a:srgbClr val="EFF1F9"/>
    <a:srgbClr val="C6D1EB"/>
    <a:srgbClr val="ECF0F9"/>
    <a:srgbClr val="F5F7FB"/>
    <a:srgbClr val="EFF2FA"/>
    <a:srgbClr val="E6EBF6"/>
    <a:srgbClr val="009CBD"/>
    <a:srgbClr val="CBD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2D3BC3-B5AE-F8E7-EBBC-13B3730B9159}" v="15" dt="2026-04-14T18:11:22.077"/>
    <p1510:client id="{856DF50E-00B2-9380-3D67-AAADE69F2B83}" v="1" dt="2026-04-14T18:38:40.206"/>
    <p1510:client id="{8DD8D1C5-182B-57E8-854B-84A47237D208}" v="5" dt="2026-04-15T21:52:58.944"/>
    <p1510:client id="{DECC5034-98E5-CE9B-6F84-EA7EB267F292}" v="12" dt="2026-04-15T19:16:06.725"/>
  </p1510:revLst>
</p1510:revInfo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68" autoAdjust="0"/>
    <p:restoredTop sz="94794" autoAdjust="0"/>
  </p:normalViewPr>
  <p:slideViewPr>
    <p:cSldViewPr snapToGrid="0">
      <p:cViewPr varScale="1">
        <p:scale>
          <a:sx n="101" d="100"/>
          <a:sy n="101" d="100"/>
        </p:scale>
        <p:origin x="4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805843610618799E-2"/>
          <c:y val="1.7286259263903477E-2"/>
          <c:w val="0.92445074452413345"/>
          <c:h val="0.8926217373440197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Sheet1!$I$4</c:f>
              <c:strCache>
                <c:ptCount val="1"/>
                <c:pt idx="0">
                  <c:v>No Problem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Sheet1!$K$2:$AB$2</c:f>
              <c:strCache>
                <c:ptCount val="17"/>
                <c:pt idx="0">
                  <c:v>Mobility</c:v>
                </c:pt>
                <c:pt idx="4">
                  <c:v>Self-Care</c:v>
                </c:pt>
                <c:pt idx="8">
                  <c:v>Usual Activities</c:v>
                </c:pt>
                <c:pt idx="12">
                  <c:v>Pain/Disconfort</c:v>
                </c:pt>
                <c:pt idx="16">
                  <c:v>Anxiety/Depression</c:v>
                </c:pt>
              </c:strCache>
              <c:extLst/>
            </c:strRef>
          </c:cat>
          <c:val>
            <c:numRef>
              <c:f>Sheet1!$J$4:$AB$4</c:f>
              <c:numCache>
                <c:formatCode>0.0%</c:formatCode>
                <c:ptCount val="19"/>
                <c:pt idx="0">
                  <c:v>0.14399999999999999</c:v>
                </c:pt>
                <c:pt idx="1">
                  <c:v>0.504</c:v>
                </c:pt>
                <c:pt idx="2">
                  <c:v>0.46600000000000003</c:v>
                </c:pt>
                <c:pt idx="3">
                  <c:v>0</c:v>
                </c:pt>
                <c:pt idx="4">
                  <c:v>0.85599999999999998</c:v>
                </c:pt>
                <c:pt idx="5">
                  <c:v>0.84599999999999997</c:v>
                </c:pt>
                <c:pt idx="6">
                  <c:v>0.80100000000000005</c:v>
                </c:pt>
                <c:pt idx="7">
                  <c:v>0</c:v>
                </c:pt>
                <c:pt idx="8">
                  <c:v>0.51400000000000001</c:v>
                </c:pt>
                <c:pt idx="9">
                  <c:v>0.64</c:v>
                </c:pt>
                <c:pt idx="10">
                  <c:v>0.57699999999999996</c:v>
                </c:pt>
                <c:pt idx="11">
                  <c:v>0</c:v>
                </c:pt>
                <c:pt idx="12">
                  <c:v>0.19600000000000001</c:v>
                </c:pt>
                <c:pt idx="13">
                  <c:v>0.46</c:v>
                </c:pt>
                <c:pt idx="14">
                  <c:v>0.439</c:v>
                </c:pt>
                <c:pt idx="15">
                  <c:v>0</c:v>
                </c:pt>
                <c:pt idx="16">
                  <c:v>0.72099999999999997</c:v>
                </c:pt>
                <c:pt idx="17">
                  <c:v>0.75700000000000001</c:v>
                </c:pt>
                <c:pt idx="18">
                  <c:v>0.72799999999999998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3-45A1-8E4C-AEDDC304D6DE}"/>
            </c:ext>
          </c:extLst>
        </c:ser>
        <c:ser>
          <c:idx val="1"/>
          <c:order val="1"/>
          <c:tx>
            <c:strRef>
              <c:f>Sheet1!$I$5</c:f>
              <c:strCache>
                <c:ptCount val="1"/>
                <c:pt idx="0">
                  <c:v>Slight Problems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Sheet1!$K$2:$AB$2</c:f>
              <c:strCache>
                <c:ptCount val="17"/>
                <c:pt idx="0">
                  <c:v>Mobility</c:v>
                </c:pt>
                <c:pt idx="4">
                  <c:v>Self-Care</c:v>
                </c:pt>
                <c:pt idx="8">
                  <c:v>Usual Activities</c:v>
                </c:pt>
                <c:pt idx="12">
                  <c:v>Pain/Disconfort</c:v>
                </c:pt>
                <c:pt idx="16">
                  <c:v>Anxiety/Depression</c:v>
                </c:pt>
              </c:strCache>
              <c:extLst/>
            </c:strRef>
          </c:cat>
          <c:val>
            <c:numRef>
              <c:f>Sheet1!$J$5:$AB$5</c:f>
              <c:numCache>
                <c:formatCode>0.0%</c:formatCode>
                <c:ptCount val="19"/>
                <c:pt idx="0">
                  <c:v>0.20899999999999999</c:v>
                </c:pt>
                <c:pt idx="1">
                  <c:v>0.20799999999999999</c:v>
                </c:pt>
                <c:pt idx="2">
                  <c:v>0.23599999999999999</c:v>
                </c:pt>
                <c:pt idx="3">
                  <c:v>0</c:v>
                </c:pt>
                <c:pt idx="4">
                  <c:v>0.125</c:v>
                </c:pt>
                <c:pt idx="5">
                  <c:v>7.4999999999999997E-2</c:v>
                </c:pt>
                <c:pt idx="6">
                  <c:v>9.4E-2</c:v>
                </c:pt>
                <c:pt idx="7">
                  <c:v>0</c:v>
                </c:pt>
                <c:pt idx="8">
                  <c:v>0.25900000000000001</c:v>
                </c:pt>
                <c:pt idx="9">
                  <c:v>0.184</c:v>
                </c:pt>
                <c:pt idx="10">
                  <c:v>0.216</c:v>
                </c:pt>
                <c:pt idx="11">
                  <c:v>0</c:v>
                </c:pt>
                <c:pt idx="12">
                  <c:v>0.29799999999999999</c:v>
                </c:pt>
                <c:pt idx="13">
                  <c:v>0.27200000000000002</c:v>
                </c:pt>
                <c:pt idx="14">
                  <c:v>0.26100000000000001</c:v>
                </c:pt>
                <c:pt idx="15">
                  <c:v>0</c:v>
                </c:pt>
                <c:pt idx="16">
                  <c:v>0.19600000000000001</c:v>
                </c:pt>
                <c:pt idx="17">
                  <c:v>0.13200000000000001</c:v>
                </c:pt>
                <c:pt idx="18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23-45A1-8E4C-AEDDC304D6DE}"/>
            </c:ext>
          </c:extLst>
        </c:ser>
        <c:ser>
          <c:idx val="2"/>
          <c:order val="2"/>
          <c:tx>
            <c:strRef>
              <c:f>Sheet1!$I$6</c:f>
              <c:strCache>
                <c:ptCount val="1"/>
                <c:pt idx="0">
                  <c:v>Moderate Problems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Sheet1!$K$2:$AB$2</c:f>
              <c:strCache>
                <c:ptCount val="17"/>
                <c:pt idx="0">
                  <c:v>Mobility</c:v>
                </c:pt>
                <c:pt idx="4">
                  <c:v>Self-Care</c:v>
                </c:pt>
                <c:pt idx="8">
                  <c:v>Usual Activities</c:v>
                </c:pt>
                <c:pt idx="12">
                  <c:v>Pain/Disconfort</c:v>
                </c:pt>
                <c:pt idx="16">
                  <c:v>Anxiety/Depression</c:v>
                </c:pt>
              </c:strCache>
              <c:extLst/>
            </c:strRef>
          </c:cat>
          <c:val>
            <c:numRef>
              <c:f>Sheet1!$J$6:$AB$6</c:f>
              <c:numCache>
                <c:formatCode>0.0%</c:formatCode>
                <c:ptCount val="19"/>
                <c:pt idx="0">
                  <c:v>0.35599999999999998</c:v>
                </c:pt>
                <c:pt idx="1">
                  <c:v>0.16800000000000001</c:v>
                </c:pt>
                <c:pt idx="2">
                  <c:v>0.151</c:v>
                </c:pt>
                <c:pt idx="3">
                  <c:v>0</c:v>
                </c:pt>
                <c:pt idx="4">
                  <c:v>4.2999999999999997E-2</c:v>
                </c:pt>
                <c:pt idx="5">
                  <c:v>5.0999999999999997E-2</c:v>
                </c:pt>
                <c:pt idx="6">
                  <c:v>6.5000000000000002E-2</c:v>
                </c:pt>
                <c:pt idx="7">
                  <c:v>0</c:v>
                </c:pt>
                <c:pt idx="8">
                  <c:v>0.17</c:v>
                </c:pt>
                <c:pt idx="9">
                  <c:v>0.11700000000000001</c:v>
                </c:pt>
                <c:pt idx="10">
                  <c:v>0.107</c:v>
                </c:pt>
                <c:pt idx="11">
                  <c:v>0</c:v>
                </c:pt>
                <c:pt idx="12">
                  <c:v>0.317</c:v>
                </c:pt>
                <c:pt idx="13">
                  <c:v>0.17100000000000001</c:v>
                </c:pt>
                <c:pt idx="14">
                  <c:v>0.20899999999999999</c:v>
                </c:pt>
                <c:pt idx="15">
                  <c:v>0</c:v>
                </c:pt>
                <c:pt idx="16">
                  <c:v>9.0999999999999998E-2</c:v>
                </c:pt>
                <c:pt idx="17">
                  <c:v>7.9000000000000001E-2</c:v>
                </c:pt>
                <c:pt idx="18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23-45A1-8E4C-AEDDC304D6DE}"/>
            </c:ext>
          </c:extLst>
        </c:ser>
        <c:ser>
          <c:idx val="3"/>
          <c:order val="3"/>
          <c:tx>
            <c:strRef>
              <c:f>Sheet1!$I$7</c:f>
              <c:strCache>
                <c:ptCount val="1"/>
                <c:pt idx="0">
                  <c:v>Severe Problems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Sheet1!$K$2:$AB$2</c:f>
              <c:strCache>
                <c:ptCount val="17"/>
                <c:pt idx="0">
                  <c:v>Mobility</c:v>
                </c:pt>
                <c:pt idx="4">
                  <c:v>Self-Care</c:v>
                </c:pt>
                <c:pt idx="8">
                  <c:v>Usual Activities</c:v>
                </c:pt>
                <c:pt idx="12">
                  <c:v>Pain/Disconfort</c:v>
                </c:pt>
                <c:pt idx="16">
                  <c:v>Anxiety/Depression</c:v>
                </c:pt>
              </c:strCache>
              <c:extLst/>
            </c:strRef>
          </c:cat>
          <c:val>
            <c:numRef>
              <c:f>Sheet1!$J$7:$AB$7</c:f>
              <c:numCache>
                <c:formatCode>0.0%</c:formatCode>
                <c:ptCount val="19"/>
                <c:pt idx="0">
                  <c:v>0.32800000000000001</c:v>
                </c:pt>
                <c:pt idx="1">
                  <c:v>0.10100000000000001</c:v>
                </c:pt>
                <c:pt idx="2">
                  <c:v>0.126</c:v>
                </c:pt>
                <c:pt idx="3">
                  <c:v>0</c:v>
                </c:pt>
                <c:pt idx="4">
                  <c:v>1.7999999999999999E-2</c:v>
                </c:pt>
                <c:pt idx="5">
                  <c:v>2.4E-2</c:v>
                </c:pt>
                <c:pt idx="6">
                  <c:v>3.1E-2</c:v>
                </c:pt>
                <c:pt idx="7">
                  <c:v>0</c:v>
                </c:pt>
                <c:pt idx="8">
                  <c:v>8.5000000000000006E-2</c:v>
                </c:pt>
                <c:pt idx="9">
                  <c:v>3.7999999999999999E-2</c:v>
                </c:pt>
                <c:pt idx="10">
                  <c:v>6.5000000000000002E-2</c:v>
                </c:pt>
                <c:pt idx="11">
                  <c:v>0</c:v>
                </c:pt>
                <c:pt idx="12">
                  <c:v>0.222</c:v>
                </c:pt>
                <c:pt idx="13">
                  <c:v>8.6999999999999994E-2</c:v>
                </c:pt>
                <c:pt idx="14">
                  <c:v>7.9000000000000001E-2</c:v>
                </c:pt>
                <c:pt idx="15">
                  <c:v>0</c:v>
                </c:pt>
                <c:pt idx="16">
                  <c:v>2.8000000000000001E-2</c:v>
                </c:pt>
                <c:pt idx="17">
                  <c:v>2.5999999999999999E-2</c:v>
                </c:pt>
                <c:pt idx="18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23-45A1-8E4C-AEDDC304D6DE}"/>
            </c:ext>
          </c:extLst>
        </c:ser>
        <c:ser>
          <c:idx val="4"/>
          <c:order val="4"/>
          <c:tx>
            <c:strRef>
              <c:f>Sheet1!$I$8</c:f>
              <c:strCache>
                <c:ptCount val="1"/>
                <c:pt idx="0">
                  <c:v>Extreme Problems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cat>
            <c:strRef>
              <c:f>Sheet1!$K$2:$AB$2</c:f>
              <c:strCache>
                <c:ptCount val="17"/>
                <c:pt idx="0">
                  <c:v>Mobility</c:v>
                </c:pt>
                <c:pt idx="4">
                  <c:v>Self-Care</c:v>
                </c:pt>
                <c:pt idx="8">
                  <c:v>Usual Activities</c:v>
                </c:pt>
                <c:pt idx="12">
                  <c:v>Pain/Disconfort</c:v>
                </c:pt>
                <c:pt idx="16">
                  <c:v>Anxiety/Depression</c:v>
                </c:pt>
              </c:strCache>
              <c:extLst/>
            </c:strRef>
          </c:cat>
          <c:val>
            <c:numRef>
              <c:f>Sheet1!$J$8:$AB$8</c:f>
              <c:numCache>
                <c:formatCode>0.0%</c:formatCode>
                <c:ptCount val="19"/>
                <c:pt idx="0">
                  <c:v>8.0000000000000002E-3</c:v>
                </c:pt>
                <c:pt idx="1">
                  <c:v>0.02</c:v>
                </c:pt>
                <c:pt idx="2">
                  <c:v>2.1000000000000001E-2</c:v>
                </c:pt>
                <c:pt idx="3">
                  <c:v>0</c:v>
                </c:pt>
                <c:pt idx="4">
                  <c:v>4.0000000000000001E-3</c:v>
                </c:pt>
                <c:pt idx="5">
                  <c:v>4.0000000000000001E-3</c:v>
                </c:pt>
                <c:pt idx="6">
                  <c:v>0.01</c:v>
                </c:pt>
                <c:pt idx="7">
                  <c:v>0</c:v>
                </c:pt>
                <c:pt idx="8">
                  <c:v>1.7999999999999999E-2</c:v>
                </c:pt>
                <c:pt idx="9">
                  <c:v>2.1999999999999999E-2</c:v>
                </c:pt>
                <c:pt idx="10">
                  <c:v>3.4000000000000002E-2</c:v>
                </c:pt>
                <c:pt idx="11">
                  <c:v>0</c:v>
                </c:pt>
                <c:pt idx="12">
                  <c:v>1.6E-2</c:v>
                </c:pt>
                <c:pt idx="13">
                  <c:v>0.01</c:v>
                </c:pt>
                <c:pt idx="14">
                  <c:v>1.2999999999999999E-2</c:v>
                </c:pt>
                <c:pt idx="15">
                  <c:v>0</c:v>
                </c:pt>
                <c:pt idx="16">
                  <c:v>8.0000000000000002E-3</c:v>
                </c:pt>
                <c:pt idx="17">
                  <c:v>6.0000000000000001E-3</c:v>
                </c:pt>
                <c:pt idx="18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23-45A1-8E4C-AEDDC304D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7855903"/>
        <c:axId val="1897856383"/>
        <c:axId val="0"/>
      </c:bar3DChart>
      <c:catAx>
        <c:axId val="189785590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97856383"/>
        <c:crosses val="autoZero"/>
        <c:auto val="1"/>
        <c:lblAlgn val="ctr"/>
        <c:lblOffset val="100"/>
        <c:noMultiLvlLbl val="0"/>
      </c:catAx>
      <c:valAx>
        <c:axId val="18978563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855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0.45726</cdr:x>
      <cdr:y>0.3867</cdr:y>
    </cdr:from>
    <cdr:to>
      <cdr:x>0.54274</cdr:x>
      <cdr:y>0.6133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54C53D3-E814-CC78-445D-BE0AC65EF8DB}"/>
            </a:ext>
          </a:extLst>
        </cdr:cNvPr>
        <cdr:cNvSpPr txBox="1"/>
      </cdr:nvSpPr>
      <cdr:spPr>
        <a:xfrm xmlns:a="http://schemas.openxmlformats.org/drawingml/2006/main">
          <a:off x="4890880" y="15604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0.22114</cdr:x>
      <cdr:y>0.84401</cdr:y>
    </cdr:from>
    <cdr:to>
      <cdr:x>0.24995</cdr:x>
      <cdr:y>0.90805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17F2B0A1-7B55-62CD-80A7-CE7B898749A0}"/>
            </a:ext>
          </a:extLst>
        </cdr:cNvPr>
        <cdr:cNvSpPr/>
      </cdr:nvSpPr>
      <cdr:spPr>
        <a:xfrm xmlns:a="http://schemas.openxmlformats.org/drawingml/2006/main">
          <a:off x="2365371" y="2691691"/>
          <a:ext cx="308156" cy="2042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0.4024</cdr:x>
      <cdr:y>0.85742</cdr:y>
    </cdr:from>
    <cdr:to>
      <cdr:x>0.4312</cdr:x>
      <cdr:y>0.92146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209A50C8-CE75-9AF1-CE97-325C84B30041}"/>
            </a:ext>
          </a:extLst>
        </cdr:cNvPr>
        <cdr:cNvSpPr/>
      </cdr:nvSpPr>
      <cdr:spPr>
        <a:xfrm xmlns:a="http://schemas.openxmlformats.org/drawingml/2006/main">
          <a:off x="4304100" y="3459922"/>
          <a:ext cx="308113" cy="25841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0.58804</cdr:x>
      <cdr:y>0.85742</cdr:y>
    </cdr:from>
    <cdr:to>
      <cdr:x>0.61685</cdr:x>
      <cdr:y>0.92146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209A50C8-CE75-9AF1-CE97-325C84B30041}"/>
            </a:ext>
          </a:extLst>
        </cdr:cNvPr>
        <cdr:cNvSpPr/>
      </cdr:nvSpPr>
      <cdr:spPr>
        <a:xfrm xmlns:a="http://schemas.openxmlformats.org/drawingml/2006/main">
          <a:off x="6289777" y="3459922"/>
          <a:ext cx="308113" cy="25841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0.76995</cdr:x>
      <cdr:y>0.85314</cdr:y>
    </cdr:from>
    <cdr:to>
      <cdr:x>0.79875</cdr:x>
      <cdr:y>0.91718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209A50C8-CE75-9AF1-CE97-325C84B30041}"/>
            </a:ext>
          </a:extLst>
        </cdr:cNvPr>
        <cdr:cNvSpPr/>
      </cdr:nvSpPr>
      <cdr:spPr>
        <a:xfrm xmlns:a="http://schemas.openxmlformats.org/drawingml/2006/main">
          <a:off x="8235478" y="3069577"/>
          <a:ext cx="308113" cy="23041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0.0669</cdr:x>
      <cdr:y>0.9108</cdr:y>
    </cdr:from>
    <cdr:to>
      <cdr:x>0.96918</cdr:x>
      <cdr:y>0.9108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C3D76E6F-DA1F-859B-4181-48D87A15B666}"/>
            </a:ext>
          </a:extLst>
        </cdr:cNvPr>
        <cdr:cNvCxnSpPr/>
      </cdr:nvCxnSpPr>
      <cdr:spPr>
        <a:xfrm xmlns:a="http://schemas.openxmlformats.org/drawingml/2006/main">
          <a:off x="715617" y="3277034"/>
          <a:ext cx="9650896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BBD9E-19D6-4E76-9014-31886758A7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3898C-2A0B-4888-A5A1-A9002C428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74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0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02" algn="l" defTabSz="12190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004" algn="l" defTabSz="12190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506" algn="l" defTabSz="12190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008" algn="l" defTabSz="12190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510" algn="l" defTabSz="12190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013" algn="l" defTabSz="12190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13" algn="l" defTabSz="12190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017" algn="l" defTabSz="12190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986E9-7A14-017F-148F-3DAFFC789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D08FF2-3CD8-51E5-1572-61FE78DA60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8C325A-549C-6532-4217-36D8B9D1B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9A3BE-547E-21F2-7218-613756519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268F7-FFAF-48A3-BB06-4B660C7054C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3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E2C6A-1503-3833-0028-5BE0BCD57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7B38DB-E678-0981-F160-BBC59EF673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22F4E9-C886-D824-14B5-32A77790E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73470-3DE0-F507-8AFE-8244E984B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9BBD-95EC-43D7-A305-FC99D1AF8B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08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62D0B-7073-6F21-693A-F13BB87EF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FAB2CC-2C9D-64CB-9193-A51598E36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DCEE2D-7316-77C8-71CD-17B78BE95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DCA66-6954-C3A1-8E02-FBCDFBE22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5F974-BEF2-4BE6-A841-272A387728FB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0029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3146B-C7B5-E1DD-F6DE-AB21B5F58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36A04A-D473-B564-1D11-69C1612AB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8EA213-E7EE-A490-824C-A9F5220FB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07AC5-E3BB-2E39-4AC2-D7E3715647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69BBD-95EC-43D7-A305-FC99D1AF8B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25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33BF1-4845-F0AE-7371-A52F306A8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447A24A-5E0F-F35C-A2BC-E01F760E3B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DD0E448-CEA6-7925-403B-787C8FCB5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943178-16CA-3805-4034-A3329A8A7E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2FD53-C9B0-4BE4-A230-C61F3566C9B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981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06AA3-F687-FCD2-F179-AA3DAA847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0A8761-944C-FF76-1280-70050A2CB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76F147-7D83-C948-9EF3-64D9C4B719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0240F-0E5C-E07B-3716-AFA525D306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69BBD-95EC-43D7-A305-FC99D1AF8B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152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3898C-2A0B-4888-A5A1-A9002C4289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25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A93CD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F6C98"/>
                </a:solidFill>
              </a:defRPr>
            </a:lvl1pPr>
          </a:lstStyle>
          <a:p>
            <a:r>
              <a:rPr lang="en-GB"/>
              <a:t>[Insert your institution logo here if applicable]</a:t>
            </a:r>
            <a:endParaRPr lang="en-GB">
              <a:solidFill>
                <a:srgbClr val="4F6C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4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9951-0043-4EA9-A2AE-7B589EF98E6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D5270"/>
                </a:solidFill>
              </a:defRPr>
            </a:lvl1pPr>
          </a:lstStyle>
          <a:p>
            <a:fld id="{EF27AE43-5A68-41A0-8511-ED114CCA76B1}" type="slidenum">
              <a:rPr lang="en-GB" smtClean="0"/>
              <a:pPr/>
              <a:t>‹#›</a:t>
            </a:fld>
            <a:endParaRPr lang="en-GB">
              <a:solidFill>
                <a:srgbClr val="3D52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1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9951-0043-4EA9-A2AE-7B589EF98E6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D5270"/>
                </a:solidFill>
              </a:defRPr>
            </a:lvl1pPr>
          </a:lstStyle>
          <a:p>
            <a:fld id="{EF27AE43-5A68-41A0-8511-ED114CCA76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798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9951-0043-4EA9-A2AE-7B589EF98E6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D5270"/>
                </a:solidFill>
              </a:defRPr>
            </a:lvl1pPr>
          </a:lstStyle>
          <a:p>
            <a:fld id="{EF27AE43-5A68-41A0-8511-ED114CCA76B1}" type="slidenum">
              <a:rPr lang="en-GB" smtClean="0"/>
              <a:pPr/>
              <a:t>‹#›</a:t>
            </a:fld>
            <a:endParaRPr lang="en-GB">
              <a:solidFill>
                <a:srgbClr val="3D52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7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A93CD"/>
                </a:solidFill>
              </a:defRPr>
            </a:lvl1pPr>
          </a:lstStyle>
          <a:p>
            <a:fld id="{42B99951-0043-4EA9-A2AE-7B589EF98E6F}" type="datetimeFigureOut">
              <a:rPr lang="en-GB" smtClean="0"/>
              <a:pPr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F6C98"/>
                </a:solidFill>
              </a:defRPr>
            </a:lvl1pPr>
          </a:lstStyle>
          <a:p>
            <a:fld id="{EF27AE43-5A68-41A0-8511-ED114CCA76B1}" type="slidenum">
              <a:rPr lang="en-GB" smtClean="0"/>
              <a:pPr/>
              <a:t>‹#›</a:t>
            </a:fld>
            <a:endParaRPr lang="en-GB">
              <a:solidFill>
                <a:srgbClr val="4F6C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8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6D1EB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9951-0043-4EA9-A2AE-7B589EF98E6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F6C98"/>
                </a:solidFill>
              </a:defRPr>
            </a:lvl1pPr>
          </a:lstStyle>
          <a:p>
            <a:fld id="{EF27AE43-5A68-41A0-8511-ED114CCA76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69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9951-0043-4EA9-A2AE-7B589EF98E6F}" type="datetimeFigureOut">
              <a:rPr lang="en-GB" smtClean="0"/>
              <a:pPr/>
              <a:t>16/04/2026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F6C98"/>
                </a:solidFill>
              </a:defRPr>
            </a:lvl1pPr>
          </a:lstStyle>
          <a:p>
            <a:fld id="{EF27AE43-5A68-41A0-8511-ED114CCA76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99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CEBD-A1A6-4542-8FB1-A9542057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8AE8A6-37B7-8D48-AAA7-4D58386E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9951-0043-4EA9-A2AE-7B589EF98E6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0A3FF-88D0-2C4D-9F2A-CDE347CEE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C9A2E-5D33-9342-BD6E-81E8C139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F6C98"/>
                </a:solidFill>
              </a:defRPr>
            </a:lvl1pPr>
          </a:lstStyle>
          <a:p>
            <a:fld id="{EF27AE43-5A68-41A0-8511-ED114CCA76B1}" type="slidenum">
              <a:rPr lang="en-GB" smtClean="0"/>
              <a:pPr/>
              <a:t>‹#›</a:t>
            </a:fld>
            <a:endParaRPr lang="en-GB">
              <a:solidFill>
                <a:srgbClr val="4F6C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1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9951-0043-4EA9-A2AE-7B589EF98E6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F6C98"/>
                </a:solidFill>
              </a:defRPr>
            </a:lvl1pPr>
          </a:lstStyle>
          <a:p>
            <a:fld id="{EF27AE43-5A68-41A0-8511-ED114CCA76B1}" type="slidenum">
              <a:rPr lang="en-GB" smtClean="0"/>
              <a:pPr/>
              <a:t>‹#›</a:t>
            </a:fld>
            <a:endParaRPr lang="en-GB">
              <a:solidFill>
                <a:srgbClr val="4F6C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8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A93CD"/>
                </a:solidFill>
              </a:defRPr>
            </a:lvl1pPr>
          </a:lstStyle>
          <a:p>
            <a:fld id="{42B99951-0043-4EA9-A2AE-7B589EF98E6F}" type="datetimeFigureOut">
              <a:rPr lang="en-GB" smtClean="0"/>
              <a:pPr/>
              <a:t>16/04/2026</a:t>
            </a:fld>
            <a:endParaRPr lang="en-GB">
              <a:solidFill>
                <a:srgbClr val="6A93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A93CD"/>
                </a:solidFill>
              </a:defRPr>
            </a:lvl1pPr>
          </a:lstStyle>
          <a:p>
            <a:endParaRPr lang="en-GB">
              <a:solidFill>
                <a:srgbClr val="6A93C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F6C98"/>
                </a:solidFill>
              </a:defRPr>
            </a:lvl1pPr>
          </a:lstStyle>
          <a:p>
            <a:fld id="{EF27AE43-5A68-41A0-8511-ED114CCA76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1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9951-0043-4EA9-A2AE-7B589EF98E6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D5270"/>
                </a:solidFill>
              </a:defRPr>
            </a:lvl1pPr>
          </a:lstStyle>
          <a:p>
            <a:fld id="{EF27AE43-5A68-41A0-8511-ED114CCA76B1}" type="slidenum">
              <a:rPr lang="en-GB" smtClean="0"/>
              <a:pPr/>
              <a:t>‹#›</a:t>
            </a:fld>
            <a:endParaRPr lang="en-GB">
              <a:solidFill>
                <a:srgbClr val="3D52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9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9951-0043-4EA9-A2AE-7B589EF98E6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D5270"/>
                </a:solidFill>
              </a:defRPr>
            </a:lvl1pPr>
          </a:lstStyle>
          <a:p>
            <a:fld id="{EF27AE43-5A68-41A0-8511-ED114CCA76B1}" type="slidenum">
              <a:rPr lang="en-GB" smtClean="0"/>
              <a:pPr/>
              <a:t>‹#›</a:t>
            </a:fld>
            <a:endParaRPr lang="en-GB">
              <a:solidFill>
                <a:srgbClr val="3D52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/>
            </a:gs>
            <a:gs pos="96000">
              <a:srgbClr val="C6D1EB">
                <a:alpha val="44000"/>
              </a:srgb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A93CD"/>
                </a:solidFill>
              </a:defRPr>
            </a:lvl1pPr>
          </a:lstStyle>
          <a:p>
            <a:fld id="{42B99951-0043-4EA9-A2AE-7B589EF98E6F}" type="datetimeFigureOut">
              <a:rPr lang="en-GB" smtClean="0"/>
              <a:pPr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A93CD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F6C98"/>
                </a:solidFill>
              </a:defRPr>
            </a:lvl1pPr>
          </a:lstStyle>
          <a:p>
            <a:fld id="{EF27AE43-5A68-41A0-8511-ED114CCA76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89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A93CD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F6C98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1415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1415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415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415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 idx="4294967295"/>
          </p:nvPr>
        </p:nvSpPr>
        <p:spPr>
          <a:xfrm>
            <a:off x="1231900" y="1355725"/>
            <a:ext cx="9639300" cy="2579688"/>
          </a:xfrm>
        </p:spPr>
        <p:txBody>
          <a:bodyPr>
            <a:normAutofit/>
          </a:bodyPr>
          <a:lstStyle/>
          <a:p>
            <a:r>
              <a:rPr lang="en-US" altLang="en-US" b="1" dirty="0">
                <a:ea typeface="ヒラギノ角ゴ Pro W3" pitchFamily="122" charset="-128"/>
              </a:rPr>
              <a:t>First report of the 24-month data from the SUCCESS PTA study:  </a:t>
            </a:r>
            <a:br>
              <a:rPr lang="en-US" altLang="en-US" b="1" dirty="0">
                <a:ea typeface="ヒラギノ角ゴ Pro W3" pitchFamily="122" charset="-128"/>
              </a:rPr>
            </a:br>
            <a:r>
              <a:rPr lang="en-US" altLang="en-US" sz="4000" dirty="0">
                <a:ea typeface="ヒラギノ角ゴ Pro W3" pitchFamily="122" charset="-128"/>
              </a:rPr>
              <a:t>Sirolimus DEB in real-world peripheral artery disease patients</a:t>
            </a:r>
            <a:endParaRPr lang="en-US" altLang="en-US" dirty="0">
              <a:ea typeface="ヒラギノ角ゴ Pro W3" pitchFamily="122" charset="-128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5C03C9-EED3-CD66-E8CF-24528109448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31900" y="4058815"/>
            <a:ext cx="9283700" cy="211814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>
                <a:ln w="0"/>
                <a:solidFill>
                  <a:srgbClr val="3D5270"/>
                </a:solidFill>
              </a:rPr>
              <a:t>Michael Lichtenberg, MD</a:t>
            </a:r>
            <a:br>
              <a:rPr lang="en-US">
                <a:ln w="0"/>
                <a:solidFill>
                  <a:srgbClr val="3D5270"/>
                </a:solidFill>
              </a:rPr>
            </a:br>
            <a:r>
              <a:rPr lang="en-US" sz="2400">
                <a:ln w="0"/>
                <a:solidFill>
                  <a:srgbClr val="3D5270"/>
                </a:solidFill>
              </a:rPr>
              <a:t>Klinikum </a:t>
            </a:r>
            <a:r>
              <a:rPr lang="en-US" sz="2400" err="1">
                <a:ln w="0"/>
                <a:solidFill>
                  <a:srgbClr val="3D5270"/>
                </a:solidFill>
              </a:rPr>
              <a:t>Hochsauerland</a:t>
            </a:r>
            <a:r>
              <a:rPr lang="en-US" sz="2400">
                <a:ln w="0"/>
                <a:solidFill>
                  <a:srgbClr val="3D5270"/>
                </a:solidFill>
              </a:rPr>
              <a:t>, Arnsberg, Germany</a:t>
            </a:r>
            <a:endParaRPr lang="en-US">
              <a:ln w="0"/>
              <a:solidFill>
                <a:srgbClr val="3D527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81EC1-AF1A-034F-0E45-E119C39E2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612" y="5021300"/>
            <a:ext cx="3802873" cy="14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77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175BB66-F352-30F2-7458-31B6A9A0E4F9}"/>
              </a:ext>
            </a:extLst>
          </p:cNvPr>
          <p:cNvSpPr txBox="1">
            <a:spLocks/>
          </p:cNvSpPr>
          <p:nvPr/>
        </p:nvSpPr>
        <p:spPr>
          <a:xfrm>
            <a:off x="270588" y="0"/>
            <a:ext cx="10245012" cy="1192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A93CD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800" cap="all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SUCCESS PTA STUDY</a:t>
            </a:r>
            <a:br>
              <a:rPr lang="en-US" sz="1800" b="1" cap="all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r>
              <a:rPr lang="en-US" sz="320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Procedural </a:t>
            </a:r>
            <a:r>
              <a:rPr lang="en-US" sz="3200">
                <a:solidFill>
                  <a:prstClr val="black"/>
                </a:solidFill>
                <a:ea typeface="+mn-ea"/>
                <a:cs typeface="+mn-cs"/>
              </a:rPr>
              <a:t>C</a:t>
            </a:r>
            <a:r>
              <a:rPr lang="en-US" sz="320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haracteristics</a:t>
            </a:r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9D4742-6257-8545-314F-9790689D7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953015"/>
              </p:ext>
            </p:extLst>
          </p:nvPr>
        </p:nvGraphicFramePr>
        <p:xfrm>
          <a:off x="2214661" y="1125281"/>
          <a:ext cx="7762675" cy="474622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724358">
                  <a:extLst>
                    <a:ext uri="{9D8B030D-6E8A-4147-A177-3AD203B41FA5}">
                      <a16:colId xmlns:a16="http://schemas.microsoft.com/office/drawing/2014/main" val="585963660"/>
                    </a:ext>
                  </a:extLst>
                </a:gridCol>
                <a:gridCol w="1678921">
                  <a:extLst>
                    <a:ext uri="{9D8B030D-6E8A-4147-A177-3AD203B41FA5}">
                      <a16:colId xmlns:a16="http://schemas.microsoft.com/office/drawing/2014/main" val="2087282514"/>
                    </a:ext>
                  </a:extLst>
                </a:gridCol>
                <a:gridCol w="1678921">
                  <a:extLst>
                    <a:ext uri="{9D8B030D-6E8A-4147-A177-3AD203B41FA5}">
                      <a16:colId xmlns:a16="http://schemas.microsoft.com/office/drawing/2014/main" val="835837980"/>
                    </a:ext>
                  </a:extLst>
                </a:gridCol>
                <a:gridCol w="1680475">
                  <a:extLst>
                    <a:ext uri="{9D8B030D-6E8A-4147-A177-3AD203B41FA5}">
                      <a16:colId xmlns:a16="http://schemas.microsoft.com/office/drawing/2014/main" val="932634483"/>
                    </a:ext>
                  </a:extLst>
                </a:gridCol>
              </a:tblGrid>
              <a:tr h="418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400" kern="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5410" marR="65410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Full Cohort</a:t>
                      </a:r>
                      <a:br>
                        <a:rPr lang="en-US" sz="1400" kern="100">
                          <a:effectLst/>
                          <a:latin typeface="+mn-lt"/>
                        </a:rPr>
                      </a:br>
                      <a:r>
                        <a:rPr lang="en-US" sz="1400" b="0" kern="100">
                          <a:effectLst/>
                          <a:latin typeface="+mn-lt"/>
                        </a:rPr>
                        <a:t>(N = 822 lesions)</a:t>
                      </a:r>
                      <a:endParaRPr lang="en-US" sz="1400" b="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5410" marR="65410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Claudicants</a:t>
                      </a:r>
                      <a:br>
                        <a:rPr lang="en-US" sz="1400" kern="100">
                          <a:effectLst/>
                          <a:latin typeface="+mn-lt"/>
                        </a:rPr>
                      </a:br>
                      <a:r>
                        <a:rPr lang="en-US" sz="1400" b="0" kern="100">
                          <a:effectLst/>
                          <a:latin typeface="+mn-lt"/>
                        </a:rPr>
                        <a:t>(N = 604 lesions)</a:t>
                      </a:r>
                      <a:endParaRPr lang="en-US" sz="1400" b="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5410" marR="65410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CLTI</a:t>
                      </a:r>
                      <a:br>
                        <a:rPr lang="en-US" sz="1400" kern="100">
                          <a:effectLst/>
                          <a:latin typeface="+mn-lt"/>
                        </a:rPr>
                      </a:br>
                      <a:r>
                        <a:rPr lang="en-US" sz="1400" b="0" kern="100">
                          <a:effectLst/>
                          <a:latin typeface="+mn-lt"/>
                        </a:rPr>
                        <a:t>(N = 218 lesions)</a:t>
                      </a:r>
                      <a:endParaRPr lang="en-US" sz="1400" b="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5410" marR="65410" marT="9085" marB="0" anchor="ctr"/>
                </a:tc>
                <a:extLst>
                  <a:ext uri="{0D108BD9-81ED-4DB2-BD59-A6C34878D82A}">
                    <a16:rowId xmlns:a16="http://schemas.microsoft.com/office/drawing/2014/main" val="1491877142"/>
                  </a:ext>
                </a:extLst>
              </a:tr>
              <a:tr h="2640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+mn-lt"/>
                        </a:rPr>
                        <a:t>Lesion Preparation</a:t>
                      </a:r>
                      <a:endParaRPr lang="en-US" sz="1400" b="1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it-CH" sz="1400" b="1" kern="100">
                          <a:effectLst/>
                          <a:latin typeface="+mn-lt"/>
                        </a:rPr>
                        <a:t>98.8% (809/819)</a:t>
                      </a:r>
                      <a:endParaRPr lang="en-US" sz="1400" b="1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it-CH" sz="1400" b="1" kern="100">
                          <a:effectLst/>
                          <a:latin typeface="+mn-lt"/>
                        </a:rPr>
                        <a:t>98.5% (593/602)</a:t>
                      </a:r>
                      <a:endParaRPr lang="en-US" sz="1400" b="1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it-CH" sz="1400" b="1" kern="100">
                          <a:effectLst/>
                          <a:latin typeface="+mn-lt"/>
                        </a:rPr>
                        <a:t>99.5% (216/217)</a:t>
                      </a:r>
                      <a:endParaRPr lang="en-US" sz="1400" b="1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extLst>
                  <a:ext uri="{0D108BD9-81ED-4DB2-BD59-A6C34878D82A}">
                    <a16:rowId xmlns:a16="http://schemas.microsoft.com/office/drawing/2014/main" val="1671696663"/>
                  </a:ext>
                </a:extLst>
              </a:tr>
              <a:tr h="26406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>
                          <a:effectLst/>
                          <a:latin typeface="+mn-lt"/>
                        </a:rPr>
                        <a:t>Device Type for Lesion Preparation</a:t>
                      </a:r>
                      <a:endParaRPr lang="en-US" sz="1400" b="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564508"/>
                  </a:ext>
                </a:extLst>
              </a:tr>
              <a:tr h="235052">
                <a:tc>
                  <a:txBody>
                    <a:bodyPr/>
                    <a:lstStyle/>
                    <a:p>
                      <a:pPr marL="0" marR="0" indent="21717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>
                          <a:effectLst/>
                          <a:latin typeface="+mn-lt"/>
                        </a:rPr>
                        <a:t>POBA</a:t>
                      </a:r>
                      <a:endParaRPr lang="en-US" sz="1400" b="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84.1% (677/805)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43607" marB="436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84.9% (502/591)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43607" marB="436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81.8% (175/214)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43607" marB="43607" anchor="ctr"/>
                </a:tc>
                <a:extLst>
                  <a:ext uri="{0D108BD9-81ED-4DB2-BD59-A6C34878D82A}">
                    <a16:rowId xmlns:a16="http://schemas.microsoft.com/office/drawing/2014/main" val="2960404277"/>
                  </a:ext>
                </a:extLst>
              </a:tr>
              <a:tr h="235052">
                <a:tc>
                  <a:txBody>
                    <a:bodyPr/>
                    <a:lstStyle/>
                    <a:p>
                      <a:pPr marL="0" marR="0" indent="21717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>
                          <a:effectLst/>
                          <a:latin typeface="+mn-lt"/>
                        </a:rPr>
                        <a:t>Atherectomy**</a:t>
                      </a:r>
                      <a:endParaRPr lang="en-US" sz="1400" b="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22.2% (179/805)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43607" marB="436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22.0% (130/591)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43607" marB="436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22.9% (49/214)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43607" marB="43607" anchor="ctr"/>
                </a:tc>
                <a:extLst>
                  <a:ext uri="{0D108BD9-81ED-4DB2-BD59-A6C34878D82A}">
                    <a16:rowId xmlns:a16="http://schemas.microsoft.com/office/drawing/2014/main" val="1555990453"/>
                  </a:ext>
                </a:extLst>
              </a:tr>
              <a:tr h="264062">
                <a:tc>
                  <a:txBody>
                    <a:bodyPr/>
                    <a:lstStyle/>
                    <a:p>
                      <a:pPr marL="0" marR="0" indent="21717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it-CH" sz="1400" b="0" kern="100">
                          <a:effectLst/>
                          <a:latin typeface="+mn-lt"/>
                        </a:rPr>
                        <a:t>Thrombectomy</a:t>
                      </a:r>
                      <a:endParaRPr lang="en-US" sz="1400" b="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3.3% (27/805)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2.9% (17/591)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4.7% (10/214)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extLst>
                  <a:ext uri="{0D108BD9-81ED-4DB2-BD59-A6C34878D82A}">
                    <a16:rowId xmlns:a16="http://schemas.microsoft.com/office/drawing/2014/main" val="1203714329"/>
                  </a:ext>
                </a:extLst>
              </a:tr>
              <a:tr h="235052">
                <a:tc>
                  <a:txBody>
                    <a:bodyPr/>
                    <a:lstStyle/>
                    <a:p>
                      <a:pPr marL="0" marR="0" indent="21717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>
                          <a:effectLst/>
                          <a:latin typeface="+mn-lt"/>
                        </a:rPr>
                        <a:t>Scoring Balloon</a:t>
                      </a:r>
                      <a:endParaRPr lang="en-US" sz="1400" b="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4.1% (33/805)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43607" marB="436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3.2% (19/591)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43607" marB="436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6.5% (14/214)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43607" marB="43607" anchor="ctr"/>
                </a:tc>
                <a:extLst>
                  <a:ext uri="{0D108BD9-81ED-4DB2-BD59-A6C34878D82A}">
                    <a16:rowId xmlns:a16="http://schemas.microsoft.com/office/drawing/2014/main" val="2605769997"/>
                  </a:ext>
                </a:extLst>
              </a:tr>
              <a:tr h="181089">
                <a:tc>
                  <a:txBody>
                    <a:bodyPr/>
                    <a:lstStyle/>
                    <a:p>
                      <a:pPr marL="0" marR="0" indent="21717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it-CH" sz="1400" b="0" kern="100">
                          <a:effectLst/>
                          <a:latin typeface="+mn-lt"/>
                        </a:rPr>
                        <a:t>IVL</a:t>
                      </a:r>
                      <a:endParaRPr lang="en-US" sz="1400" b="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3.8% (31/805)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3.7% (22/591)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4.2% (9/214)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extLst>
                  <a:ext uri="{0D108BD9-81ED-4DB2-BD59-A6C34878D82A}">
                    <a16:rowId xmlns:a16="http://schemas.microsoft.com/office/drawing/2014/main" val="533883878"/>
                  </a:ext>
                </a:extLst>
              </a:tr>
              <a:tr h="235052">
                <a:tc>
                  <a:txBody>
                    <a:bodyPr/>
                    <a:lstStyle/>
                    <a:p>
                      <a:pPr marL="0" marR="0" indent="21717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>
                          <a:effectLst/>
                          <a:latin typeface="+mn-lt"/>
                        </a:rPr>
                        <a:t>Cutting Balloon</a:t>
                      </a:r>
                      <a:endParaRPr lang="en-US" sz="1400" b="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1.7% (15/805)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43607" marB="436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1.9% (11/591)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43607" marB="436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1.9% (4/214)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43607" marB="43607" anchor="ctr"/>
                </a:tc>
                <a:extLst>
                  <a:ext uri="{0D108BD9-81ED-4DB2-BD59-A6C34878D82A}">
                    <a16:rowId xmlns:a16="http://schemas.microsoft.com/office/drawing/2014/main" val="1908035722"/>
                  </a:ext>
                </a:extLst>
              </a:tr>
              <a:tr h="2689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+mn-lt"/>
                        </a:rPr>
                        <a:t>Provisional Stenting </a:t>
                      </a:r>
                      <a:endParaRPr lang="en-US" sz="1400" b="1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+mn-lt"/>
                        </a:rPr>
                        <a:t>32.0% (263/822)</a:t>
                      </a:r>
                      <a:endParaRPr lang="en-US" sz="1400" b="1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+mn-lt"/>
                        </a:rPr>
                        <a:t>33.8% (204/604)</a:t>
                      </a:r>
                      <a:endParaRPr lang="en-US" sz="1400" b="1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+mn-lt"/>
                        </a:rPr>
                        <a:t>27.1% (59/218)</a:t>
                      </a:r>
                      <a:endParaRPr lang="en-US" sz="1400" b="1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extLst>
                  <a:ext uri="{0D108BD9-81ED-4DB2-BD59-A6C34878D82A}">
                    <a16:rowId xmlns:a16="http://schemas.microsoft.com/office/drawing/2014/main" val="2035831849"/>
                  </a:ext>
                </a:extLst>
              </a:tr>
              <a:tr h="409358">
                <a:tc>
                  <a:txBody>
                    <a:bodyPr/>
                    <a:lstStyle/>
                    <a:p>
                      <a:pPr marL="457189" marR="0" lvl="1" indent="21399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>
                          <a:effectLst/>
                          <a:latin typeface="+mn-lt"/>
                        </a:rPr>
                        <a:t>Residual Stenosis &gt; 30%</a:t>
                      </a:r>
                      <a:endParaRPr lang="en-US" sz="1400" b="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50.9% (134/263)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52% (106/204)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45.8% (27/59)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extLst>
                  <a:ext uri="{0D108BD9-81ED-4DB2-BD59-A6C34878D82A}">
                    <a16:rowId xmlns:a16="http://schemas.microsoft.com/office/drawing/2014/main" val="678888584"/>
                  </a:ext>
                </a:extLst>
              </a:tr>
              <a:tr h="268907">
                <a:tc>
                  <a:txBody>
                    <a:bodyPr/>
                    <a:lstStyle/>
                    <a:p>
                      <a:pPr marL="674359" marR="0" lv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>
                          <a:effectLst/>
                          <a:latin typeface="+mn-lt"/>
                        </a:rPr>
                        <a:t>Flow Limiting Dissection</a:t>
                      </a:r>
                      <a:endParaRPr lang="en-US" sz="1400" b="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48.3% (127/263)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50% (102/204)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52.5% (31/59)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extLst>
                  <a:ext uri="{0D108BD9-81ED-4DB2-BD59-A6C34878D82A}">
                    <a16:rowId xmlns:a16="http://schemas.microsoft.com/office/drawing/2014/main" val="2128578828"/>
                  </a:ext>
                </a:extLst>
              </a:tr>
              <a:tr h="268907">
                <a:tc>
                  <a:txBody>
                    <a:bodyPr/>
                    <a:lstStyle/>
                    <a:p>
                      <a:pPr marL="674359" marR="0" lv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>
                          <a:effectLst/>
                          <a:latin typeface="+mn-lt"/>
                        </a:rPr>
                        <a:t>Other</a:t>
                      </a:r>
                      <a:r>
                        <a:rPr lang="en-US" sz="1400" b="0" kern="100" baseline="30000">
                          <a:effectLst/>
                          <a:latin typeface="+mn-lt"/>
                        </a:rPr>
                        <a:t>†</a:t>
                      </a:r>
                      <a:endParaRPr lang="en-US" sz="1400" b="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6.5% (17/263)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4.9% (10/204)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11.9% (7/59)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extLst>
                  <a:ext uri="{0D108BD9-81ED-4DB2-BD59-A6C34878D82A}">
                    <a16:rowId xmlns:a16="http://schemas.microsoft.com/office/drawing/2014/main" val="1004723567"/>
                  </a:ext>
                </a:extLst>
              </a:tr>
              <a:tr h="2689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+mn-lt"/>
                        </a:rPr>
                        <a:t>Final Residual Stenosis (%)</a:t>
                      </a:r>
                      <a:endParaRPr lang="en-US" sz="1400" b="1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+mn-lt"/>
                        </a:rPr>
                        <a:t>10.0 [0.0-20.0] (821)</a:t>
                      </a:r>
                      <a:endParaRPr lang="en-US" sz="1400" b="1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+mn-lt"/>
                        </a:rPr>
                        <a:t>10.0 [0.0-20.0] (603)</a:t>
                      </a:r>
                      <a:endParaRPr lang="en-US" sz="1400" b="1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+mn-lt"/>
                        </a:rPr>
                        <a:t>10.0 [0.0-15.0]</a:t>
                      </a:r>
                      <a:endParaRPr lang="en-US" sz="1400" b="1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extLst>
                  <a:ext uri="{0D108BD9-81ED-4DB2-BD59-A6C34878D82A}">
                    <a16:rowId xmlns:a16="http://schemas.microsoft.com/office/drawing/2014/main" val="1291778862"/>
                  </a:ext>
                </a:extLst>
              </a:tr>
              <a:tr h="2555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>
                          <a:effectLst/>
                          <a:latin typeface="+mn-lt"/>
                        </a:rPr>
                        <a:t>Device Success</a:t>
                      </a:r>
                      <a:endParaRPr lang="en-US" sz="1400" b="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171398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99.0% (1296/1309</a:t>
                      </a:r>
                      <a:r>
                        <a:rPr lang="en-US" sz="1400" kern="100" baseline="30000">
                          <a:effectLst/>
                          <a:latin typeface="+mn-lt"/>
                        </a:rPr>
                        <a:t>‡</a:t>
                      </a:r>
                      <a:r>
                        <a:rPr lang="en-US" sz="1400" kern="100">
                          <a:effectLst/>
                          <a:latin typeface="+mn-lt"/>
                        </a:rPr>
                        <a:t>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99.2% (940/948</a:t>
                      </a:r>
                      <a:r>
                        <a:rPr lang="en-US" sz="1400" kern="100" baseline="30000">
                          <a:effectLst/>
                          <a:latin typeface="+mn-lt"/>
                        </a:rPr>
                        <a:t>‡</a:t>
                      </a:r>
                      <a:r>
                        <a:rPr lang="en-US" sz="1400" kern="100">
                          <a:effectLst/>
                          <a:latin typeface="+mn-lt"/>
                        </a:rPr>
                        <a:t>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98.6% (356/361</a:t>
                      </a:r>
                      <a:r>
                        <a:rPr lang="en-US" sz="1400" kern="100" baseline="30000">
                          <a:effectLst/>
                          <a:latin typeface="+mn-lt"/>
                        </a:rPr>
                        <a:t>‡</a:t>
                      </a:r>
                      <a:r>
                        <a:rPr lang="en-US" sz="1400" kern="100">
                          <a:effectLst/>
                          <a:latin typeface="+mn-lt"/>
                        </a:rPr>
                        <a:t>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extLst>
                  <a:ext uri="{0D108BD9-81ED-4DB2-BD59-A6C34878D82A}">
                    <a16:rowId xmlns:a16="http://schemas.microsoft.com/office/drawing/2014/main" val="4206968329"/>
                  </a:ext>
                </a:extLst>
              </a:tr>
              <a:tr h="2792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>
                          <a:effectLst/>
                          <a:latin typeface="+mn-lt"/>
                        </a:rPr>
                        <a:t>Procedure Success</a:t>
                      </a:r>
                      <a:endParaRPr lang="en-US" sz="1400" b="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171398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97.9% (705/720)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98.3% (525/534)</a:t>
                      </a:r>
                      <a:endParaRPr lang="en-US" sz="1400" kern="10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96.8% (180/186)</a:t>
                      </a:r>
                      <a:endParaRPr lang="en-US" sz="14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85" marR="9085" marT="9085" marB="0" anchor="ctr"/>
                </a:tc>
                <a:extLst>
                  <a:ext uri="{0D108BD9-81ED-4DB2-BD59-A6C34878D82A}">
                    <a16:rowId xmlns:a16="http://schemas.microsoft.com/office/drawing/2014/main" val="13076013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91FC87-9EF7-AE1F-CB1D-50962C8F550C}"/>
              </a:ext>
            </a:extLst>
          </p:cNvPr>
          <p:cNvSpPr txBox="1"/>
          <p:nvPr/>
        </p:nvSpPr>
        <p:spPr>
          <a:xfrm>
            <a:off x="2214661" y="5893567"/>
            <a:ext cx="84533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/>
              <a:t>* Data are presented as percentages % (n/N) or median [IQR]. Values represent total n unless otherwise specified</a:t>
            </a:r>
          </a:p>
          <a:p>
            <a:r>
              <a:rPr lang="en-US" sz="700"/>
              <a:t>**Type of atherectomy included 140 rotational, 20 directional, 7 orbital, and 12 were not reported</a:t>
            </a:r>
          </a:p>
          <a:p>
            <a:r>
              <a:rPr lang="en-US" sz="700"/>
              <a:t>†Other reasons included calcification (2), recoil (11) and thrombus (4) </a:t>
            </a:r>
          </a:p>
          <a:p>
            <a:r>
              <a:rPr lang="en-US" sz="700"/>
              <a:t>‡Total number of devices</a:t>
            </a:r>
          </a:p>
          <a:p>
            <a:r>
              <a:rPr lang="en-US" sz="700"/>
              <a:t>Device Success: Successful delivery, balloon inflation, deflation and retrieval of the intact study device without burst below rated burst pressure.</a:t>
            </a:r>
          </a:p>
          <a:p>
            <a:r>
              <a:rPr lang="en-US" sz="700"/>
              <a:t>Procedure Success: Device success and residual stenosis ≤ 50% at the end of the procedure.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18AE3F-1F5C-F698-FD4A-FEF64322A16F}"/>
              </a:ext>
            </a:extLst>
          </p:cNvPr>
          <p:cNvSpPr txBox="1"/>
          <p:nvPr/>
        </p:nvSpPr>
        <p:spPr>
          <a:xfrm>
            <a:off x="1676398" y="6608092"/>
            <a:ext cx="105156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H"/>
            </a:defPPr>
            <a:lvl1pPr algn="r">
              <a:defRPr kumimoji="1" sz="900">
                <a:solidFill>
                  <a:prstClr val="black">
                    <a:lumMod val="50000"/>
                    <a:lumOff val="50000"/>
                  </a:prstClr>
                </a:solidFill>
                <a:latin typeface="Calibri "/>
                <a:ea typeface="ＭＳ Ｐゴシック"/>
              </a:defRPr>
            </a:lvl1pPr>
            <a:lvl2pPr>
              <a:defRPr kumimoji="1"/>
            </a:lvl2pPr>
            <a:lvl3pPr>
              <a:defRPr kumimoji="1"/>
            </a:lvl3pPr>
            <a:lvl4pPr>
              <a:defRPr kumimoji="1"/>
            </a:lvl4pPr>
            <a:lvl5pPr>
              <a:defRPr kumimoji="1"/>
            </a:lvl5pPr>
            <a:lvl6pPr>
              <a:defRPr kumimoji="1"/>
            </a:lvl6pPr>
            <a:lvl7pPr>
              <a:defRPr kumimoji="1"/>
            </a:lvl7pPr>
            <a:lvl8pPr>
              <a:defRPr kumimoji="1"/>
            </a:lvl8pPr>
            <a:lvl9pPr>
              <a:defRPr kumimoji="1"/>
            </a:lvl9pPr>
          </a:lstStyle>
          <a:p>
            <a:r>
              <a:rPr lang="en-US"/>
              <a:t>M. Lichtenberg, “First report of the 12-month data from the SUCCESS PTA study:  Sirolimus DEB in real-world patients with peripheral arterial disease”, Oral Presentation at Charing Cross Conference 2025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542B3-2129-06E5-2069-2E79531D96A2}"/>
              </a:ext>
            </a:extLst>
          </p:cNvPr>
          <p:cNvSpPr/>
          <p:nvPr/>
        </p:nvSpPr>
        <p:spPr>
          <a:xfrm>
            <a:off x="2214661" y="5087850"/>
            <a:ext cx="7762675" cy="261390"/>
          </a:xfrm>
          <a:prstGeom prst="rect">
            <a:avLst/>
          </a:prstGeom>
          <a:noFill/>
          <a:ln w="38100">
            <a:solidFill>
              <a:srgbClr val="009C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5A3B64-F4F0-0E1C-EA1D-83328BE8E990}"/>
              </a:ext>
            </a:extLst>
          </p:cNvPr>
          <p:cNvSpPr/>
          <p:nvPr/>
        </p:nvSpPr>
        <p:spPr>
          <a:xfrm>
            <a:off x="2214660" y="1621210"/>
            <a:ext cx="7762675" cy="261390"/>
          </a:xfrm>
          <a:prstGeom prst="rect">
            <a:avLst/>
          </a:prstGeom>
          <a:noFill/>
          <a:ln w="38100">
            <a:solidFill>
              <a:srgbClr val="009C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1AD1BB-13F2-F031-672C-2C959087C1FA}"/>
              </a:ext>
            </a:extLst>
          </p:cNvPr>
          <p:cNvSpPr/>
          <p:nvPr/>
        </p:nvSpPr>
        <p:spPr>
          <a:xfrm>
            <a:off x="2214659" y="3853261"/>
            <a:ext cx="7762675" cy="261390"/>
          </a:xfrm>
          <a:prstGeom prst="rect">
            <a:avLst/>
          </a:prstGeom>
          <a:noFill/>
          <a:ln w="38100">
            <a:solidFill>
              <a:srgbClr val="009C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7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08725-6F65-31DE-315C-06A9CD24B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8">
            <a:extLst>
              <a:ext uri="{FF2B5EF4-FFF2-40B4-BE49-F238E27FC236}">
                <a16:creationId xmlns:a16="http://schemas.microsoft.com/office/drawing/2014/main" id="{A5AEC4C0-0888-9D8A-E50F-AECF38F2CCC5}"/>
              </a:ext>
            </a:extLst>
          </p:cNvPr>
          <p:cNvSpPr/>
          <p:nvPr/>
        </p:nvSpPr>
        <p:spPr>
          <a:xfrm>
            <a:off x="3521350" y="1587832"/>
            <a:ext cx="5706185" cy="392220"/>
          </a:xfrm>
          <a:custGeom>
            <a:avLst/>
            <a:gdLst/>
            <a:ahLst/>
            <a:cxnLst/>
            <a:rect l="0" t="0" r="0" b="0"/>
            <a:pathLst>
              <a:path w="5706185" h="3922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223" y="0"/>
                </a:lnTo>
                <a:lnTo>
                  <a:pt x="7223" y="3822"/>
                </a:lnTo>
                <a:lnTo>
                  <a:pt x="50561" y="3822"/>
                </a:lnTo>
                <a:lnTo>
                  <a:pt x="50561" y="3822"/>
                </a:lnTo>
                <a:lnTo>
                  <a:pt x="65007" y="3822"/>
                </a:lnTo>
                <a:lnTo>
                  <a:pt x="65007" y="3822"/>
                </a:lnTo>
                <a:lnTo>
                  <a:pt x="115568" y="3822"/>
                </a:lnTo>
                <a:lnTo>
                  <a:pt x="115568" y="3822"/>
                </a:lnTo>
                <a:lnTo>
                  <a:pt x="144460" y="3822"/>
                </a:lnTo>
                <a:lnTo>
                  <a:pt x="144460" y="3822"/>
                </a:lnTo>
                <a:lnTo>
                  <a:pt x="151683" y="3822"/>
                </a:lnTo>
                <a:lnTo>
                  <a:pt x="151683" y="3822"/>
                </a:lnTo>
                <a:lnTo>
                  <a:pt x="209467" y="3822"/>
                </a:lnTo>
                <a:lnTo>
                  <a:pt x="209467" y="3822"/>
                </a:lnTo>
                <a:lnTo>
                  <a:pt x="245582" y="3822"/>
                </a:lnTo>
                <a:lnTo>
                  <a:pt x="245582" y="7687"/>
                </a:lnTo>
                <a:lnTo>
                  <a:pt x="267251" y="7687"/>
                </a:lnTo>
                <a:lnTo>
                  <a:pt x="267251" y="7687"/>
                </a:lnTo>
                <a:lnTo>
                  <a:pt x="310589" y="7687"/>
                </a:lnTo>
                <a:lnTo>
                  <a:pt x="310589" y="11563"/>
                </a:lnTo>
                <a:lnTo>
                  <a:pt x="317812" y="11563"/>
                </a:lnTo>
                <a:lnTo>
                  <a:pt x="317812" y="15439"/>
                </a:lnTo>
                <a:lnTo>
                  <a:pt x="325035" y="15439"/>
                </a:lnTo>
                <a:lnTo>
                  <a:pt x="325035" y="15439"/>
                </a:lnTo>
                <a:lnTo>
                  <a:pt x="455050" y="15439"/>
                </a:lnTo>
                <a:lnTo>
                  <a:pt x="455050" y="15439"/>
                </a:lnTo>
                <a:lnTo>
                  <a:pt x="491165" y="15439"/>
                </a:lnTo>
                <a:lnTo>
                  <a:pt x="491165" y="15439"/>
                </a:lnTo>
                <a:lnTo>
                  <a:pt x="505611" y="15439"/>
                </a:lnTo>
                <a:lnTo>
                  <a:pt x="505611" y="15439"/>
                </a:lnTo>
                <a:lnTo>
                  <a:pt x="520057" y="15439"/>
                </a:lnTo>
                <a:lnTo>
                  <a:pt x="520057" y="15439"/>
                </a:lnTo>
                <a:lnTo>
                  <a:pt x="534503" y="15439"/>
                </a:lnTo>
                <a:lnTo>
                  <a:pt x="534503" y="19343"/>
                </a:lnTo>
                <a:lnTo>
                  <a:pt x="606733" y="19343"/>
                </a:lnTo>
                <a:lnTo>
                  <a:pt x="606733" y="19343"/>
                </a:lnTo>
                <a:lnTo>
                  <a:pt x="671740" y="19343"/>
                </a:lnTo>
                <a:lnTo>
                  <a:pt x="671740" y="19343"/>
                </a:lnTo>
                <a:lnTo>
                  <a:pt x="736748" y="19343"/>
                </a:lnTo>
                <a:lnTo>
                  <a:pt x="736748" y="19343"/>
                </a:lnTo>
                <a:lnTo>
                  <a:pt x="751194" y="19343"/>
                </a:lnTo>
                <a:lnTo>
                  <a:pt x="751194" y="23263"/>
                </a:lnTo>
                <a:lnTo>
                  <a:pt x="772863" y="23263"/>
                </a:lnTo>
                <a:lnTo>
                  <a:pt x="772863" y="27184"/>
                </a:lnTo>
                <a:lnTo>
                  <a:pt x="780086" y="27184"/>
                </a:lnTo>
                <a:lnTo>
                  <a:pt x="780086" y="27184"/>
                </a:lnTo>
                <a:lnTo>
                  <a:pt x="808978" y="27184"/>
                </a:lnTo>
                <a:lnTo>
                  <a:pt x="808978" y="31110"/>
                </a:lnTo>
                <a:lnTo>
                  <a:pt x="845093" y="31110"/>
                </a:lnTo>
                <a:lnTo>
                  <a:pt x="845093" y="35036"/>
                </a:lnTo>
                <a:lnTo>
                  <a:pt x="902877" y="35036"/>
                </a:lnTo>
                <a:lnTo>
                  <a:pt x="902877" y="35036"/>
                </a:lnTo>
                <a:lnTo>
                  <a:pt x="960661" y="35036"/>
                </a:lnTo>
                <a:lnTo>
                  <a:pt x="960661" y="38968"/>
                </a:lnTo>
                <a:lnTo>
                  <a:pt x="1003999" y="38968"/>
                </a:lnTo>
                <a:lnTo>
                  <a:pt x="1003999" y="42900"/>
                </a:lnTo>
                <a:lnTo>
                  <a:pt x="1032891" y="42900"/>
                </a:lnTo>
                <a:lnTo>
                  <a:pt x="1032891" y="46832"/>
                </a:lnTo>
                <a:lnTo>
                  <a:pt x="1061783" y="46832"/>
                </a:lnTo>
                <a:lnTo>
                  <a:pt x="1061783" y="50764"/>
                </a:lnTo>
                <a:lnTo>
                  <a:pt x="1090675" y="50764"/>
                </a:lnTo>
                <a:lnTo>
                  <a:pt x="1090675" y="50764"/>
                </a:lnTo>
                <a:lnTo>
                  <a:pt x="1105122" y="50764"/>
                </a:lnTo>
                <a:lnTo>
                  <a:pt x="1105122" y="50764"/>
                </a:lnTo>
                <a:lnTo>
                  <a:pt x="1112345" y="50764"/>
                </a:lnTo>
                <a:lnTo>
                  <a:pt x="1112345" y="50764"/>
                </a:lnTo>
                <a:lnTo>
                  <a:pt x="1119568" y="50764"/>
                </a:lnTo>
                <a:lnTo>
                  <a:pt x="1119568" y="54731"/>
                </a:lnTo>
                <a:lnTo>
                  <a:pt x="1134014" y="54731"/>
                </a:lnTo>
                <a:lnTo>
                  <a:pt x="1134014" y="54731"/>
                </a:lnTo>
                <a:lnTo>
                  <a:pt x="1191798" y="54731"/>
                </a:lnTo>
                <a:lnTo>
                  <a:pt x="1191798" y="54731"/>
                </a:lnTo>
                <a:lnTo>
                  <a:pt x="1206244" y="54731"/>
                </a:lnTo>
                <a:lnTo>
                  <a:pt x="1206244" y="54731"/>
                </a:lnTo>
                <a:lnTo>
                  <a:pt x="1227913" y="54731"/>
                </a:lnTo>
                <a:lnTo>
                  <a:pt x="1227913" y="58727"/>
                </a:lnTo>
                <a:lnTo>
                  <a:pt x="1242359" y="58727"/>
                </a:lnTo>
                <a:lnTo>
                  <a:pt x="1242359" y="58727"/>
                </a:lnTo>
                <a:lnTo>
                  <a:pt x="1264028" y="58727"/>
                </a:lnTo>
                <a:lnTo>
                  <a:pt x="1264028" y="62729"/>
                </a:lnTo>
                <a:lnTo>
                  <a:pt x="1300143" y="62729"/>
                </a:lnTo>
                <a:lnTo>
                  <a:pt x="1300143" y="66731"/>
                </a:lnTo>
                <a:lnTo>
                  <a:pt x="1307366" y="66731"/>
                </a:lnTo>
                <a:lnTo>
                  <a:pt x="1307366" y="74735"/>
                </a:lnTo>
                <a:lnTo>
                  <a:pt x="1329035" y="74735"/>
                </a:lnTo>
                <a:lnTo>
                  <a:pt x="1329035" y="78737"/>
                </a:lnTo>
                <a:lnTo>
                  <a:pt x="1336258" y="78737"/>
                </a:lnTo>
                <a:lnTo>
                  <a:pt x="1336258" y="82745"/>
                </a:lnTo>
                <a:lnTo>
                  <a:pt x="1365150" y="82745"/>
                </a:lnTo>
                <a:lnTo>
                  <a:pt x="1365150" y="82745"/>
                </a:lnTo>
                <a:lnTo>
                  <a:pt x="1379596" y="82745"/>
                </a:lnTo>
                <a:lnTo>
                  <a:pt x="1379596" y="86759"/>
                </a:lnTo>
                <a:lnTo>
                  <a:pt x="1408488" y="86759"/>
                </a:lnTo>
                <a:lnTo>
                  <a:pt x="1408488" y="90773"/>
                </a:lnTo>
                <a:lnTo>
                  <a:pt x="1415711" y="90773"/>
                </a:lnTo>
                <a:lnTo>
                  <a:pt x="1415711" y="94787"/>
                </a:lnTo>
                <a:lnTo>
                  <a:pt x="1437380" y="94787"/>
                </a:lnTo>
                <a:lnTo>
                  <a:pt x="1437380" y="98801"/>
                </a:lnTo>
                <a:lnTo>
                  <a:pt x="1451826" y="98801"/>
                </a:lnTo>
                <a:lnTo>
                  <a:pt x="1451826" y="98801"/>
                </a:lnTo>
                <a:lnTo>
                  <a:pt x="1459050" y="98801"/>
                </a:lnTo>
                <a:lnTo>
                  <a:pt x="1459050" y="98801"/>
                </a:lnTo>
                <a:lnTo>
                  <a:pt x="1480719" y="98801"/>
                </a:lnTo>
                <a:lnTo>
                  <a:pt x="1480719" y="98801"/>
                </a:lnTo>
                <a:lnTo>
                  <a:pt x="1487942" y="98801"/>
                </a:lnTo>
                <a:lnTo>
                  <a:pt x="1487942" y="102845"/>
                </a:lnTo>
                <a:lnTo>
                  <a:pt x="1509611" y="102845"/>
                </a:lnTo>
                <a:lnTo>
                  <a:pt x="1509611" y="102845"/>
                </a:lnTo>
                <a:lnTo>
                  <a:pt x="1516834" y="102845"/>
                </a:lnTo>
                <a:lnTo>
                  <a:pt x="1516834" y="102845"/>
                </a:lnTo>
                <a:lnTo>
                  <a:pt x="1552949" y="102845"/>
                </a:lnTo>
                <a:lnTo>
                  <a:pt x="1552949" y="106909"/>
                </a:lnTo>
                <a:lnTo>
                  <a:pt x="1589064" y="106909"/>
                </a:lnTo>
                <a:lnTo>
                  <a:pt x="1589064" y="106909"/>
                </a:lnTo>
                <a:lnTo>
                  <a:pt x="1596287" y="106909"/>
                </a:lnTo>
                <a:lnTo>
                  <a:pt x="1596287" y="110978"/>
                </a:lnTo>
                <a:lnTo>
                  <a:pt x="1617956" y="110978"/>
                </a:lnTo>
                <a:lnTo>
                  <a:pt x="1617956" y="115048"/>
                </a:lnTo>
                <a:lnTo>
                  <a:pt x="1661294" y="115048"/>
                </a:lnTo>
                <a:lnTo>
                  <a:pt x="1661294" y="119117"/>
                </a:lnTo>
                <a:lnTo>
                  <a:pt x="1668517" y="119117"/>
                </a:lnTo>
                <a:lnTo>
                  <a:pt x="1668517" y="119117"/>
                </a:lnTo>
                <a:lnTo>
                  <a:pt x="1719078" y="119117"/>
                </a:lnTo>
                <a:lnTo>
                  <a:pt x="1719078" y="119117"/>
                </a:lnTo>
                <a:lnTo>
                  <a:pt x="1747970" y="119117"/>
                </a:lnTo>
                <a:lnTo>
                  <a:pt x="1747970" y="119117"/>
                </a:lnTo>
                <a:lnTo>
                  <a:pt x="1762416" y="119117"/>
                </a:lnTo>
                <a:lnTo>
                  <a:pt x="1762416" y="123212"/>
                </a:lnTo>
                <a:lnTo>
                  <a:pt x="1769639" y="123212"/>
                </a:lnTo>
                <a:lnTo>
                  <a:pt x="1769639" y="127307"/>
                </a:lnTo>
                <a:lnTo>
                  <a:pt x="1805754" y="127307"/>
                </a:lnTo>
                <a:lnTo>
                  <a:pt x="1805754" y="131402"/>
                </a:lnTo>
                <a:lnTo>
                  <a:pt x="1834647" y="131402"/>
                </a:lnTo>
                <a:lnTo>
                  <a:pt x="1834647" y="135497"/>
                </a:lnTo>
                <a:lnTo>
                  <a:pt x="1921323" y="135497"/>
                </a:lnTo>
                <a:lnTo>
                  <a:pt x="1921323" y="135497"/>
                </a:lnTo>
                <a:lnTo>
                  <a:pt x="1942992" y="135497"/>
                </a:lnTo>
                <a:lnTo>
                  <a:pt x="1942992" y="135497"/>
                </a:lnTo>
                <a:lnTo>
                  <a:pt x="1957438" y="135497"/>
                </a:lnTo>
                <a:lnTo>
                  <a:pt x="1957438" y="135497"/>
                </a:lnTo>
                <a:lnTo>
                  <a:pt x="2036891" y="135497"/>
                </a:lnTo>
                <a:lnTo>
                  <a:pt x="2036891" y="143752"/>
                </a:lnTo>
                <a:lnTo>
                  <a:pt x="2051337" y="143752"/>
                </a:lnTo>
                <a:lnTo>
                  <a:pt x="2051337" y="143752"/>
                </a:lnTo>
                <a:lnTo>
                  <a:pt x="2073006" y="143752"/>
                </a:lnTo>
                <a:lnTo>
                  <a:pt x="2073006" y="147892"/>
                </a:lnTo>
                <a:lnTo>
                  <a:pt x="2145236" y="147892"/>
                </a:lnTo>
                <a:lnTo>
                  <a:pt x="2145236" y="156173"/>
                </a:lnTo>
                <a:lnTo>
                  <a:pt x="2166905" y="156173"/>
                </a:lnTo>
                <a:lnTo>
                  <a:pt x="2166905" y="160313"/>
                </a:lnTo>
                <a:lnTo>
                  <a:pt x="2174128" y="160313"/>
                </a:lnTo>
                <a:lnTo>
                  <a:pt x="2174128" y="164454"/>
                </a:lnTo>
                <a:lnTo>
                  <a:pt x="2188575" y="164454"/>
                </a:lnTo>
                <a:lnTo>
                  <a:pt x="2188575" y="168594"/>
                </a:lnTo>
                <a:lnTo>
                  <a:pt x="2210244" y="168594"/>
                </a:lnTo>
                <a:lnTo>
                  <a:pt x="2210244" y="168594"/>
                </a:lnTo>
                <a:lnTo>
                  <a:pt x="2282474" y="168594"/>
                </a:lnTo>
                <a:lnTo>
                  <a:pt x="2282474" y="172748"/>
                </a:lnTo>
                <a:lnTo>
                  <a:pt x="2304143" y="172748"/>
                </a:lnTo>
                <a:lnTo>
                  <a:pt x="2304143" y="181055"/>
                </a:lnTo>
                <a:lnTo>
                  <a:pt x="2325812" y="181055"/>
                </a:lnTo>
                <a:lnTo>
                  <a:pt x="2325812" y="181055"/>
                </a:lnTo>
                <a:lnTo>
                  <a:pt x="2376373" y="181055"/>
                </a:lnTo>
                <a:lnTo>
                  <a:pt x="2376373" y="181055"/>
                </a:lnTo>
                <a:lnTo>
                  <a:pt x="2412488" y="181055"/>
                </a:lnTo>
                <a:lnTo>
                  <a:pt x="2412488" y="185223"/>
                </a:lnTo>
                <a:lnTo>
                  <a:pt x="2426934" y="185223"/>
                </a:lnTo>
                <a:lnTo>
                  <a:pt x="2426934" y="189390"/>
                </a:lnTo>
                <a:lnTo>
                  <a:pt x="2434157" y="189390"/>
                </a:lnTo>
                <a:lnTo>
                  <a:pt x="2434157" y="193564"/>
                </a:lnTo>
                <a:lnTo>
                  <a:pt x="2448603" y="193564"/>
                </a:lnTo>
                <a:lnTo>
                  <a:pt x="2448603" y="193564"/>
                </a:lnTo>
                <a:lnTo>
                  <a:pt x="2455826" y="193564"/>
                </a:lnTo>
                <a:lnTo>
                  <a:pt x="2455826" y="197745"/>
                </a:lnTo>
                <a:lnTo>
                  <a:pt x="2477495" y="197745"/>
                </a:lnTo>
                <a:lnTo>
                  <a:pt x="2477495" y="197745"/>
                </a:lnTo>
                <a:lnTo>
                  <a:pt x="2484718" y="197745"/>
                </a:lnTo>
                <a:lnTo>
                  <a:pt x="2484718" y="201932"/>
                </a:lnTo>
                <a:lnTo>
                  <a:pt x="2499164" y="201932"/>
                </a:lnTo>
                <a:lnTo>
                  <a:pt x="2499164" y="201932"/>
                </a:lnTo>
                <a:lnTo>
                  <a:pt x="2506387" y="201932"/>
                </a:lnTo>
                <a:lnTo>
                  <a:pt x="2506387" y="206134"/>
                </a:lnTo>
                <a:lnTo>
                  <a:pt x="2528056" y="206134"/>
                </a:lnTo>
                <a:lnTo>
                  <a:pt x="2528056" y="210336"/>
                </a:lnTo>
                <a:lnTo>
                  <a:pt x="2578618" y="210336"/>
                </a:lnTo>
                <a:lnTo>
                  <a:pt x="2578618" y="214537"/>
                </a:lnTo>
                <a:lnTo>
                  <a:pt x="2600287" y="214537"/>
                </a:lnTo>
                <a:lnTo>
                  <a:pt x="2600287" y="214537"/>
                </a:lnTo>
                <a:lnTo>
                  <a:pt x="2607510" y="214537"/>
                </a:lnTo>
                <a:lnTo>
                  <a:pt x="2607510" y="218753"/>
                </a:lnTo>
                <a:lnTo>
                  <a:pt x="2614733" y="218753"/>
                </a:lnTo>
                <a:lnTo>
                  <a:pt x="2614733" y="218753"/>
                </a:lnTo>
                <a:lnTo>
                  <a:pt x="2621956" y="218753"/>
                </a:lnTo>
                <a:lnTo>
                  <a:pt x="2621956" y="218753"/>
                </a:lnTo>
                <a:lnTo>
                  <a:pt x="2629179" y="218753"/>
                </a:lnTo>
                <a:lnTo>
                  <a:pt x="2629179" y="227226"/>
                </a:lnTo>
                <a:lnTo>
                  <a:pt x="2636402" y="227226"/>
                </a:lnTo>
                <a:lnTo>
                  <a:pt x="2636402" y="231477"/>
                </a:lnTo>
                <a:lnTo>
                  <a:pt x="2643625" y="231477"/>
                </a:lnTo>
                <a:lnTo>
                  <a:pt x="2643625" y="231477"/>
                </a:lnTo>
                <a:lnTo>
                  <a:pt x="2658071" y="231477"/>
                </a:lnTo>
                <a:lnTo>
                  <a:pt x="2658071" y="231477"/>
                </a:lnTo>
                <a:lnTo>
                  <a:pt x="2679740" y="231477"/>
                </a:lnTo>
                <a:lnTo>
                  <a:pt x="2679740" y="231477"/>
                </a:lnTo>
                <a:lnTo>
                  <a:pt x="2686963" y="231477"/>
                </a:lnTo>
                <a:lnTo>
                  <a:pt x="2686963" y="240051"/>
                </a:lnTo>
                <a:lnTo>
                  <a:pt x="2715855" y="240051"/>
                </a:lnTo>
                <a:lnTo>
                  <a:pt x="2715855" y="244339"/>
                </a:lnTo>
                <a:lnTo>
                  <a:pt x="2723078" y="244339"/>
                </a:lnTo>
                <a:lnTo>
                  <a:pt x="2723078" y="244339"/>
                </a:lnTo>
                <a:lnTo>
                  <a:pt x="2730301" y="244339"/>
                </a:lnTo>
                <a:lnTo>
                  <a:pt x="2730301" y="244339"/>
                </a:lnTo>
                <a:lnTo>
                  <a:pt x="2737524" y="244339"/>
                </a:lnTo>
                <a:lnTo>
                  <a:pt x="2737524" y="248641"/>
                </a:lnTo>
                <a:lnTo>
                  <a:pt x="2766416" y="248641"/>
                </a:lnTo>
                <a:lnTo>
                  <a:pt x="2766416" y="248641"/>
                </a:lnTo>
                <a:lnTo>
                  <a:pt x="2795308" y="248641"/>
                </a:lnTo>
                <a:lnTo>
                  <a:pt x="2795308" y="252950"/>
                </a:lnTo>
                <a:lnTo>
                  <a:pt x="2816977" y="252950"/>
                </a:lnTo>
                <a:lnTo>
                  <a:pt x="2816977" y="257259"/>
                </a:lnTo>
                <a:lnTo>
                  <a:pt x="2824200" y="257259"/>
                </a:lnTo>
                <a:lnTo>
                  <a:pt x="2824200" y="257259"/>
                </a:lnTo>
                <a:lnTo>
                  <a:pt x="2831423" y="257259"/>
                </a:lnTo>
                <a:lnTo>
                  <a:pt x="2831423" y="261584"/>
                </a:lnTo>
                <a:lnTo>
                  <a:pt x="2845869" y="261584"/>
                </a:lnTo>
                <a:lnTo>
                  <a:pt x="2845869" y="265908"/>
                </a:lnTo>
                <a:lnTo>
                  <a:pt x="2860315" y="265908"/>
                </a:lnTo>
                <a:lnTo>
                  <a:pt x="2860315" y="270232"/>
                </a:lnTo>
                <a:lnTo>
                  <a:pt x="2932546" y="270232"/>
                </a:lnTo>
                <a:lnTo>
                  <a:pt x="2932546" y="274557"/>
                </a:lnTo>
                <a:lnTo>
                  <a:pt x="2946992" y="274557"/>
                </a:lnTo>
                <a:lnTo>
                  <a:pt x="2946992" y="274557"/>
                </a:lnTo>
                <a:lnTo>
                  <a:pt x="2961438" y="274557"/>
                </a:lnTo>
                <a:lnTo>
                  <a:pt x="2961438" y="274557"/>
                </a:lnTo>
                <a:lnTo>
                  <a:pt x="3004776" y="274557"/>
                </a:lnTo>
                <a:lnTo>
                  <a:pt x="3004776" y="274557"/>
                </a:lnTo>
                <a:lnTo>
                  <a:pt x="3026445" y="274557"/>
                </a:lnTo>
                <a:lnTo>
                  <a:pt x="3026445" y="274557"/>
                </a:lnTo>
                <a:lnTo>
                  <a:pt x="3077006" y="274557"/>
                </a:lnTo>
                <a:lnTo>
                  <a:pt x="3077006" y="274557"/>
                </a:lnTo>
                <a:lnTo>
                  <a:pt x="3084229" y="274557"/>
                </a:lnTo>
                <a:lnTo>
                  <a:pt x="3084229" y="283297"/>
                </a:lnTo>
                <a:lnTo>
                  <a:pt x="3091452" y="283297"/>
                </a:lnTo>
                <a:lnTo>
                  <a:pt x="3091452" y="283297"/>
                </a:lnTo>
                <a:lnTo>
                  <a:pt x="3113121" y="283297"/>
                </a:lnTo>
                <a:lnTo>
                  <a:pt x="3113121" y="283297"/>
                </a:lnTo>
                <a:lnTo>
                  <a:pt x="3127567" y="283297"/>
                </a:lnTo>
                <a:lnTo>
                  <a:pt x="3127567" y="283297"/>
                </a:lnTo>
                <a:lnTo>
                  <a:pt x="3149236" y="283297"/>
                </a:lnTo>
                <a:lnTo>
                  <a:pt x="3149236" y="287690"/>
                </a:lnTo>
                <a:lnTo>
                  <a:pt x="3156459" y="287690"/>
                </a:lnTo>
                <a:lnTo>
                  <a:pt x="3156459" y="292084"/>
                </a:lnTo>
                <a:lnTo>
                  <a:pt x="3214243" y="292084"/>
                </a:lnTo>
                <a:lnTo>
                  <a:pt x="3214243" y="292084"/>
                </a:lnTo>
                <a:lnTo>
                  <a:pt x="3235912" y="292084"/>
                </a:lnTo>
                <a:lnTo>
                  <a:pt x="3235912" y="292084"/>
                </a:lnTo>
                <a:lnTo>
                  <a:pt x="3264804" y="292084"/>
                </a:lnTo>
                <a:lnTo>
                  <a:pt x="3264804" y="292084"/>
                </a:lnTo>
                <a:lnTo>
                  <a:pt x="3272027" y="292084"/>
                </a:lnTo>
                <a:lnTo>
                  <a:pt x="3272027" y="292084"/>
                </a:lnTo>
                <a:lnTo>
                  <a:pt x="3286474" y="292084"/>
                </a:lnTo>
                <a:lnTo>
                  <a:pt x="3286474" y="292084"/>
                </a:lnTo>
                <a:lnTo>
                  <a:pt x="3329812" y="292084"/>
                </a:lnTo>
                <a:lnTo>
                  <a:pt x="3329812" y="296533"/>
                </a:lnTo>
                <a:lnTo>
                  <a:pt x="3351481" y="296533"/>
                </a:lnTo>
                <a:lnTo>
                  <a:pt x="3351481" y="300982"/>
                </a:lnTo>
                <a:lnTo>
                  <a:pt x="3416488" y="300982"/>
                </a:lnTo>
                <a:lnTo>
                  <a:pt x="3416488" y="300982"/>
                </a:lnTo>
                <a:lnTo>
                  <a:pt x="3438157" y="300982"/>
                </a:lnTo>
                <a:lnTo>
                  <a:pt x="3438157" y="305440"/>
                </a:lnTo>
                <a:lnTo>
                  <a:pt x="3445380" y="305440"/>
                </a:lnTo>
                <a:lnTo>
                  <a:pt x="3445380" y="305440"/>
                </a:lnTo>
                <a:lnTo>
                  <a:pt x="3467049" y="305440"/>
                </a:lnTo>
                <a:lnTo>
                  <a:pt x="3467049" y="305440"/>
                </a:lnTo>
                <a:lnTo>
                  <a:pt x="3517610" y="305440"/>
                </a:lnTo>
                <a:lnTo>
                  <a:pt x="3517610" y="305440"/>
                </a:lnTo>
                <a:lnTo>
                  <a:pt x="3532056" y="305440"/>
                </a:lnTo>
                <a:lnTo>
                  <a:pt x="3532056" y="305440"/>
                </a:lnTo>
                <a:lnTo>
                  <a:pt x="3568171" y="305440"/>
                </a:lnTo>
                <a:lnTo>
                  <a:pt x="3568171" y="305440"/>
                </a:lnTo>
                <a:lnTo>
                  <a:pt x="3575394" y="305440"/>
                </a:lnTo>
                <a:lnTo>
                  <a:pt x="3575394" y="305440"/>
                </a:lnTo>
                <a:lnTo>
                  <a:pt x="3582617" y="305440"/>
                </a:lnTo>
                <a:lnTo>
                  <a:pt x="3582617" y="305440"/>
                </a:lnTo>
                <a:lnTo>
                  <a:pt x="3640402" y="305440"/>
                </a:lnTo>
                <a:lnTo>
                  <a:pt x="3640402" y="309955"/>
                </a:lnTo>
                <a:lnTo>
                  <a:pt x="3654848" y="309955"/>
                </a:lnTo>
                <a:lnTo>
                  <a:pt x="3654848" y="314470"/>
                </a:lnTo>
                <a:lnTo>
                  <a:pt x="3683740" y="314470"/>
                </a:lnTo>
                <a:lnTo>
                  <a:pt x="3683740" y="314470"/>
                </a:lnTo>
                <a:lnTo>
                  <a:pt x="3741524" y="314470"/>
                </a:lnTo>
                <a:lnTo>
                  <a:pt x="3741524" y="318993"/>
                </a:lnTo>
                <a:lnTo>
                  <a:pt x="3813754" y="318993"/>
                </a:lnTo>
                <a:lnTo>
                  <a:pt x="3813754" y="323517"/>
                </a:lnTo>
                <a:lnTo>
                  <a:pt x="3828200" y="323517"/>
                </a:lnTo>
                <a:lnTo>
                  <a:pt x="3828200" y="323517"/>
                </a:lnTo>
                <a:lnTo>
                  <a:pt x="3871538" y="323517"/>
                </a:lnTo>
                <a:lnTo>
                  <a:pt x="3871538" y="323517"/>
                </a:lnTo>
                <a:lnTo>
                  <a:pt x="3950991" y="323517"/>
                </a:lnTo>
                <a:lnTo>
                  <a:pt x="3950991" y="323517"/>
                </a:lnTo>
                <a:lnTo>
                  <a:pt x="4044891" y="323517"/>
                </a:lnTo>
                <a:lnTo>
                  <a:pt x="4044891" y="323517"/>
                </a:lnTo>
                <a:lnTo>
                  <a:pt x="4081006" y="323517"/>
                </a:lnTo>
                <a:lnTo>
                  <a:pt x="4081006" y="323517"/>
                </a:lnTo>
                <a:lnTo>
                  <a:pt x="4102675" y="323517"/>
                </a:lnTo>
                <a:lnTo>
                  <a:pt x="4102675" y="323517"/>
                </a:lnTo>
                <a:lnTo>
                  <a:pt x="4138790" y="323517"/>
                </a:lnTo>
                <a:lnTo>
                  <a:pt x="4138790" y="323517"/>
                </a:lnTo>
                <a:lnTo>
                  <a:pt x="4146013" y="323517"/>
                </a:lnTo>
                <a:lnTo>
                  <a:pt x="4146013" y="328100"/>
                </a:lnTo>
                <a:lnTo>
                  <a:pt x="4174905" y="328100"/>
                </a:lnTo>
                <a:lnTo>
                  <a:pt x="4174905" y="328100"/>
                </a:lnTo>
                <a:lnTo>
                  <a:pt x="4196574" y="328100"/>
                </a:lnTo>
                <a:lnTo>
                  <a:pt x="4196574" y="332692"/>
                </a:lnTo>
                <a:lnTo>
                  <a:pt x="4239912" y="332692"/>
                </a:lnTo>
                <a:lnTo>
                  <a:pt x="4239912" y="332692"/>
                </a:lnTo>
                <a:lnTo>
                  <a:pt x="4290473" y="332692"/>
                </a:lnTo>
                <a:lnTo>
                  <a:pt x="4290473" y="337301"/>
                </a:lnTo>
                <a:lnTo>
                  <a:pt x="4391596" y="337301"/>
                </a:lnTo>
                <a:lnTo>
                  <a:pt x="4391596" y="337301"/>
                </a:lnTo>
                <a:lnTo>
                  <a:pt x="4406042" y="337301"/>
                </a:lnTo>
                <a:lnTo>
                  <a:pt x="4406042" y="341920"/>
                </a:lnTo>
                <a:lnTo>
                  <a:pt x="4608286" y="341920"/>
                </a:lnTo>
                <a:lnTo>
                  <a:pt x="4608286" y="346538"/>
                </a:lnTo>
                <a:lnTo>
                  <a:pt x="4723854" y="346538"/>
                </a:lnTo>
                <a:lnTo>
                  <a:pt x="4723854" y="351156"/>
                </a:lnTo>
                <a:lnTo>
                  <a:pt x="4745524" y="351156"/>
                </a:lnTo>
                <a:lnTo>
                  <a:pt x="4745524" y="355775"/>
                </a:lnTo>
                <a:lnTo>
                  <a:pt x="4774416" y="355775"/>
                </a:lnTo>
                <a:lnTo>
                  <a:pt x="4774416" y="360393"/>
                </a:lnTo>
                <a:lnTo>
                  <a:pt x="4839423" y="360393"/>
                </a:lnTo>
                <a:lnTo>
                  <a:pt x="4839423" y="360393"/>
                </a:lnTo>
                <a:lnTo>
                  <a:pt x="4846646" y="360393"/>
                </a:lnTo>
                <a:lnTo>
                  <a:pt x="4846646" y="360393"/>
                </a:lnTo>
                <a:lnTo>
                  <a:pt x="4853869" y="360393"/>
                </a:lnTo>
                <a:lnTo>
                  <a:pt x="4853869" y="360393"/>
                </a:lnTo>
                <a:lnTo>
                  <a:pt x="4861092" y="360393"/>
                </a:lnTo>
                <a:lnTo>
                  <a:pt x="4861092" y="360393"/>
                </a:lnTo>
                <a:lnTo>
                  <a:pt x="4875538" y="360393"/>
                </a:lnTo>
                <a:lnTo>
                  <a:pt x="4875538" y="360393"/>
                </a:lnTo>
                <a:lnTo>
                  <a:pt x="4882761" y="360393"/>
                </a:lnTo>
                <a:lnTo>
                  <a:pt x="4882761" y="365159"/>
                </a:lnTo>
                <a:lnTo>
                  <a:pt x="4889984" y="365159"/>
                </a:lnTo>
                <a:lnTo>
                  <a:pt x="4889984" y="365159"/>
                </a:lnTo>
                <a:lnTo>
                  <a:pt x="4897207" y="365159"/>
                </a:lnTo>
                <a:lnTo>
                  <a:pt x="4897207" y="365159"/>
                </a:lnTo>
                <a:lnTo>
                  <a:pt x="4904430" y="365159"/>
                </a:lnTo>
                <a:lnTo>
                  <a:pt x="4904430" y="365159"/>
                </a:lnTo>
                <a:lnTo>
                  <a:pt x="4926099" y="365159"/>
                </a:lnTo>
                <a:lnTo>
                  <a:pt x="4926099" y="365159"/>
                </a:lnTo>
                <a:lnTo>
                  <a:pt x="4933322" y="365159"/>
                </a:lnTo>
                <a:lnTo>
                  <a:pt x="4933322" y="365159"/>
                </a:lnTo>
                <a:lnTo>
                  <a:pt x="4940545" y="365159"/>
                </a:lnTo>
                <a:lnTo>
                  <a:pt x="4940545" y="365159"/>
                </a:lnTo>
                <a:lnTo>
                  <a:pt x="4947768" y="365159"/>
                </a:lnTo>
                <a:lnTo>
                  <a:pt x="4947768" y="365159"/>
                </a:lnTo>
                <a:lnTo>
                  <a:pt x="4954991" y="365159"/>
                </a:lnTo>
                <a:lnTo>
                  <a:pt x="4954991" y="365159"/>
                </a:lnTo>
                <a:lnTo>
                  <a:pt x="4962214" y="365159"/>
                </a:lnTo>
                <a:lnTo>
                  <a:pt x="4962214" y="365159"/>
                </a:lnTo>
                <a:lnTo>
                  <a:pt x="4976660" y="365159"/>
                </a:lnTo>
                <a:lnTo>
                  <a:pt x="4976660" y="365159"/>
                </a:lnTo>
                <a:lnTo>
                  <a:pt x="4991106" y="365159"/>
                </a:lnTo>
                <a:lnTo>
                  <a:pt x="4991106" y="365159"/>
                </a:lnTo>
                <a:lnTo>
                  <a:pt x="4998329" y="365159"/>
                </a:lnTo>
                <a:lnTo>
                  <a:pt x="4998329" y="370103"/>
                </a:lnTo>
                <a:lnTo>
                  <a:pt x="5005552" y="370103"/>
                </a:lnTo>
                <a:lnTo>
                  <a:pt x="5005552" y="370103"/>
                </a:lnTo>
                <a:lnTo>
                  <a:pt x="5012775" y="370103"/>
                </a:lnTo>
                <a:lnTo>
                  <a:pt x="5012775" y="370103"/>
                </a:lnTo>
                <a:lnTo>
                  <a:pt x="5019998" y="370103"/>
                </a:lnTo>
                <a:lnTo>
                  <a:pt x="5019998" y="370103"/>
                </a:lnTo>
                <a:lnTo>
                  <a:pt x="5027221" y="370103"/>
                </a:lnTo>
                <a:lnTo>
                  <a:pt x="5027221" y="370103"/>
                </a:lnTo>
                <a:lnTo>
                  <a:pt x="5034444" y="370103"/>
                </a:lnTo>
                <a:lnTo>
                  <a:pt x="5034444" y="370103"/>
                </a:lnTo>
                <a:lnTo>
                  <a:pt x="5056113" y="370103"/>
                </a:lnTo>
                <a:lnTo>
                  <a:pt x="5056113" y="370103"/>
                </a:lnTo>
                <a:lnTo>
                  <a:pt x="5070559" y="370103"/>
                </a:lnTo>
                <a:lnTo>
                  <a:pt x="5070559" y="370103"/>
                </a:lnTo>
                <a:lnTo>
                  <a:pt x="5077782" y="370103"/>
                </a:lnTo>
                <a:lnTo>
                  <a:pt x="5077782" y="370103"/>
                </a:lnTo>
                <a:lnTo>
                  <a:pt x="5085005" y="370103"/>
                </a:lnTo>
                <a:lnTo>
                  <a:pt x="5085005" y="370103"/>
                </a:lnTo>
                <a:lnTo>
                  <a:pt x="5092228" y="370103"/>
                </a:lnTo>
                <a:lnTo>
                  <a:pt x="5092228" y="370103"/>
                </a:lnTo>
                <a:lnTo>
                  <a:pt x="5099452" y="370103"/>
                </a:lnTo>
                <a:lnTo>
                  <a:pt x="5099452" y="370103"/>
                </a:lnTo>
                <a:lnTo>
                  <a:pt x="5106675" y="370103"/>
                </a:lnTo>
                <a:lnTo>
                  <a:pt x="5106675" y="370103"/>
                </a:lnTo>
                <a:lnTo>
                  <a:pt x="5113898" y="370103"/>
                </a:lnTo>
                <a:lnTo>
                  <a:pt x="5113898" y="375272"/>
                </a:lnTo>
                <a:lnTo>
                  <a:pt x="5121121" y="375272"/>
                </a:lnTo>
                <a:lnTo>
                  <a:pt x="5121121" y="380510"/>
                </a:lnTo>
                <a:lnTo>
                  <a:pt x="5128344" y="380510"/>
                </a:lnTo>
                <a:lnTo>
                  <a:pt x="5128344" y="380510"/>
                </a:lnTo>
                <a:lnTo>
                  <a:pt x="5135567" y="380510"/>
                </a:lnTo>
                <a:lnTo>
                  <a:pt x="5135567" y="380510"/>
                </a:lnTo>
                <a:lnTo>
                  <a:pt x="5142790" y="380510"/>
                </a:lnTo>
                <a:lnTo>
                  <a:pt x="5142790" y="380510"/>
                </a:lnTo>
                <a:lnTo>
                  <a:pt x="5157236" y="380510"/>
                </a:lnTo>
                <a:lnTo>
                  <a:pt x="5157236" y="385819"/>
                </a:lnTo>
                <a:lnTo>
                  <a:pt x="5164459" y="385819"/>
                </a:lnTo>
                <a:lnTo>
                  <a:pt x="5164459" y="385819"/>
                </a:lnTo>
                <a:lnTo>
                  <a:pt x="5171682" y="385819"/>
                </a:lnTo>
                <a:lnTo>
                  <a:pt x="5171682" y="385819"/>
                </a:lnTo>
                <a:lnTo>
                  <a:pt x="5178905" y="385819"/>
                </a:lnTo>
                <a:lnTo>
                  <a:pt x="5178905" y="385819"/>
                </a:lnTo>
                <a:lnTo>
                  <a:pt x="5186128" y="385819"/>
                </a:lnTo>
                <a:lnTo>
                  <a:pt x="5186128" y="385819"/>
                </a:lnTo>
                <a:lnTo>
                  <a:pt x="5193351" y="385819"/>
                </a:lnTo>
                <a:lnTo>
                  <a:pt x="5193351" y="385819"/>
                </a:lnTo>
                <a:lnTo>
                  <a:pt x="5200574" y="385819"/>
                </a:lnTo>
                <a:lnTo>
                  <a:pt x="5200574" y="385819"/>
                </a:lnTo>
                <a:lnTo>
                  <a:pt x="5207797" y="385819"/>
                </a:lnTo>
                <a:lnTo>
                  <a:pt x="5207797" y="385819"/>
                </a:lnTo>
                <a:lnTo>
                  <a:pt x="5222243" y="385819"/>
                </a:lnTo>
                <a:lnTo>
                  <a:pt x="5222243" y="385819"/>
                </a:lnTo>
                <a:lnTo>
                  <a:pt x="5229466" y="385819"/>
                </a:lnTo>
                <a:lnTo>
                  <a:pt x="5229466" y="385819"/>
                </a:lnTo>
                <a:lnTo>
                  <a:pt x="5236689" y="385819"/>
                </a:lnTo>
                <a:lnTo>
                  <a:pt x="5236689" y="385819"/>
                </a:lnTo>
                <a:lnTo>
                  <a:pt x="5243912" y="385819"/>
                </a:lnTo>
                <a:lnTo>
                  <a:pt x="5243912" y="385819"/>
                </a:lnTo>
                <a:lnTo>
                  <a:pt x="5251135" y="385819"/>
                </a:lnTo>
                <a:lnTo>
                  <a:pt x="5251135" y="385819"/>
                </a:lnTo>
                <a:lnTo>
                  <a:pt x="5258358" y="385819"/>
                </a:lnTo>
                <a:lnTo>
                  <a:pt x="5258358" y="385819"/>
                </a:lnTo>
                <a:lnTo>
                  <a:pt x="5265581" y="385819"/>
                </a:lnTo>
                <a:lnTo>
                  <a:pt x="5265581" y="385819"/>
                </a:lnTo>
                <a:lnTo>
                  <a:pt x="5272804" y="385819"/>
                </a:lnTo>
                <a:lnTo>
                  <a:pt x="5272804" y="385819"/>
                </a:lnTo>
                <a:lnTo>
                  <a:pt x="5280027" y="385819"/>
                </a:lnTo>
                <a:lnTo>
                  <a:pt x="5280027" y="385819"/>
                </a:lnTo>
                <a:lnTo>
                  <a:pt x="5287250" y="385819"/>
                </a:lnTo>
                <a:lnTo>
                  <a:pt x="5287250" y="385819"/>
                </a:lnTo>
                <a:lnTo>
                  <a:pt x="5294473" y="385819"/>
                </a:lnTo>
                <a:lnTo>
                  <a:pt x="5294473" y="385819"/>
                </a:lnTo>
                <a:lnTo>
                  <a:pt x="5301696" y="385819"/>
                </a:lnTo>
                <a:lnTo>
                  <a:pt x="5301696" y="385819"/>
                </a:lnTo>
                <a:lnTo>
                  <a:pt x="5308919" y="385819"/>
                </a:lnTo>
                <a:lnTo>
                  <a:pt x="5308919" y="385819"/>
                </a:lnTo>
                <a:lnTo>
                  <a:pt x="5316142" y="385819"/>
                </a:lnTo>
                <a:lnTo>
                  <a:pt x="5316142" y="385819"/>
                </a:lnTo>
                <a:lnTo>
                  <a:pt x="5323365" y="385819"/>
                </a:lnTo>
                <a:lnTo>
                  <a:pt x="5323365" y="385819"/>
                </a:lnTo>
                <a:lnTo>
                  <a:pt x="5330588" y="385819"/>
                </a:lnTo>
                <a:lnTo>
                  <a:pt x="5330588" y="385819"/>
                </a:lnTo>
                <a:lnTo>
                  <a:pt x="5337811" y="385819"/>
                </a:lnTo>
                <a:lnTo>
                  <a:pt x="5337811" y="385819"/>
                </a:lnTo>
                <a:lnTo>
                  <a:pt x="5345034" y="385819"/>
                </a:lnTo>
                <a:lnTo>
                  <a:pt x="5345034" y="385819"/>
                </a:lnTo>
                <a:lnTo>
                  <a:pt x="5352257" y="385819"/>
                </a:lnTo>
                <a:lnTo>
                  <a:pt x="5352257" y="385819"/>
                </a:lnTo>
                <a:lnTo>
                  <a:pt x="5359480" y="385819"/>
                </a:lnTo>
                <a:lnTo>
                  <a:pt x="5359480" y="385819"/>
                </a:lnTo>
                <a:lnTo>
                  <a:pt x="5366703" y="385819"/>
                </a:lnTo>
                <a:lnTo>
                  <a:pt x="5366703" y="385819"/>
                </a:lnTo>
                <a:lnTo>
                  <a:pt x="5373926" y="385819"/>
                </a:lnTo>
                <a:lnTo>
                  <a:pt x="5373926" y="392220"/>
                </a:lnTo>
                <a:lnTo>
                  <a:pt x="5381149" y="392220"/>
                </a:lnTo>
                <a:lnTo>
                  <a:pt x="5381149" y="392220"/>
                </a:lnTo>
                <a:lnTo>
                  <a:pt x="5388372" y="392220"/>
                </a:lnTo>
                <a:lnTo>
                  <a:pt x="5388372" y="392220"/>
                </a:lnTo>
                <a:lnTo>
                  <a:pt x="5402818" y="392220"/>
                </a:lnTo>
                <a:lnTo>
                  <a:pt x="5402818" y="392220"/>
                </a:lnTo>
                <a:lnTo>
                  <a:pt x="5410041" y="392220"/>
                </a:lnTo>
                <a:lnTo>
                  <a:pt x="5410041" y="392220"/>
                </a:lnTo>
                <a:lnTo>
                  <a:pt x="5417264" y="392220"/>
                </a:lnTo>
                <a:lnTo>
                  <a:pt x="5417264" y="392220"/>
                </a:lnTo>
                <a:lnTo>
                  <a:pt x="5438933" y="392220"/>
                </a:lnTo>
                <a:lnTo>
                  <a:pt x="5438933" y="392220"/>
                </a:lnTo>
                <a:lnTo>
                  <a:pt x="5446156" y="392220"/>
                </a:lnTo>
                <a:lnTo>
                  <a:pt x="5446156" y="392220"/>
                </a:lnTo>
                <a:lnTo>
                  <a:pt x="5453379" y="392220"/>
                </a:lnTo>
                <a:lnTo>
                  <a:pt x="5453379" y="392220"/>
                </a:lnTo>
                <a:lnTo>
                  <a:pt x="5475049" y="392220"/>
                </a:lnTo>
                <a:lnTo>
                  <a:pt x="5475049" y="392220"/>
                </a:lnTo>
                <a:lnTo>
                  <a:pt x="5482272" y="392220"/>
                </a:lnTo>
                <a:lnTo>
                  <a:pt x="5482272" y="392220"/>
                </a:lnTo>
                <a:lnTo>
                  <a:pt x="5503941" y="392220"/>
                </a:lnTo>
                <a:lnTo>
                  <a:pt x="5503941" y="392220"/>
                </a:lnTo>
                <a:lnTo>
                  <a:pt x="5511164" y="392220"/>
                </a:lnTo>
                <a:lnTo>
                  <a:pt x="5511164" y="392220"/>
                </a:lnTo>
                <a:lnTo>
                  <a:pt x="5518387" y="392220"/>
                </a:lnTo>
                <a:lnTo>
                  <a:pt x="5518387" y="392220"/>
                </a:lnTo>
                <a:lnTo>
                  <a:pt x="5525610" y="392220"/>
                </a:lnTo>
                <a:lnTo>
                  <a:pt x="5525610" y="392220"/>
                </a:lnTo>
                <a:lnTo>
                  <a:pt x="5532833" y="392220"/>
                </a:lnTo>
                <a:lnTo>
                  <a:pt x="5532833" y="392220"/>
                </a:lnTo>
                <a:lnTo>
                  <a:pt x="5540056" y="392220"/>
                </a:lnTo>
                <a:lnTo>
                  <a:pt x="5540056" y="392220"/>
                </a:lnTo>
                <a:lnTo>
                  <a:pt x="5547279" y="392220"/>
                </a:lnTo>
                <a:lnTo>
                  <a:pt x="5547279" y="392220"/>
                </a:lnTo>
                <a:lnTo>
                  <a:pt x="5554502" y="392220"/>
                </a:lnTo>
                <a:lnTo>
                  <a:pt x="5554502" y="392220"/>
                </a:lnTo>
                <a:lnTo>
                  <a:pt x="5561725" y="392220"/>
                </a:lnTo>
                <a:lnTo>
                  <a:pt x="5561725" y="392220"/>
                </a:lnTo>
                <a:lnTo>
                  <a:pt x="5568948" y="392220"/>
                </a:lnTo>
                <a:lnTo>
                  <a:pt x="5568948" y="392220"/>
                </a:lnTo>
                <a:lnTo>
                  <a:pt x="5576171" y="392220"/>
                </a:lnTo>
                <a:lnTo>
                  <a:pt x="5576171" y="392220"/>
                </a:lnTo>
                <a:lnTo>
                  <a:pt x="5583394" y="392220"/>
                </a:lnTo>
                <a:lnTo>
                  <a:pt x="5583394" y="392220"/>
                </a:lnTo>
                <a:lnTo>
                  <a:pt x="5605063" y="392220"/>
                </a:lnTo>
                <a:lnTo>
                  <a:pt x="5605063" y="392220"/>
                </a:lnTo>
                <a:lnTo>
                  <a:pt x="5619509" y="392220"/>
                </a:lnTo>
                <a:lnTo>
                  <a:pt x="5619509" y="392220"/>
                </a:lnTo>
                <a:lnTo>
                  <a:pt x="5626732" y="392220"/>
                </a:lnTo>
                <a:lnTo>
                  <a:pt x="5626732" y="392220"/>
                </a:lnTo>
                <a:lnTo>
                  <a:pt x="5662847" y="392220"/>
                </a:lnTo>
                <a:lnTo>
                  <a:pt x="5662847" y="392220"/>
                </a:lnTo>
                <a:lnTo>
                  <a:pt x="5670070" y="392220"/>
                </a:lnTo>
                <a:lnTo>
                  <a:pt x="5670070" y="392220"/>
                </a:lnTo>
                <a:lnTo>
                  <a:pt x="5684516" y="392220"/>
                </a:lnTo>
                <a:lnTo>
                  <a:pt x="5684516" y="392220"/>
                </a:lnTo>
                <a:lnTo>
                  <a:pt x="5691739" y="392220"/>
                </a:lnTo>
                <a:lnTo>
                  <a:pt x="5691739" y="392220"/>
                </a:lnTo>
                <a:lnTo>
                  <a:pt x="5698962" y="392220"/>
                </a:lnTo>
                <a:lnTo>
                  <a:pt x="5698962" y="392220"/>
                </a:lnTo>
                <a:lnTo>
                  <a:pt x="5706185" y="392220"/>
                </a:lnTo>
                <a:lnTo>
                  <a:pt x="5706185" y="392220"/>
                </a:lnTo>
              </a:path>
            </a:pathLst>
          </a:custGeom>
          <a:ln w="27101" cap="flat">
            <a:solidFill>
              <a:srgbClr val="8D2582"/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" name="pl10">
            <a:extLst>
              <a:ext uri="{FF2B5EF4-FFF2-40B4-BE49-F238E27FC236}">
                <a16:creationId xmlns:a16="http://schemas.microsoft.com/office/drawing/2014/main" id="{857802DE-0B33-2656-1CCE-7AFE61CD8BAC}"/>
              </a:ext>
            </a:extLst>
          </p:cNvPr>
          <p:cNvSpPr/>
          <p:nvPr/>
        </p:nvSpPr>
        <p:spPr>
          <a:xfrm>
            <a:off x="3521350" y="1587832"/>
            <a:ext cx="5706185" cy="316273"/>
          </a:xfrm>
          <a:custGeom>
            <a:avLst/>
            <a:gdLst/>
            <a:ahLst/>
            <a:cxnLst/>
            <a:rect l="0" t="0" r="0" b="0"/>
            <a:pathLst>
              <a:path w="5706185" h="3162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223" y="0"/>
                </a:lnTo>
                <a:lnTo>
                  <a:pt x="7223" y="0"/>
                </a:lnTo>
                <a:lnTo>
                  <a:pt x="50561" y="0"/>
                </a:lnTo>
                <a:lnTo>
                  <a:pt x="50561" y="0"/>
                </a:lnTo>
                <a:lnTo>
                  <a:pt x="65007" y="0"/>
                </a:lnTo>
                <a:lnTo>
                  <a:pt x="65007" y="0"/>
                </a:lnTo>
                <a:lnTo>
                  <a:pt x="115568" y="0"/>
                </a:lnTo>
                <a:lnTo>
                  <a:pt x="115568" y="0"/>
                </a:lnTo>
                <a:lnTo>
                  <a:pt x="144460" y="0"/>
                </a:lnTo>
                <a:lnTo>
                  <a:pt x="144460" y="0"/>
                </a:lnTo>
                <a:lnTo>
                  <a:pt x="151683" y="0"/>
                </a:lnTo>
                <a:lnTo>
                  <a:pt x="151683" y="0"/>
                </a:lnTo>
                <a:lnTo>
                  <a:pt x="209467" y="0"/>
                </a:lnTo>
                <a:lnTo>
                  <a:pt x="209467" y="0"/>
                </a:lnTo>
                <a:lnTo>
                  <a:pt x="245582" y="0"/>
                </a:lnTo>
                <a:lnTo>
                  <a:pt x="245582" y="0"/>
                </a:lnTo>
                <a:lnTo>
                  <a:pt x="267251" y="0"/>
                </a:lnTo>
                <a:lnTo>
                  <a:pt x="267251" y="0"/>
                </a:lnTo>
                <a:lnTo>
                  <a:pt x="310589" y="0"/>
                </a:lnTo>
                <a:lnTo>
                  <a:pt x="310589" y="0"/>
                </a:lnTo>
                <a:lnTo>
                  <a:pt x="317812" y="0"/>
                </a:lnTo>
                <a:lnTo>
                  <a:pt x="317812" y="309"/>
                </a:lnTo>
                <a:lnTo>
                  <a:pt x="325035" y="309"/>
                </a:lnTo>
                <a:lnTo>
                  <a:pt x="325035" y="309"/>
                </a:lnTo>
                <a:lnTo>
                  <a:pt x="455050" y="309"/>
                </a:lnTo>
                <a:lnTo>
                  <a:pt x="455050" y="309"/>
                </a:lnTo>
                <a:lnTo>
                  <a:pt x="491165" y="309"/>
                </a:lnTo>
                <a:lnTo>
                  <a:pt x="491165" y="309"/>
                </a:lnTo>
                <a:lnTo>
                  <a:pt x="505611" y="309"/>
                </a:lnTo>
                <a:lnTo>
                  <a:pt x="505611" y="309"/>
                </a:lnTo>
                <a:lnTo>
                  <a:pt x="520057" y="309"/>
                </a:lnTo>
                <a:lnTo>
                  <a:pt x="520057" y="309"/>
                </a:lnTo>
                <a:lnTo>
                  <a:pt x="534503" y="309"/>
                </a:lnTo>
                <a:lnTo>
                  <a:pt x="534503" y="2395"/>
                </a:lnTo>
                <a:lnTo>
                  <a:pt x="606733" y="2395"/>
                </a:lnTo>
                <a:lnTo>
                  <a:pt x="606733" y="2395"/>
                </a:lnTo>
                <a:lnTo>
                  <a:pt x="671740" y="2395"/>
                </a:lnTo>
                <a:lnTo>
                  <a:pt x="671740" y="2395"/>
                </a:lnTo>
                <a:lnTo>
                  <a:pt x="736748" y="2395"/>
                </a:lnTo>
                <a:lnTo>
                  <a:pt x="736748" y="2395"/>
                </a:lnTo>
                <a:lnTo>
                  <a:pt x="751194" y="2395"/>
                </a:lnTo>
                <a:lnTo>
                  <a:pt x="751194" y="4664"/>
                </a:lnTo>
                <a:lnTo>
                  <a:pt x="772863" y="4664"/>
                </a:lnTo>
                <a:lnTo>
                  <a:pt x="772863" y="7070"/>
                </a:lnTo>
                <a:lnTo>
                  <a:pt x="780086" y="7070"/>
                </a:lnTo>
                <a:lnTo>
                  <a:pt x="780086" y="7070"/>
                </a:lnTo>
                <a:lnTo>
                  <a:pt x="808978" y="7070"/>
                </a:lnTo>
                <a:lnTo>
                  <a:pt x="808978" y="9588"/>
                </a:lnTo>
                <a:lnTo>
                  <a:pt x="845093" y="9588"/>
                </a:lnTo>
                <a:lnTo>
                  <a:pt x="845093" y="12195"/>
                </a:lnTo>
                <a:lnTo>
                  <a:pt x="902877" y="12195"/>
                </a:lnTo>
                <a:lnTo>
                  <a:pt x="902877" y="12195"/>
                </a:lnTo>
                <a:lnTo>
                  <a:pt x="960661" y="12195"/>
                </a:lnTo>
                <a:lnTo>
                  <a:pt x="960661" y="14879"/>
                </a:lnTo>
                <a:lnTo>
                  <a:pt x="1003999" y="14879"/>
                </a:lnTo>
                <a:lnTo>
                  <a:pt x="1003999" y="17627"/>
                </a:lnTo>
                <a:lnTo>
                  <a:pt x="1032891" y="17627"/>
                </a:lnTo>
                <a:lnTo>
                  <a:pt x="1032891" y="20431"/>
                </a:lnTo>
                <a:lnTo>
                  <a:pt x="1061783" y="20431"/>
                </a:lnTo>
                <a:lnTo>
                  <a:pt x="1061783" y="23284"/>
                </a:lnTo>
                <a:lnTo>
                  <a:pt x="1090675" y="23284"/>
                </a:lnTo>
                <a:lnTo>
                  <a:pt x="1090675" y="23284"/>
                </a:lnTo>
                <a:lnTo>
                  <a:pt x="1105122" y="23284"/>
                </a:lnTo>
                <a:lnTo>
                  <a:pt x="1105122" y="23284"/>
                </a:lnTo>
                <a:lnTo>
                  <a:pt x="1112345" y="23284"/>
                </a:lnTo>
                <a:lnTo>
                  <a:pt x="1112345" y="23284"/>
                </a:lnTo>
                <a:lnTo>
                  <a:pt x="1119568" y="23284"/>
                </a:lnTo>
                <a:lnTo>
                  <a:pt x="1119568" y="26195"/>
                </a:lnTo>
                <a:lnTo>
                  <a:pt x="1134014" y="26195"/>
                </a:lnTo>
                <a:lnTo>
                  <a:pt x="1134014" y="26195"/>
                </a:lnTo>
                <a:lnTo>
                  <a:pt x="1191798" y="26195"/>
                </a:lnTo>
                <a:lnTo>
                  <a:pt x="1191798" y="26195"/>
                </a:lnTo>
                <a:lnTo>
                  <a:pt x="1206244" y="26195"/>
                </a:lnTo>
                <a:lnTo>
                  <a:pt x="1206244" y="26195"/>
                </a:lnTo>
                <a:lnTo>
                  <a:pt x="1227913" y="26195"/>
                </a:lnTo>
                <a:lnTo>
                  <a:pt x="1227913" y="29162"/>
                </a:lnTo>
                <a:lnTo>
                  <a:pt x="1242359" y="29162"/>
                </a:lnTo>
                <a:lnTo>
                  <a:pt x="1242359" y="29162"/>
                </a:lnTo>
                <a:lnTo>
                  <a:pt x="1264028" y="29162"/>
                </a:lnTo>
                <a:lnTo>
                  <a:pt x="1264028" y="32168"/>
                </a:lnTo>
                <a:lnTo>
                  <a:pt x="1300143" y="32168"/>
                </a:lnTo>
                <a:lnTo>
                  <a:pt x="1300143" y="35208"/>
                </a:lnTo>
                <a:lnTo>
                  <a:pt x="1307366" y="35208"/>
                </a:lnTo>
                <a:lnTo>
                  <a:pt x="1307366" y="41378"/>
                </a:lnTo>
                <a:lnTo>
                  <a:pt x="1329035" y="41378"/>
                </a:lnTo>
                <a:lnTo>
                  <a:pt x="1329035" y="44503"/>
                </a:lnTo>
                <a:lnTo>
                  <a:pt x="1336258" y="44503"/>
                </a:lnTo>
                <a:lnTo>
                  <a:pt x="1336258" y="47655"/>
                </a:lnTo>
                <a:lnTo>
                  <a:pt x="1365150" y="47655"/>
                </a:lnTo>
                <a:lnTo>
                  <a:pt x="1365150" y="47655"/>
                </a:lnTo>
                <a:lnTo>
                  <a:pt x="1379596" y="47655"/>
                </a:lnTo>
                <a:lnTo>
                  <a:pt x="1379596" y="50834"/>
                </a:lnTo>
                <a:lnTo>
                  <a:pt x="1408488" y="50834"/>
                </a:lnTo>
                <a:lnTo>
                  <a:pt x="1408488" y="54033"/>
                </a:lnTo>
                <a:lnTo>
                  <a:pt x="1415711" y="54033"/>
                </a:lnTo>
                <a:lnTo>
                  <a:pt x="1415711" y="57253"/>
                </a:lnTo>
                <a:lnTo>
                  <a:pt x="1437380" y="57253"/>
                </a:lnTo>
                <a:lnTo>
                  <a:pt x="1437380" y="60491"/>
                </a:lnTo>
                <a:lnTo>
                  <a:pt x="1451826" y="60491"/>
                </a:lnTo>
                <a:lnTo>
                  <a:pt x="1451826" y="60491"/>
                </a:lnTo>
                <a:lnTo>
                  <a:pt x="1459050" y="60491"/>
                </a:lnTo>
                <a:lnTo>
                  <a:pt x="1459050" y="60491"/>
                </a:lnTo>
                <a:lnTo>
                  <a:pt x="1480719" y="60491"/>
                </a:lnTo>
                <a:lnTo>
                  <a:pt x="1480719" y="60491"/>
                </a:lnTo>
                <a:lnTo>
                  <a:pt x="1487942" y="60491"/>
                </a:lnTo>
                <a:lnTo>
                  <a:pt x="1487942" y="63764"/>
                </a:lnTo>
                <a:lnTo>
                  <a:pt x="1509611" y="63764"/>
                </a:lnTo>
                <a:lnTo>
                  <a:pt x="1509611" y="63764"/>
                </a:lnTo>
                <a:lnTo>
                  <a:pt x="1516834" y="63764"/>
                </a:lnTo>
                <a:lnTo>
                  <a:pt x="1516834" y="63764"/>
                </a:lnTo>
                <a:lnTo>
                  <a:pt x="1552949" y="63764"/>
                </a:lnTo>
                <a:lnTo>
                  <a:pt x="1552949" y="67067"/>
                </a:lnTo>
                <a:lnTo>
                  <a:pt x="1589064" y="67067"/>
                </a:lnTo>
                <a:lnTo>
                  <a:pt x="1589064" y="67067"/>
                </a:lnTo>
                <a:lnTo>
                  <a:pt x="1596287" y="67067"/>
                </a:lnTo>
                <a:lnTo>
                  <a:pt x="1596287" y="70389"/>
                </a:lnTo>
                <a:lnTo>
                  <a:pt x="1617956" y="70389"/>
                </a:lnTo>
                <a:lnTo>
                  <a:pt x="1617956" y="73727"/>
                </a:lnTo>
                <a:lnTo>
                  <a:pt x="1661294" y="73727"/>
                </a:lnTo>
                <a:lnTo>
                  <a:pt x="1661294" y="77080"/>
                </a:lnTo>
                <a:lnTo>
                  <a:pt x="1668517" y="77080"/>
                </a:lnTo>
                <a:lnTo>
                  <a:pt x="1668517" y="77080"/>
                </a:lnTo>
                <a:lnTo>
                  <a:pt x="1719078" y="77080"/>
                </a:lnTo>
                <a:lnTo>
                  <a:pt x="1719078" y="77080"/>
                </a:lnTo>
                <a:lnTo>
                  <a:pt x="1747970" y="77080"/>
                </a:lnTo>
                <a:lnTo>
                  <a:pt x="1747970" y="77080"/>
                </a:lnTo>
                <a:lnTo>
                  <a:pt x="1762416" y="77080"/>
                </a:lnTo>
                <a:lnTo>
                  <a:pt x="1762416" y="80463"/>
                </a:lnTo>
                <a:lnTo>
                  <a:pt x="1769639" y="80463"/>
                </a:lnTo>
                <a:lnTo>
                  <a:pt x="1769639" y="83859"/>
                </a:lnTo>
                <a:lnTo>
                  <a:pt x="1805754" y="83859"/>
                </a:lnTo>
                <a:lnTo>
                  <a:pt x="1805754" y="87268"/>
                </a:lnTo>
                <a:lnTo>
                  <a:pt x="1834647" y="87268"/>
                </a:lnTo>
                <a:lnTo>
                  <a:pt x="1834647" y="90690"/>
                </a:lnTo>
                <a:lnTo>
                  <a:pt x="1921323" y="90690"/>
                </a:lnTo>
                <a:lnTo>
                  <a:pt x="1921323" y="90690"/>
                </a:lnTo>
                <a:lnTo>
                  <a:pt x="1942992" y="90690"/>
                </a:lnTo>
                <a:lnTo>
                  <a:pt x="1942992" y="90690"/>
                </a:lnTo>
                <a:lnTo>
                  <a:pt x="1957438" y="90690"/>
                </a:lnTo>
                <a:lnTo>
                  <a:pt x="1957438" y="90690"/>
                </a:lnTo>
                <a:lnTo>
                  <a:pt x="2036891" y="90690"/>
                </a:lnTo>
                <a:lnTo>
                  <a:pt x="2036891" y="97612"/>
                </a:lnTo>
                <a:lnTo>
                  <a:pt x="2051337" y="97612"/>
                </a:lnTo>
                <a:lnTo>
                  <a:pt x="2051337" y="97612"/>
                </a:lnTo>
                <a:lnTo>
                  <a:pt x="2073006" y="97612"/>
                </a:lnTo>
                <a:lnTo>
                  <a:pt x="2073006" y="101099"/>
                </a:lnTo>
                <a:lnTo>
                  <a:pt x="2145236" y="101099"/>
                </a:lnTo>
                <a:lnTo>
                  <a:pt x="2145236" y="108104"/>
                </a:lnTo>
                <a:lnTo>
                  <a:pt x="2166905" y="108104"/>
                </a:lnTo>
                <a:lnTo>
                  <a:pt x="2166905" y="111622"/>
                </a:lnTo>
                <a:lnTo>
                  <a:pt x="2174128" y="111622"/>
                </a:lnTo>
                <a:lnTo>
                  <a:pt x="2174128" y="115150"/>
                </a:lnTo>
                <a:lnTo>
                  <a:pt x="2188575" y="115150"/>
                </a:lnTo>
                <a:lnTo>
                  <a:pt x="2188575" y="118687"/>
                </a:lnTo>
                <a:lnTo>
                  <a:pt x="2210244" y="118687"/>
                </a:lnTo>
                <a:lnTo>
                  <a:pt x="2210244" y="118687"/>
                </a:lnTo>
                <a:lnTo>
                  <a:pt x="2282474" y="118687"/>
                </a:lnTo>
                <a:lnTo>
                  <a:pt x="2282474" y="122242"/>
                </a:lnTo>
                <a:lnTo>
                  <a:pt x="2304143" y="122242"/>
                </a:lnTo>
                <a:lnTo>
                  <a:pt x="2304143" y="129378"/>
                </a:lnTo>
                <a:lnTo>
                  <a:pt x="2325812" y="129378"/>
                </a:lnTo>
                <a:lnTo>
                  <a:pt x="2325812" y="129378"/>
                </a:lnTo>
                <a:lnTo>
                  <a:pt x="2376373" y="129378"/>
                </a:lnTo>
                <a:lnTo>
                  <a:pt x="2376373" y="129378"/>
                </a:lnTo>
                <a:lnTo>
                  <a:pt x="2412488" y="129378"/>
                </a:lnTo>
                <a:lnTo>
                  <a:pt x="2412488" y="132968"/>
                </a:lnTo>
                <a:lnTo>
                  <a:pt x="2426934" y="132968"/>
                </a:lnTo>
                <a:lnTo>
                  <a:pt x="2426934" y="136567"/>
                </a:lnTo>
                <a:lnTo>
                  <a:pt x="2434157" y="136567"/>
                </a:lnTo>
                <a:lnTo>
                  <a:pt x="2434157" y="140178"/>
                </a:lnTo>
                <a:lnTo>
                  <a:pt x="2448603" y="140178"/>
                </a:lnTo>
                <a:lnTo>
                  <a:pt x="2448603" y="140178"/>
                </a:lnTo>
                <a:lnTo>
                  <a:pt x="2455826" y="140178"/>
                </a:lnTo>
                <a:lnTo>
                  <a:pt x="2455826" y="143801"/>
                </a:lnTo>
                <a:lnTo>
                  <a:pt x="2477495" y="143801"/>
                </a:lnTo>
                <a:lnTo>
                  <a:pt x="2477495" y="143801"/>
                </a:lnTo>
                <a:lnTo>
                  <a:pt x="2484718" y="143801"/>
                </a:lnTo>
                <a:lnTo>
                  <a:pt x="2484718" y="147436"/>
                </a:lnTo>
                <a:lnTo>
                  <a:pt x="2499164" y="147436"/>
                </a:lnTo>
                <a:lnTo>
                  <a:pt x="2499164" y="147436"/>
                </a:lnTo>
                <a:lnTo>
                  <a:pt x="2506387" y="147436"/>
                </a:lnTo>
                <a:lnTo>
                  <a:pt x="2506387" y="151089"/>
                </a:lnTo>
                <a:lnTo>
                  <a:pt x="2528056" y="151089"/>
                </a:lnTo>
                <a:lnTo>
                  <a:pt x="2528056" y="154749"/>
                </a:lnTo>
                <a:lnTo>
                  <a:pt x="2578618" y="154749"/>
                </a:lnTo>
                <a:lnTo>
                  <a:pt x="2578618" y="158416"/>
                </a:lnTo>
                <a:lnTo>
                  <a:pt x="2600287" y="158416"/>
                </a:lnTo>
                <a:lnTo>
                  <a:pt x="2600287" y="158416"/>
                </a:lnTo>
                <a:lnTo>
                  <a:pt x="2607510" y="158416"/>
                </a:lnTo>
                <a:lnTo>
                  <a:pt x="2607510" y="162100"/>
                </a:lnTo>
                <a:lnTo>
                  <a:pt x="2614733" y="162100"/>
                </a:lnTo>
                <a:lnTo>
                  <a:pt x="2614733" y="162100"/>
                </a:lnTo>
                <a:lnTo>
                  <a:pt x="2621956" y="162100"/>
                </a:lnTo>
                <a:lnTo>
                  <a:pt x="2621956" y="162100"/>
                </a:lnTo>
                <a:lnTo>
                  <a:pt x="2629179" y="162100"/>
                </a:lnTo>
                <a:lnTo>
                  <a:pt x="2629179" y="169518"/>
                </a:lnTo>
                <a:lnTo>
                  <a:pt x="2636402" y="169518"/>
                </a:lnTo>
                <a:lnTo>
                  <a:pt x="2636402" y="173247"/>
                </a:lnTo>
                <a:lnTo>
                  <a:pt x="2643625" y="173247"/>
                </a:lnTo>
                <a:lnTo>
                  <a:pt x="2643625" y="173247"/>
                </a:lnTo>
                <a:lnTo>
                  <a:pt x="2658071" y="173247"/>
                </a:lnTo>
                <a:lnTo>
                  <a:pt x="2658071" y="173247"/>
                </a:lnTo>
                <a:lnTo>
                  <a:pt x="2679740" y="173247"/>
                </a:lnTo>
                <a:lnTo>
                  <a:pt x="2679740" y="173247"/>
                </a:lnTo>
                <a:lnTo>
                  <a:pt x="2686963" y="173247"/>
                </a:lnTo>
                <a:lnTo>
                  <a:pt x="2686963" y="180778"/>
                </a:lnTo>
                <a:lnTo>
                  <a:pt x="2715855" y="180778"/>
                </a:lnTo>
                <a:lnTo>
                  <a:pt x="2715855" y="184553"/>
                </a:lnTo>
                <a:lnTo>
                  <a:pt x="2723078" y="184553"/>
                </a:lnTo>
                <a:lnTo>
                  <a:pt x="2723078" y="184553"/>
                </a:lnTo>
                <a:lnTo>
                  <a:pt x="2730301" y="184553"/>
                </a:lnTo>
                <a:lnTo>
                  <a:pt x="2730301" y="184553"/>
                </a:lnTo>
                <a:lnTo>
                  <a:pt x="2737524" y="184553"/>
                </a:lnTo>
                <a:lnTo>
                  <a:pt x="2737524" y="188344"/>
                </a:lnTo>
                <a:lnTo>
                  <a:pt x="2766416" y="188344"/>
                </a:lnTo>
                <a:lnTo>
                  <a:pt x="2766416" y="188344"/>
                </a:lnTo>
                <a:lnTo>
                  <a:pt x="2795308" y="188344"/>
                </a:lnTo>
                <a:lnTo>
                  <a:pt x="2795308" y="192148"/>
                </a:lnTo>
                <a:lnTo>
                  <a:pt x="2816977" y="192148"/>
                </a:lnTo>
                <a:lnTo>
                  <a:pt x="2816977" y="195957"/>
                </a:lnTo>
                <a:lnTo>
                  <a:pt x="2824200" y="195957"/>
                </a:lnTo>
                <a:lnTo>
                  <a:pt x="2824200" y="195957"/>
                </a:lnTo>
                <a:lnTo>
                  <a:pt x="2831423" y="195957"/>
                </a:lnTo>
                <a:lnTo>
                  <a:pt x="2831423" y="199783"/>
                </a:lnTo>
                <a:lnTo>
                  <a:pt x="2845869" y="199783"/>
                </a:lnTo>
                <a:lnTo>
                  <a:pt x="2845869" y="203614"/>
                </a:lnTo>
                <a:lnTo>
                  <a:pt x="2860315" y="203614"/>
                </a:lnTo>
                <a:lnTo>
                  <a:pt x="2860315" y="207451"/>
                </a:lnTo>
                <a:lnTo>
                  <a:pt x="2932546" y="207451"/>
                </a:lnTo>
                <a:lnTo>
                  <a:pt x="2932546" y="211294"/>
                </a:lnTo>
                <a:lnTo>
                  <a:pt x="2946992" y="211294"/>
                </a:lnTo>
                <a:lnTo>
                  <a:pt x="2946992" y="211294"/>
                </a:lnTo>
                <a:lnTo>
                  <a:pt x="2961438" y="211294"/>
                </a:lnTo>
                <a:lnTo>
                  <a:pt x="2961438" y="211294"/>
                </a:lnTo>
                <a:lnTo>
                  <a:pt x="3004776" y="211294"/>
                </a:lnTo>
                <a:lnTo>
                  <a:pt x="3004776" y="211294"/>
                </a:lnTo>
                <a:lnTo>
                  <a:pt x="3026445" y="211294"/>
                </a:lnTo>
                <a:lnTo>
                  <a:pt x="3026445" y="211294"/>
                </a:lnTo>
                <a:lnTo>
                  <a:pt x="3077006" y="211294"/>
                </a:lnTo>
                <a:lnTo>
                  <a:pt x="3077006" y="211294"/>
                </a:lnTo>
                <a:lnTo>
                  <a:pt x="3084229" y="211294"/>
                </a:lnTo>
                <a:lnTo>
                  <a:pt x="3084229" y="219064"/>
                </a:lnTo>
                <a:lnTo>
                  <a:pt x="3091452" y="219064"/>
                </a:lnTo>
                <a:lnTo>
                  <a:pt x="3091452" y="219064"/>
                </a:lnTo>
                <a:lnTo>
                  <a:pt x="3113121" y="219064"/>
                </a:lnTo>
                <a:lnTo>
                  <a:pt x="3113121" y="219064"/>
                </a:lnTo>
                <a:lnTo>
                  <a:pt x="3127567" y="219064"/>
                </a:lnTo>
                <a:lnTo>
                  <a:pt x="3127567" y="219064"/>
                </a:lnTo>
                <a:lnTo>
                  <a:pt x="3149236" y="219064"/>
                </a:lnTo>
                <a:lnTo>
                  <a:pt x="3149236" y="222975"/>
                </a:lnTo>
                <a:lnTo>
                  <a:pt x="3156459" y="222975"/>
                </a:lnTo>
                <a:lnTo>
                  <a:pt x="3156459" y="226891"/>
                </a:lnTo>
                <a:lnTo>
                  <a:pt x="3214243" y="226891"/>
                </a:lnTo>
                <a:lnTo>
                  <a:pt x="3214243" y="226891"/>
                </a:lnTo>
                <a:lnTo>
                  <a:pt x="3235912" y="226891"/>
                </a:lnTo>
                <a:lnTo>
                  <a:pt x="3235912" y="226891"/>
                </a:lnTo>
                <a:lnTo>
                  <a:pt x="3264804" y="226891"/>
                </a:lnTo>
                <a:lnTo>
                  <a:pt x="3264804" y="226891"/>
                </a:lnTo>
                <a:lnTo>
                  <a:pt x="3272027" y="226891"/>
                </a:lnTo>
                <a:lnTo>
                  <a:pt x="3272027" y="226891"/>
                </a:lnTo>
                <a:lnTo>
                  <a:pt x="3286474" y="226891"/>
                </a:lnTo>
                <a:lnTo>
                  <a:pt x="3286474" y="226891"/>
                </a:lnTo>
                <a:lnTo>
                  <a:pt x="3329812" y="226891"/>
                </a:lnTo>
                <a:lnTo>
                  <a:pt x="3329812" y="230854"/>
                </a:lnTo>
                <a:lnTo>
                  <a:pt x="3351481" y="230854"/>
                </a:lnTo>
                <a:lnTo>
                  <a:pt x="3351481" y="234823"/>
                </a:lnTo>
                <a:lnTo>
                  <a:pt x="3416488" y="234823"/>
                </a:lnTo>
                <a:lnTo>
                  <a:pt x="3416488" y="234823"/>
                </a:lnTo>
                <a:lnTo>
                  <a:pt x="3438157" y="234823"/>
                </a:lnTo>
                <a:lnTo>
                  <a:pt x="3438157" y="238803"/>
                </a:lnTo>
                <a:lnTo>
                  <a:pt x="3445380" y="238803"/>
                </a:lnTo>
                <a:lnTo>
                  <a:pt x="3445380" y="238803"/>
                </a:lnTo>
                <a:lnTo>
                  <a:pt x="3467049" y="238803"/>
                </a:lnTo>
                <a:lnTo>
                  <a:pt x="3467049" y="238803"/>
                </a:lnTo>
                <a:lnTo>
                  <a:pt x="3517610" y="238803"/>
                </a:lnTo>
                <a:lnTo>
                  <a:pt x="3517610" y="238803"/>
                </a:lnTo>
                <a:lnTo>
                  <a:pt x="3532056" y="238803"/>
                </a:lnTo>
                <a:lnTo>
                  <a:pt x="3532056" y="238803"/>
                </a:lnTo>
                <a:lnTo>
                  <a:pt x="3568171" y="238803"/>
                </a:lnTo>
                <a:lnTo>
                  <a:pt x="3568171" y="238803"/>
                </a:lnTo>
                <a:lnTo>
                  <a:pt x="3575394" y="238803"/>
                </a:lnTo>
                <a:lnTo>
                  <a:pt x="3575394" y="238803"/>
                </a:lnTo>
                <a:lnTo>
                  <a:pt x="3582617" y="238803"/>
                </a:lnTo>
                <a:lnTo>
                  <a:pt x="3582617" y="238803"/>
                </a:lnTo>
                <a:lnTo>
                  <a:pt x="3640402" y="238803"/>
                </a:lnTo>
                <a:lnTo>
                  <a:pt x="3640402" y="242832"/>
                </a:lnTo>
                <a:lnTo>
                  <a:pt x="3654848" y="242832"/>
                </a:lnTo>
                <a:lnTo>
                  <a:pt x="3654848" y="246867"/>
                </a:lnTo>
                <a:lnTo>
                  <a:pt x="3683740" y="246867"/>
                </a:lnTo>
                <a:lnTo>
                  <a:pt x="3683740" y="246867"/>
                </a:lnTo>
                <a:lnTo>
                  <a:pt x="3741524" y="246867"/>
                </a:lnTo>
                <a:lnTo>
                  <a:pt x="3741524" y="250913"/>
                </a:lnTo>
                <a:lnTo>
                  <a:pt x="3813754" y="250913"/>
                </a:lnTo>
                <a:lnTo>
                  <a:pt x="3813754" y="254964"/>
                </a:lnTo>
                <a:lnTo>
                  <a:pt x="3828200" y="254964"/>
                </a:lnTo>
                <a:lnTo>
                  <a:pt x="3828200" y="254964"/>
                </a:lnTo>
                <a:lnTo>
                  <a:pt x="3871538" y="254964"/>
                </a:lnTo>
                <a:lnTo>
                  <a:pt x="3871538" y="254964"/>
                </a:lnTo>
                <a:lnTo>
                  <a:pt x="3950991" y="254964"/>
                </a:lnTo>
                <a:lnTo>
                  <a:pt x="3950991" y="254964"/>
                </a:lnTo>
                <a:lnTo>
                  <a:pt x="4044891" y="254964"/>
                </a:lnTo>
                <a:lnTo>
                  <a:pt x="4044891" y="254964"/>
                </a:lnTo>
                <a:lnTo>
                  <a:pt x="4081006" y="254964"/>
                </a:lnTo>
                <a:lnTo>
                  <a:pt x="4081006" y="254964"/>
                </a:lnTo>
                <a:lnTo>
                  <a:pt x="4102675" y="254964"/>
                </a:lnTo>
                <a:lnTo>
                  <a:pt x="4102675" y="254964"/>
                </a:lnTo>
                <a:lnTo>
                  <a:pt x="4138790" y="254964"/>
                </a:lnTo>
                <a:lnTo>
                  <a:pt x="4138790" y="254964"/>
                </a:lnTo>
                <a:lnTo>
                  <a:pt x="4146013" y="254964"/>
                </a:lnTo>
                <a:lnTo>
                  <a:pt x="4146013" y="259065"/>
                </a:lnTo>
                <a:lnTo>
                  <a:pt x="4174905" y="259065"/>
                </a:lnTo>
                <a:lnTo>
                  <a:pt x="4174905" y="259065"/>
                </a:lnTo>
                <a:lnTo>
                  <a:pt x="4196574" y="259065"/>
                </a:lnTo>
                <a:lnTo>
                  <a:pt x="4196574" y="263179"/>
                </a:lnTo>
                <a:lnTo>
                  <a:pt x="4239912" y="263179"/>
                </a:lnTo>
                <a:lnTo>
                  <a:pt x="4239912" y="263179"/>
                </a:lnTo>
                <a:lnTo>
                  <a:pt x="4290473" y="263179"/>
                </a:lnTo>
                <a:lnTo>
                  <a:pt x="4290473" y="267311"/>
                </a:lnTo>
                <a:lnTo>
                  <a:pt x="4391596" y="267311"/>
                </a:lnTo>
                <a:lnTo>
                  <a:pt x="4391596" y="267311"/>
                </a:lnTo>
                <a:lnTo>
                  <a:pt x="4406042" y="267311"/>
                </a:lnTo>
                <a:lnTo>
                  <a:pt x="4406042" y="271455"/>
                </a:lnTo>
                <a:lnTo>
                  <a:pt x="4608286" y="271455"/>
                </a:lnTo>
                <a:lnTo>
                  <a:pt x="4608286" y="275604"/>
                </a:lnTo>
                <a:lnTo>
                  <a:pt x="4723854" y="275604"/>
                </a:lnTo>
                <a:lnTo>
                  <a:pt x="4723854" y="279758"/>
                </a:lnTo>
                <a:lnTo>
                  <a:pt x="4745524" y="279758"/>
                </a:lnTo>
                <a:lnTo>
                  <a:pt x="4745524" y="283916"/>
                </a:lnTo>
                <a:lnTo>
                  <a:pt x="4774416" y="283916"/>
                </a:lnTo>
                <a:lnTo>
                  <a:pt x="4774416" y="288080"/>
                </a:lnTo>
                <a:lnTo>
                  <a:pt x="4839423" y="288080"/>
                </a:lnTo>
                <a:lnTo>
                  <a:pt x="4839423" y="288080"/>
                </a:lnTo>
                <a:lnTo>
                  <a:pt x="4846646" y="288080"/>
                </a:lnTo>
                <a:lnTo>
                  <a:pt x="4846646" y="288080"/>
                </a:lnTo>
                <a:lnTo>
                  <a:pt x="4853869" y="288080"/>
                </a:lnTo>
                <a:lnTo>
                  <a:pt x="4853869" y="288080"/>
                </a:lnTo>
                <a:lnTo>
                  <a:pt x="4861092" y="288080"/>
                </a:lnTo>
                <a:lnTo>
                  <a:pt x="4861092" y="288080"/>
                </a:lnTo>
                <a:lnTo>
                  <a:pt x="4875538" y="288080"/>
                </a:lnTo>
                <a:lnTo>
                  <a:pt x="4875538" y="288080"/>
                </a:lnTo>
                <a:lnTo>
                  <a:pt x="4882761" y="288080"/>
                </a:lnTo>
                <a:lnTo>
                  <a:pt x="4882761" y="292362"/>
                </a:lnTo>
                <a:lnTo>
                  <a:pt x="4889984" y="292362"/>
                </a:lnTo>
                <a:lnTo>
                  <a:pt x="4889984" y="292362"/>
                </a:lnTo>
                <a:lnTo>
                  <a:pt x="4897207" y="292362"/>
                </a:lnTo>
                <a:lnTo>
                  <a:pt x="4897207" y="292362"/>
                </a:lnTo>
                <a:lnTo>
                  <a:pt x="4904430" y="292362"/>
                </a:lnTo>
                <a:lnTo>
                  <a:pt x="4904430" y="292362"/>
                </a:lnTo>
                <a:lnTo>
                  <a:pt x="4926099" y="292362"/>
                </a:lnTo>
                <a:lnTo>
                  <a:pt x="4926099" y="292362"/>
                </a:lnTo>
                <a:lnTo>
                  <a:pt x="4933322" y="292362"/>
                </a:lnTo>
                <a:lnTo>
                  <a:pt x="4933322" y="292362"/>
                </a:lnTo>
                <a:lnTo>
                  <a:pt x="4940545" y="292362"/>
                </a:lnTo>
                <a:lnTo>
                  <a:pt x="4940545" y="292362"/>
                </a:lnTo>
                <a:lnTo>
                  <a:pt x="4947768" y="292362"/>
                </a:lnTo>
                <a:lnTo>
                  <a:pt x="4947768" y="292362"/>
                </a:lnTo>
                <a:lnTo>
                  <a:pt x="4954991" y="292362"/>
                </a:lnTo>
                <a:lnTo>
                  <a:pt x="4954991" y="292362"/>
                </a:lnTo>
                <a:lnTo>
                  <a:pt x="4962214" y="292362"/>
                </a:lnTo>
                <a:lnTo>
                  <a:pt x="4962214" y="292362"/>
                </a:lnTo>
                <a:lnTo>
                  <a:pt x="4976660" y="292362"/>
                </a:lnTo>
                <a:lnTo>
                  <a:pt x="4976660" y="292362"/>
                </a:lnTo>
                <a:lnTo>
                  <a:pt x="4991106" y="292362"/>
                </a:lnTo>
                <a:lnTo>
                  <a:pt x="4991106" y="292362"/>
                </a:lnTo>
                <a:lnTo>
                  <a:pt x="4998329" y="292362"/>
                </a:lnTo>
                <a:lnTo>
                  <a:pt x="4998329" y="296785"/>
                </a:lnTo>
                <a:lnTo>
                  <a:pt x="5005552" y="296785"/>
                </a:lnTo>
                <a:lnTo>
                  <a:pt x="5005552" y="296785"/>
                </a:lnTo>
                <a:lnTo>
                  <a:pt x="5012775" y="296785"/>
                </a:lnTo>
                <a:lnTo>
                  <a:pt x="5012775" y="296785"/>
                </a:lnTo>
                <a:lnTo>
                  <a:pt x="5019998" y="296785"/>
                </a:lnTo>
                <a:lnTo>
                  <a:pt x="5019998" y="296785"/>
                </a:lnTo>
                <a:lnTo>
                  <a:pt x="5027221" y="296785"/>
                </a:lnTo>
                <a:lnTo>
                  <a:pt x="5027221" y="296785"/>
                </a:lnTo>
                <a:lnTo>
                  <a:pt x="5034444" y="296785"/>
                </a:lnTo>
                <a:lnTo>
                  <a:pt x="5034444" y="296785"/>
                </a:lnTo>
                <a:lnTo>
                  <a:pt x="5056113" y="296785"/>
                </a:lnTo>
                <a:lnTo>
                  <a:pt x="5056113" y="296785"/>
                </a:lnTo>
                <a:lnTo>
                  <a:pt x="5070559" y="296785"/>
                </a:lnTo>
                <a:lnTo>
                  <a:pt x="5070559" y="296785"/>
                </a:lnTo>
                <a:lnTo>
                  <a:pt x="5077782" y="296785"/>
                </a:lnTo>
                <a:lnTo>
                  <a:pt x="5077782" y="296785"/>
                </a:lnTo>
                <a:lnTo>
                  <a:pt x="5085005" y="296785"/>
                </a:lnTo>
                <a:lnTo>
                  <a:pt x="5085005" y="296785"/>
                </a:lnTo>
                <a:lnTo>
                  <a:pt x="5092228" y="296785"/>
                </a:lnTo>
                <a:lnTo>
                  <a:pt x="5092228" y="296785"/>
                </a:lnTo>
                <a:lnTo>
                  <a:pt x="5099452" y="296785"/>
                </a:lnTo>
                <a:lnTo>
                  <a:pt x="5099452" y="296785"/>
                </a:lnTo>
                <a:lnTo>
                  <a:pt x="5106675" y="296785"/>
                </a:lnTo>
                <a:lnTo>
                  <a:pt x="5106675" y="296785"/>
                </a:lnTo>
                <a:lnTo>
                  <a:pt x="5113898" y="296785"/>
                </a:lnTo>
                <a:lnTo>
                  <a:pt x="5113898" y="301384"/>
                </a:lnTo>
                <a:lnTo>
                  <a:pt x="5121121" y="301384"/>
                </a:lnTo>
                <a:lnTo>
                  <a:pt x="5121121" y="306042"/>
                </a:lnTo>
                <a:lnTo>
                  <a:pt x="5128344" y="306042"/>
                </a:lnTo>
                <a:lnTo>
                  <a:pt x="5128344" y="306042"/>
                </a:lnTo>
                <a:lnTo>
                  <a:pt x="5135567" y="306042"/>
                </a:lnTo>
                <a:lnTo>
                  <a:pt x="5135567" y="306042"/>
                </a:lnTo>
                <a:lnTo>
                  <a:pt x="5142790" y="306042"/>
                </a:lnTo>
                <a:lnTo>
                  <a:pt x="5142790" y="306042"/>
                </a:lnTo>
                <a:lnTo>
                  <a:pt x="5157236" y="306042"/>
                </a:lnTo>
                <a:lnTo>
                  <a:pt x="5157236" y="310760"/>
                </a:lnTo>
                <a:lnTo>
                  <a:pt x="5164459" y="310760"/>
                </a:lnTo>
                <a:lnTo>
                  <a:pt x="5164459" y="310760"/>
                </a:lnTo>
                <a:lnTo>
                  <a:pt x="5171682" y="310760"/>
                </a:lnTo>
                <a:lnTo>
                  <a:pt x="5171682" y="310760"/>
                </a:lnTo>
                <a:lnTo>
                  <a:pt x="5178905" y="310760"/>
                </a:lnTo>
                <a:lnTo>
                  <a:pt x="5178905" y="310760"/>
                </a:lnTo>
                <a:lnTo>
                  <a:pt x="5186128" y="310760"/>
                </a:lnTo>
                <a:lnTo>
                  <a:pt x="5186128" y="310760"/>
                </a:lnTo>
                <a:lnTo>
                  <a:pt x="5193351" y="310760"/>
                </a:lnTo>
                <a:lnTo>
                  <a:pt x="5193351" y="310760"/>
                </a:lnTo>
                <a:lnTo>
                  <a:pt x="5200574" y="310760"/>
                </a:lnTo>
                <a:lnTo>
                  <a:pt x="5200574" y="310760"/>
                </a:lnTo>
                <a:lnTo>
                  <a:pt x="5207797" y="310760"/>
                </a:lnTo>
                <a:lnTo>
                  <a:pt x="5207797" y="310760"/>
                </a:lnTo>
                <a:lnTo>
                  <a:pt x="5222243" y="310760"/>
                </a:lnTo>
                <a:lnTo>
                  <a:pt x="5222243" y="310760"/>
                </a:lnTo>
                <a:lnTo>
                  <a:pt x="5229466" y="310760"/>
                </a:lnTo>
                <a:lnTo>
                  <a:pt x="5229466" y="310760"/>
                </a:lnTo>
                <a:lnTo>
                  <a:pt x="5236689" y="310760"/>
                </a:lnTo>
                <a:lnTo>
                  <a:pt x="5236689" y="310760"/>
                </a:lnTo>
                <a:lnTo>
                  <a:pt x="5243912" y="310760"/>
                </a:lnTo>
                <a:lnTo>
                  <a:pt x="5243912" y="310760"/>
                </a:lnTo>
                <a:lnTo>
                  <a:pt x="5251135" y="310760"/>
                </a:lnTo>
                <a:lnTo>
                  <a:pt x="5251135" y="310760"/>
                </a:lnTo>
                <a:lnTo>
                  <a:pt x="5258358" y="310760"/>
                </a:lnTo>
                <a:lnTo>
                  <a:pt x="5258358" y="310760"/>
                </a:lnTo>
                <a:lnTo>
                  <a:pt x="5265581" y="310760"/>
                </a:lnTo>
                <a:lnTo>
                  <a:pt x="5265581" y="310760"/>
                </a:lnTo>
                <a:lnTo>
                  <a:pt x="5272804" y="310760"/>
                </a:lnTo>
                <a:lnTo>
                  <a:pt x="5272804" y="310760"/>
                </a:lnTo>
                <a:lnTo>
                  <a:pt x="5280027" y="310760"/>
                </a:lnTo>
                <a:lnTo>
                  <a:pt x="5280027" y="310760"/>
                </a:lnTo>
                <a:lnTo>
                  <a:pt x="5287250" y="310760"/>
                </a:lnTo>
                <a:lnTo>
                  <a:pt x="5287250" y="310760"/>
                </a:lnTo>
                <a:lnTo>
                  <a:pt x="5294473" y="310760"/>
                </a:lnTo>
                <a:lnTo>
                  <a:pt x="5294473" y="310760"/>
                </a:lnTo>
                <a:lnTo>
                  <a:pt x="5301696" y="310760"/>
                </a:lnTo>
                <a:lnTo>
                  <a:pt x="5301696" y="310760"/>
                </a:lnTo>
                <a:lnTo>
                  <a:pt x="5308919" y="310760"/>
                </a:lnTo>
                <a:lnTo>
                  <a:pt x="5308919" y="310760"/>
                </a:lnTo>
                <a:lnTo>
                  <a:pt x="5316142" y="310760"/>
                </a:lnTo>
                <a:lnTo>
                  <a:pt x="5316142" y="310760"/>
                </a:lnTo>
                <a:lnTo>
                  <a:pt x="5323365" y="310760"/>
                </a:lnTo>
                <a:lnTo>
                  <a:pt x="5323365" y="310760"/>
                </a:lnTo>
                <a:lnTo>
                  <a:pt x="5330588" y="310760"/>
                </a:lnTo>
                <a:lnTo>
                  <a:pt x="5330588" y="310760"/>
                </a:lnTo>
                <a:lnTo>
                  <a:pt x="5337811" y="310760"/>
                </a:lnTo>
                <a:lnTo>
                  <a:pt x="5337811" y="310760"/>
                </a:lnTo>
                <a:lnTo>
                  <a:pt x="5345034" y="310760"/>
                </a:lnTo>
                <a:lnTo>
                  <a:pt x="5345034" y="310760"/>
                </a:lnTo>
                <a:lnTo>
                  <a:pt x="5352257" y="310760"/>
                </a:lnTo>
                <a:lnTo>
                  <a:pt x="5352257" y="310760"/>
                </a:lnTo>
                <a:lnTo>
                  <a:pt x="5359480" y="310760"/>
                </a:lnTo>
                <a:lnTo>
                  <a:pt x="5359480" y="310760"/>
                </a:lnTo>
                <a:lnTo>
                  <a:pt x="5366703" y="310760"/>
                </a:lnTo>
                <a:lnTo>
                  <a:pt x="5366703" y="310760"/>
                </a:lnTo>
                <a:lnTo>
                  <a:pt x="5373926" y="310760"/>
                </a:lnTo>
                <a:lnTo>
                  <a:pt x="5373926" y="316273"/>
                </a:lnTo>
                <a:lnTo>
                  <a:pt x="5381149" y="316273"/>
                </a:lnTo>
                <a:lnTo>
                  <a:pt x="5381149" y="316273"/>
                </a:lnTo>
                <a:lnTo>
                  <a:pt x="5388372" y="316273"/>
                </a:lnTo>
                <a:lnTo>
                  <a:pt x="5388372" y="316273"/>
                </a:lnTo>
                <a:lnTo>
                  <a:pt x="5402818" y="316273"/>
                </a:lnTo>
                <a:lnTo>
                  <a:pt x="5402818" y="316273"/>
                </a:lnTo>
                <a:lnTo>
                  <a:pt x="5410041" y="316273"/>
                </a:lnTo>
                <a:lnTo>
                  <a:pt x="5410041" y="316273"/>
                </a:lnTo>
                <a:lnTo>
                  <a:pt x="5417264" y="316273"/>
                </a:lnTo>
                <a:lnTo>
                  <a:pt x="5417264" y="316273"/>
                </a:lnTo>
                <a:lnTo>
                  <a:pt x="5438933" y="316273"/>
                </a:lnTo>
                <a:lnTo>
                  <a:pt x="5438933" y="316273"/>
                </a:lnTo>
                <a:lnTo>
                  <a:pt x="5446156" y="316273"/>
                </a:lnTo>
                <a:lnTo>
                  <a:pt x="5446156" y="316273"/>
                </a:lnTo>
                <a:lnTo>
                  <a:pt x="5453379" y="316273"/>
                </a:lnTo>
                <a:lnTo>
                  <a:pt x="5453379" y="316273"/>
                </a:lnTo>
                <a:lnTo>
                  <a:pt x="5475049" y="316273"/>
                </a:lnTo>
                <a:lnTo>
                  <a:pt x="5475049" y="316273"/>
                </a:lnTo>
                <a:lnTo>
                  <a:pt x="5482272" y="316273"/>
                </a:lnTo>
                <a:lnTo>
                  <a:pt x="5482272" y="316273"/>
                </a:lnTo>
                <a:lnTo>
                  <a:pt x="5503941" y="316273"/>
                </a:lnTo>
                <a:lnTo>
                  <a:pt x="5503941" y="316273"/>
                </a:lnTo>
                <a:lnTo>
                  <a:pt x="5511164" y="316273"/>
                </a:lnTo>
                <a:lnTo>
                  <a:pt x="5511164" y="316273"/>
                </a:lnTo>
                <a:lnTo>
                  <a:pt x="5518387" y="316273"/>
                </a:lnTo>
                <a:lnTo>
                  <a:pt x="5518387" y="316273"/>
                </a:lnTo>
                <a:lnTo>
                  <a:pt x="5525610" y="316273"/>
                </a:lnTo>
                <a:lnTo>
                  <a:pt x="5525610" y="316273"/>
                </a:lnTo>
                <a:lnTo>
                  <a:pt x="5532833" y="316273"/>
                </a:lnTo>
                <a:lnTo>
                  <a:pt x="5532833" y="316273"/>
                </a:lnTo>
                <a:lnTo>
                  <a:pt x="5540056" y="316273"/>
                </a:lnTo>
                <a:lnTo>
                  <a:pt x="5540056" y="316273"/>
                </a:lnTo>
                <a:lnTo>
                  <a:pt x="5547279" y="316273"/>
                </a:lnTo>
                <a:lnTo>
                  <a:pt x="5547279" y="316273"/>
                </a:lnTo>
                <a:lnTo>
                  <a:pt x="5554502" y="316273"/>
                </a:lnTo>
                <a:lnTo>
                  <a:pt x="5554502" y="316273"/>
                </a:lnTo>
                <a:lnTo>
                  <a:pt x="5561725" y="316273"/>
                </a:lnTo>
                <a:lnTo>
                  <a:pt x="5561725" y="316273"/>
                </a:lnTo>
                <a:lnTo>
                  <a:pt x="5568948" y="316273"/>
                </a:lnTo>
                <a:lnTo>
                  <a:pt x="5568948" y="316273"/>
                </a:lnTo>
                <a:lnTo>
                  <a:pt x="5576171" y="316273"/>
                </a:lnTo>
                <a:lnTo>
                  <a:pt x="5576171" y="316273"/>
                </a:lnTo>
                <a:lnTo>
                  <a:pt x="5583394" y="316273"/>
                </a:lnTo>
                <a:lnTo>
                  <a:pt x="5583394" y="316273"/>
                </a:lnTo>
                <a:lnTo>
                  <a:pt x="5605063" y="316273"/>
                </a:lnTo>
                <a:lnTo>
                  <a:pt x="5605063" y="316273"/>
                </a:lnTo>
                <a:lnTo>
                  <a:pt x="5619509" y="316273"/>
                </a:lnTo>
                <a:lnTo>
                  <a:pt x="5619509" y="316273"/>
                </a:lnTo>
                <a:lnTo>
                  <a:pt x="5626732" y="316273"/>
                </a:lnTo>
                <a:lnTo>
                  <a:pt x="5626732" y="316273"/>
                </a:lnTo>
                <a:lnTo>
                  <a:pt x="5662847" y="316273"/>
                </a:lnTo>
                <a:lnTo>
                  <a:pt x="5662847" y="316273"/>
                </a:lnTo>
                <a:lnTo>
                  <a:pt x="5670070" y="316273"/>
                </a:lnTo>
                <a:lnTo>
                  <a:pt x="5670070" y="316273"/>
                </a:lnTo>
                <a:lnTo>
                  <a:pt x="5684516" y="316273"/>
                </a:lnTo>
                <a:lnTo>
                  <a:pt x="5684516" y="316273"/>
                </a:lnTo>
                <a:lnTo>
                  <a:pt x="5691739" y="316273"/>
                </a:lnTo>
                <a:lnTo>
                  <a:pt x="5691739" y="316273"/>
                </a:lnTo>
                <a:lnTo>
                  <a:pt x="5698962" y="316273"/>
                </a:lnTo>
                <a:lnTo>
                  <a:pt x="5698962" y="316273"/>
                </a:lnTo>
                <a:lnTo>
                  <a:pt x="5706185" y="316273"/>
                </a:lnTo>
                <a:lnTo>
                  <a:pt x="5706185" y="316273"/>
                </a:lnTo>
              </a:path>
            </a:pathLst>
          </a:custGeom>
        </p:spPr>
        <p:txBody>
          <a:bodyPr/>
          <a:lstStyle/>
          <a:p>
            <a:endParaRPr/>
          </a:p>
        </p:txBody>
      </p:sp>
      <p:sp>
        <p:nvSpPr>
          <p:cNvPr id="13" name="pl11">
            <a:extLst>
              <a:ext uri="{FF2B5EF4-FFF2-40B4-BE49-F238E27FC236}">
                <a16:creationId xmlns:a16="http://schemas.microsoft.com/office/drawing/2014/main" id="{4BA59EEF-DA24-22B7-7595-D415EBA1929B}"/>
              </a:ext>
            </a:extLst>
          </p:cNvPr>
          <p:cNvSpPr/>
          <p:nvPr/>
        </p:nvSpPr>
        <p:spPr>
          <a:xfrm>
            <a:off x="3521350" y="1587832"/>
            <a:ext cx="5706185" cy="465795"/>
          </a:xfrm>
          <a:custGeom>
            <a:avLst/>
            <a:gdLst/>
            <a:ahLst/>
            <a:cxnLst/>
            <a:rect l="0" t="0" r="0" b="0"/>
            <a:pathLst>
              <a:path w="5706185" h="465795">
                <a:moveTo>
                  <a:pt x="5706185" y="465795"/>
                </a:moveTo>
                <a:lnTo>
                  <a:pt x="5706185" y="465795"/>
                </a:lnTo>
                <a:lnTo>
                  <a:pt x="5698962" y="465795"/>
                </a:lnTo>
                <a:lnTo>
                  <a:pt x="5698962" y="465795"/>
                </a:lnTo>
                <a:lnTo>
                  <a:pt x="5691739" y="465795"/>
                </a:lnTo>
                <a:lnTo>
                  <a:pt x="5691739" y="465795"/>
                </a:lnTo>
                <a:lnTo>
                  <a:pt x="5684516" y="465795"/>
                </a:lnTo>
                <a:lnTo>
                  <a:pt x="5684516" y="465795"/>
                </a:lnTo>
                <a:lnTo>
                  <a:pt x="5670070" y="465795"/>
                </a:lnTo>
                <a:lnTo>
                  <a:pt x="5670070" y="465795"/>
                </a:lnTo>
                <a:lnTo>
                  <a:pt x="5662847" y="465795"/>
                </a:lnTo>
                <a:lnTo>
                  <a:pt x="5662847" y="465795"/>
                </a:lnTo>
                <a:lnTo>
                  <a:pt x="5626732" y="465795"/>
                </a:lnTo>
                <a:lnTo>
                  <a:pt x="5626732" y="465795"/>
                </a:lnTo>
                <a:lnTo>
                  <a:pt x="5619509" y="465795"/>
                </a:lnTo>
                <a:lnTo>
                  <a:pt x="5619509" y="465795"/>
                </a:lnTo>
                <a:lnTo>
                  <a:pt x="5605063" y="465795"/>
                </a:lnTo>
                <a:lnTo>
                  <a:pt x="5605063" y="465795"/>
                </a:lnTo>
                <a:lnTo>
                  <a:pt x="5583394" y="465795"/>
                </a:lnTo>
                <a:lnTo>
                  <a:pt x="5583394" y="465795"/>
                </a:lnTo>
                <a:lnTo>
                  <a:pt x="5576171" y="465795"/>
                </a:lnTo>
                <a:lnTo>
                  <a:pt x="5576171" y="465795"/>
                </a:lnTo>
                <a:lnTo>
                  <a:pt x="5568948" y="465795"/>
                </a:lnTo>
                <a:lnTo>
                  <a:pt x="5568948" y="465795"/>
                </a:lnTo>
                <a:lnTo>
                  <a:pt x="5561725" y="465795"/>
                </a:lnTo>
                <a:lnTo>
                  <a:pt x="5561725" y="465795"/>
                </a:lnTo>
                <a:lnTo>
                  <a:pt x="5554502" y="465795"/>
                </a:lnTo>
                <a:lnTo>
                  <a:pt x="5554502" y="465795"/>
                </a:lnTo>
                <a:lnTo>
                  <a:pt x="5547279" y="465795"/>
                </a:lnTo>
                <a:lnTo>
                  <a:pt x="5547279" y="465795"/>
                </a:lnTo>
                <a:lnTo>
                  <a:pt x="5540056" y="465795"/>
                </a:lnTo>
                <a:lnTo>
                  <a:pt x="5540056" y="465795"/>
                </a:lnTo>
                <a:lnTo>
                  <a:pt x="5532833" y="465795"/>
                </a:lnTo>
                <a:lnTo>
                  <a:pt x="5532833" y="465795"/>
                </a:lnTo>
                <a:lnTo>
                  <a:pt x="5525610" y="465795"/>
                </a:lnTo>
                <a:lnTo>
                  <a:pt x="5525610" y="465795"/>
                </a:lnTo>
                <a:lnTo>
                  <a:pt x="5518387" y="465795"/>
                </a:lnTo>
                <a:lnTo>
                  <a:pt x="5518387" y="465795"/>
                </a:lnTo>
                <a:lnTo>
                  <a:pt x="5511164" y="465795"/>
                </a:lnTo>
                <a:lnTo>
                  <a:pt x="5511164" y="465795"/>
                </a:lnTo>
                <a:lnTo>
                  <a:pt x="5503941" y="465795"/>
                </a:lnTo>
                <a:lnTo>
                  <a:pt x="5503941" y="465795"/>
                </a:lnTo>
                <a:lnTo>
                  <a:pt x="5482272" y="465795"/>
                </a:lnTo>
                <a:lnTo>
                  <a:pt x="5482272" y="465795"/>
                </a:lnTo>
                <a:lnTo>
                  <a:pt x="5475049" y="465795"/>
                </a:lnTo>
                <a:lnTo>
                  <a:pt x="5475049" y="465795"/>
                </a:lnTo>
                <a:lnTo>
                  <a:pt x="5453379" y="465795"/>
                </a:lnTo>
                <a:lnTo>
                  <a:pt x="5453379" y="465795"/>
                </a:lnTo>
                <a:lnTo>
                  <a:pt x="5446156" y="465795"/>
                </a:lnTo>
                <a:lnTo>
                  <a:pt x="5446156" y="465795"/>
                </a:lnTo>
                <a:lnTo>
                  <a:pt x="5438933" y="465795"/>
                </a:lnTo>
                <a:lnTo>
                  <a:pt x="5438933" y="465795"/>
                </a:lnTo>
                <a:lnTo>
                  <a:pt x="5417264" y="465795"/>
                </a:lnTo>
                <a:lnTo>
                  <a:pt x="5417264" y="465795"/>
                </a:lnTo>
                <a:lnTo>
                  <a:pt x="5410041" y="465795"/>
                </a:lnTo>
                <a:lnTo>
                  <a:pt x="5410041" y="465795"/>
                </a:lnTo>
                <a:lnTo>
                  <a:pt x="5402818" y="465795"/>
                </a:lnTo>
                <a:lnTo>
                  <a:pt x="5402818" y="465795"/>
                </a:lnTo>
                <a:lnTo>
                  <a:pt x="5388372" y="465795"/>
                </a:lnTo>
                <a:lnTo>
                  <a:pt x="5388372" y="465795"/>
                </a:lnTo>
                <a:lnTo>
                  <a:pt x="5381149" y="465795"/>
                </a:lnTo>
                <a:lnTo>
                  <a:pt x="5381149" y="465795"/>
                </a:lnTo>
                <a:lnTo>
                  <a:pt x="5373926" y="465795"/>
                </a:lnTo>
                <a:lnTo>
                  <a:pt x="5373926" y="458566"/>
                </a:lnTo>
                <a:lnTo>
                  <a:pt x="5366703" y="458566"/>
                </a:lnTo>
                <a:lnTo>
                  <a:pt x="5366703" y="458566"/>
                </a:lnTo>
                <a:lnTo>
                  <a:pt x="5359480" y="458566"/>
                </a:lnTo>
                <a:lnTo>
                  <a:pt x="5359480" y="458566"/>
                </a:lnTo>
                <a:lnTo>
                  <a:pt x="5352257" y="458566"/>
                </a:lnTo>
                <a:lnTo>
                  <a:pt x="5352257" y="458566"/>
                </a:lnTo>
                <a:lnTo>
                  <a:pt x="5345034" y="458566"/>
                </a:lnTo>
                <a:lnTo>
                  <a:pt x="5345034" y="458566"/>
                </a:lnTo>
                <a:lnTo>
                  <a:pt x="5337811" y="458566"/>
                </a:lnTo>
                <a:lnTo>
                  <a:pt x="5337811" y="458566"/>
                </a:lnTo>
                <a:lnTo>
                  <a:pt x="5330588" y="458566"/>
                </a:lnTo>
                <a:lnTo>
                  <a:pt x="5330588" y="458566"/>
                </a:lnTo>
                <a:lnTo>
                  <a:pt x="5323365" y="458566"/>
                </a:lnTo>
                <a:lnTo>
                  <a:pt x="5323365" y="458566"/>
                </a:lnTo>
                <a:lnTo>
                  <a:pt x="5316142" y="458566"/>
                </a:lnTo>
                <a:lnTo>
                  <a:pt x="5316142" y="458566"/>
                </a:lnTo>
                <a:lnTo>
                  <a:pt x="5308919" y="458566"/>
                </a:lnTo>
                <a:lnTo>
                  <a:pt x="5308919" y="458566"/>
                </a:lnTo>
                <a:lnTo>
                  <a:pt x="5301696" y="458566"/>
                </a:lnTo>
                <a:lnTo>
                  <a:pt x="5301696" y="458566"/>
                </a:lnTo>
                <a:lnTo>
                  <a:pt x="5294473" y="458566"/>
                </a:lnTo>
                <a:lnTo>
                  <a:pt x="5294473" y="458566"/>
                </a:lnTo>
                <a:lnTo>
                  <a:pt x="5287250" y="458566"/>
                </a:lnTo>
                <a:lnTo>
                  <a:pt x="5287250" y="458566"/>
                </a:lnTo>
                <a:lnTo>
                  <a:pt x="5280027" y="458566"/>
                </a:lnTo>
                <a:lnTo>
                  <a:pt x="5280027" y="458566"/>
                </a:lnTo>
                <a:lnTo>
                  <a:pt x="5272804" y="458566"/>
                </a:lnTo>
                <a:lnTo>
                  <a:pt x="5272804" y="458566"/>
                </a:lnTo>
                <a:lnTo>
                  <a:pt x="5265581" y="458566"/>
                </a:lnTo>
                <a:lnTo>
                  <a:pt x="5265581" y="458566"/>
                </a:lnTo>
                <a:lnTo>
                  <a:pt x="5258358" y="458566"/>
                </a:lnTo>
                <a:lnTo>
                  <a:pt x="5258358" y="458566"/>
                </a:lnTo>
                <a:lnTo>
                  <a:pt x="5251135" y="458566"/>
                </a:lnTo>
                <a:lnTo>
                  <a:pt x="5251135" y="458566"/>
                </a:lnTo>
                <a:lnTo>
                  <a:pt x="5243912" y="458566"/>
                </a:lnTo>
                <a:lnTo>
                  <a:pt x="5243912" y="458566"/>
                </a:lnTo>
                <a:lnTo>
                  <a:pt x="5236689" y="458566"/>
                </a:lnTo>
                <a:lnTo>
                  <a:pt x="5236689" y="458566"/>
                </a:lnTo>
                <a:lnTo>
                  <a:pt x="5229466" y="458566"/>
                </a:lnTo>
                <a:lnTo>
                  <a:pt x="5229466" y="458566"/>
                </a:lnTo>
                <a:lnTo>
                  <a:pt x="5222243" y="458566"/>
                </a:lnTo>
                <a:lnTo>
                  <a:pt x="5222243" y="458566"/>
                </a:lnTo>
                <a:lnTo>
                  <a:pt x="5207797" y="458566"/>
                </a:lnTo>
                <a:lnTo>
                  <a:pt x="5207797" y="458566"/>
                </a:lnTo>
                <a:lnTo>
                  <a:pt x="5200574" y="458566"/>
                </a:lnTo>
                <a:lnTo>
                  <a:pt x="5200574" y="458566"/>
                </a:lnTo>
                <a:lnTo>
                  <a:pt x="5193351" y="458566"/>
                </a:lnTo>
                <a:lnTo>
                  <a:pt x="5193351" y="458566"/>
                </a:lnTo>
                <a:lnTo>
                  <a:pt x="5186128" y="458566"/>
                </a:lnTo>
                <a:lnTo>
                  <a:pt x="5186128" y="458566"/>
                </a:lnTo>
                <a:lnTo>
                  <a:pt x="5178905" y="458566"/>
                </a:lnTo>
                <a:lnTo>
                  <a:pt x="5178905" y="458566"/>
                </a:lnTo>
                <a:lnTo>
                  <a:pt x="5171682" y="458566"/>
                </a:lnTo>
                <a:lnTo>
                  <a:pt x="5171682" y="458566"/>
                </a:lnTo>
                <a:lnTo>
                  <a:pt x="5164459" y="458566"/>
                </a:lnTo>
                <a:lnTo>
                  <a:pt x="5164459" y="458566"/>
                </a:lnTo>
                <a:lnTo>
                  <a:pt x="5157236" y="458566"/>
                </a:lnTo>
                <a:lnTo>
                  <a:pt x="5157236" y="452707"/>
                </a:lnTo>
                <a:lnTo>
                  <a:pt x="5142790" y="452707"/>
                </a:lnTo>
                <a:lnTo>
                  <a:pt x="5142790" y="452707"/>
                </a:lnTo>
                <a:lnTo>
                  <a:pt x="5135567" y="452707"/>
                </a:lnTo>
                <a:lnTo>
                  <a:pt x="5135567" y="452707"/>
                </a:lnTo>
                <a:lnTo>
                  <a:pt x="5128344" y="452707"/>
                </a:lnTo>
                <a:lnTo>
                  <a:pt x="5128344" y="452707"/>
                </a:lnTo>
                <a:lnTo>
                  <a:pt x="5121121" y="452707"/>
                </a:lnTo>
                <a:lnTo>
                  <a:pt x="5121121" y="446929"/>
                </a:lnTo>
                <a:lnTo>
                  <a:pt x="5113898" y="446929"/>
                </a:lnTo>
                <a:lnTo>
                  <a:pt x="5113898" y="441228"/>
                </a:lnTo>
                <a:lnTo>
                  <a:pt x="5106675" y="441228"/>
                </a:lnTo>
                <a:lnTo>
                  <a:pt x="5106675" y="441228"/>
                </a:lnTo>
                <a:lnTo>
                  <a:pt x="5099452" y="441228"/>
                </a:lnTo>
                <a:lnTo>
                  <a:pt x="5099452" y="441228"/>
                </a:lnTo>
                <a:lnTo>
                  <a:pt x="5092228" y="441228"/>
                </a:lnTo>
                <a:lnTo>
                  <a:pt x="5092228" y="441228"/>
                </a:lnTo>
                <a:lnTo>
                  <a:pt x="5085005" y="441228"/>
                </a:lnTo>
                <a:lnTo>
                  <a:pt x="5085005" y="441228"/>
                </a:lnTo>
                <a:lnTo>
                  <a:pt x="5077782" y="441228"/>
                </a:lnTo>
                <a:lnTo>
                  <a:pt x="5077782" y="441228"/>
                </a:lnTo>
                <a:lnTo>
                  <a:pt x="5070559" y="441228"/>
                </a:lnTo>
                <a:lnTo>
                  <a:pt x="5070559" y="441228"/>
                </a:lnTo>
                <a:lnTo>
                  <a:pt x="5056113" y="441228"/>
                </a:lnTo>
                <a:lnTo>
                  <a:pt x="5056113" y="441228"/>
                </a:lnTo>
                <a:lnTo>
                  <a:pt x="5034444" y="441228"/>
                </a:lnTo>
                <a:lnTo>
                  <a:pt x="5034444" y="441228"/>
                </a:lnTo>
                <a:lnTo>
                  <a:pt x="5027221" y="441228"/>
                </a:lnTo>
                <a:lnTo>
                  <a:pt x="5027221" y="441228"/>
                </a:lnTo>
                <a:lnTo>
                  <a:pt x="5019998" y="441228"/>
                </a:lnTo>
                <a:lnTo>
                  <a:pt x="5019998" y="441228"/>
                </a:lnTo>
                <a:lnTo>
                  <a:pt x="5012775" y="441228"/>
                </a:lnTo>
                <a:lnTo>
                  <a:pt x="5012775" y="441228"/>
                </a:lnTo>
                <a:lnTo>
                  <a:pt x="5005552" y="441228"/>
                </a:lnTo>
                <a:lnTo>
                  <a:pt x="5005552" y="441228"/>
                </a:lnTo>
                <a:lnTo>
                  <a:pt x="4998329" y="441228"/>
                </a:lnTo>
                <a:lnTo>
                  <a:pt x="4998329" y="435798"/>
                </a:lnTo>
                <a:lnTo>
                  <a:pt x="4991106" y="435798"/>
                </a:lnTo>
                <a:lnTo>
                  <a:pt x="4991106" y="435798"/>
                </a:lnTo>
                <a:lnTo>
                  <a:pt x="4976660" y="435798"/>
                </a:lnTo>
                <a:lnTo>
                  <a:pt x="4976660" y="435798"/>
                </a:lnTo>
                <a:lnTo>
                  <a:pt x="4962214" y="435798"/>
                </a:lnTo>
                <a:lnTo>
                  <a:pt x="4962214" y="435798"/>
                </a:lnTo>
                <a:lnTo>
                  <a:pt x="4954991" y="435798"/>
                </a:lnTo>
                <a:lnTo>
                  <a:pt x="4954991" y="435798"/>
                </a:lnTo>
                <a:lnTo>
                  <a:pt x="4947768" y="435798"/>
                </a:lnTo>
                <a:lnTo>
                  <a:pt x="4947768" y="435798"/>
                </a:lnTo>
                <a:lnTo>
                  <a:pt x="4940545" y="435798"/>
                </a:lnTo>
                <a:lnTo>
                  <a:pt x="4940545" y="435798"/>
                </a:lnTo>
                <a:lnTo>
                  <a:pt x="4933322" y="435798"/>
                </a:lnTo>
                <a:lnTo>
                  <a:pt x="4933322" y="435798"/>
                </a:lnTo>
                <a:lnTo>
                  <a:pt x="4926099" y="435798"/>
                </a:lnTo>
                <a:lnTo>
                  <a:pt x="4926099" y="435798"/>
                </a:lnTo>
                <a:lnTo>
                  <a:pt x="4904430" y="435798"/>
                </a:lnTo>
                <a:lnTo>
                  <a:pt x="4904430" y="435798"/>
                </a:lnTo>
                <a:lnTo>
                  <a:pt x="4897207" y="435798"/>
                </a:lnTo>
                <a:lnTo>
                  <a:pt x="4897207" y="435798"/>
                </a:lnTo>
                <a:lnTo>
                  <a:pt x="4889984" y="435798"/>
                </a:lnTo>
                <a:lnTo>
                  <a:pt x="4889984" y="435798"/>
                </a:lnTo>
                <a:lnTo>
                  <a:pt x="4882761" y="435798"/>
                </a:lnTo>
                <a:lnTo>
                  <a:pt x="4882761" y="430581"/>
                </a:lnTo>
                <a:lnTo>
                  <a:pt x="4875538" y="430581"/>
                </a:lnTo>
                <a:lnTo>
                  <a:pt x="4875538" y="430581"/>
                </a:lnTo>
                <a:lnTo>
                  <a:pt x="4861092" y="430581"/>
                </a:lnTo>
                <a:lnTo>
                  <a:pt x="4861092" y="430581"/>
                </a:lnTo>
                <a:lnTo>
                  <a:pt x="4853869" y="430581"/>
                </a:lnTo>
                <a:lnTo>
                  <a:pt x="4853869" y="430581"/>
                </a:lnTo>
                <a:lnTo>
                  <a:pt x="4846646" y="430581"/>
                </a:lnTo>
                <a:lnTo>
                  <a:pt x="4846646" y="430581"/>
                </a:lnTo>
                <a:lnTo>
                  <a:pt x="4839423" y="430581"/>
                </a:lnTo>
                <a:lnTo>
                  <a:pt x="4839423" y="430581"/>
                </a:lnTo>
                <a:lnTo>
                  <a:pt x="4774416" y="430581"/>
                </a:lnTo>
                <a:lnTo>
                  <a:pt x="4774416" y="425538"/>
                </a:lnTo>
                <a:lnTo>
                  <a:pt x="4745524" y="425538"/>
                </a:lnTo>
                <a:lnTo>
                  <a:pt x="4745524" y="420490"/>
                </a:lnTo>
                <a:lnTo>
                  <a:pt x="4723854" y="420490"/>
                </a:lnTo>
                <a:lnTo>
                  <a:pt x="4723854" y="415437"/>
                </a:lnTo>
                <a:lnTo>
                  <a:pt x="4608286" y="415437"/>
                </a:lnTo>
                <a:lnTo>
                  <a:pt x="4608286" y="410380"/>
                </a:lnTo>
                <a:lnTo>
                  <a:pt x="4406042" y="410380"/>
                </a:lnTo>
                <a:lnTo>
                  <a:pt x="4406042" y="405317"/>
                </a:lnTo>
                <a:lnTo>
                  <a:pt x="4391596" y="405317"/>
                </a:lnTo>
                <a:lnTo>
                  <a:pt x="4391596" y="405317"/>
                </a:lnTo>
                <a:lnTo>
                  <a:pt x="4290473" y="405317"/>
                </a:lnTo>
                <a:lnTo>
                  <a:pt x="4290473" y="400260"/>
                </a:lnTo>
                <a:lnTo>
                  <a:pt x="4239912" y="400260"/>
                </a:lnTo>
                <a:lnTo>
                  <a:pt x="4239912" y="400260"/>
                </a:lnTo>
                <a:lnTo>
                  <a:pt x="4196574" y="400260"/>
                </a:lnTo>
                <a:lnTo>
                  <a:pt x="4196574" y="395220"/>
                </a:lnTo>
                <a:lnTo>
                  <a:pt x="4174905" y="395220"/>
                </a:lnTo>
                <a:lnTo>
                  <a:pt x="4174905" y="395220"/>
                </a:lnTo>
                <a:lnTo>
                  <a:pt x="4146013" y="395220"/>
                </a:lnTo>
                <a:lnTo>
                  <a:pt x="4146013" y="390185"/>
                </a:lnTo>
                <a:lnTo>
                  <a:pt x="4138790" y="390185"/>
                </a:lnTo>
                <a:lnTo>
                  <a:pt x="4138790" y="390185"/>
                </a:lnTo>
                <a:lnTo>
                  <a:pt x="4102675" y="390185"/>
                </a:lnTo>
                <a:lnTo>
                  <a:pt x="4102675" y="390185"/>
                </a:lnTo>
                <a:lnTo>
                  <a:pt x="4081006" y="390185"/>
                </a:lnTo>
                <a:lnTo>
                  <a:pt x="4081006" y="390185"/>
                </a:lnTo>
                <a:lnTo>
                  <a:pt x="4044891" y="390185"/>
                </a:lnTo>
                <a:lnTo>
                  <a:pt x="4044891" y="390185"/>
                </a:lnTo>
                <a:lnTo>
                  <a:pt x="3950991" y="390185"/>
                </a:lnTo>
                <a:lnTo>
                  <a:pt x="3950991" y="390185"/>
                </a:lnTo>
                <a:lnTo>
                  <a:pt x="3871538" y="390185"/>
                </a:lnTo>
                <a:lnTo>
                  <a:pt x="3871538" y="390185"/>
                </a:lnTo>
                <a:lnTo>
                  <a:pt x="3828200" y="390185"/>
                </a:lnTo>
                <a:lnTo>
                  <a:pt x="3828200" y="390185"/>
                </a:lnTo>
                <a:lnTo>
                  <a:pt x="3813754" y="390185"/>
                </a:lnTo>
                <a:lnTo>
                  <a:pt x="3813754" y="385218"/>
                </a:lnTo>
                <a:lnTo>
                  <a:pt x="3741524" y="385218"/>
                </a:lnTo>
                <a:lnTo>
                  <a:pt x="3741524" y="380246"/>
                </a:lnTo>
                <a:lnTo>
                  <a:pt x="3683740" y="380246"/>
                </a:lnTo>
                <a:lnTo>
                  <a:pt x="3683740" y="380246"/>
                </a:lnTo>
                <a:lnTo>
                  <a:pt x="3654848" y="380246"/>
                </a:lnTo>
                <a:lnTo>
                  <a:pt x="3654848" y="375279"/>
                </a:lnTo>
                <a:lnTo>
                  <a:pt x="3640402" y="375279"/>
                </a:lnTo>
                <a:lnTo>
                  <a:pt x="3640402" y="370307"/>
                </a:lnTo>
                <a:lnTo>
                  <a:pt x="3582617" y="370307"/>
                </a:lnTo>
                <a:lnTo>
                  <a:pt x="3582617" y="370307"/>
                </a:lnTo>
                <a:lnTo>
                  <a:pt x="3575394" y="370307"/>
                </a:lnTo>
                <a:lnTo>
                  <a:pt x="3575394" y="370307"/>
                </a:lnTo>
                <a:lnTo>
                  <a:pt x="3568171" y="370307"/>
                </a:lnTo>
                <a:lnTo>
                  <a:pt x="3568171" y="370307"/>
                </a:lnTo>
                <a:lnTo>
                  <a:pt x="3532056" y="370307"/>
                </a:lnTo>
                <a:lnTo>
                  <a:pt x="3532056" y="370307"/>
                </a:lnTo>
                <a:lnTo>
                  <a:pt x="3517610" y="370307"/>
                </a:lnTo>
                <a:lnTo>
                  <a:pt x="3517610" y="370307"/>
                </a:lnTo>
                <a:lnTo>
                  <a:pt x="3467049" y="370307"/>
                </a:lnTo>
                <a:lnTo>
                  <a:pt x="3467049" y="370307"/>
                </a:lnTo>
                <a:lnTo>
                  <a:pt x="3445380" y="370307"/>
                </a:lnTo>
                <a:lnTo>
                  <a:pt x="3445380" y="370307"/>
                </a:lnTo>
                <a:lnTo>
                  <a:pt x="3438157" y="370307"/>
                </a:lnTo>
                <a:lnTo>
                  <a:pt x="3438157" y="365400"/>
                </a:lnTo>
                <a:lnTo>
                  <a:pt x="3416488" y="365400"/>
                </a:lnTo>
                <a:lnTo>
                  <a:pt x="3416488" y="365400"/>
                </a:lnTo>
                <a:lnTo>
                  <a:pt x="3351481" y="365400"/>
                </a:lnTo>
                <a:lnTo>
                  <a:pt x="3351481" y="360498"/>
                </a:lnTo>
                <a:lnTo>
                  <a:pt x="3329812" y="360498"/>
                </a:lnTo>
                <a:lnTo>
                  <a:pt x="3329812" y="355591"/>
                </a:lnTo>
                <a:lnTo>
                  <a:pt x="3286474" y="355591"/>
                </a:lnTo>
                <a:lnTo>
                  <a:pt x="3286474" y="355591"/>
                </a:lnTo>
                <a:lnTo>
                  <a:pt x="3272027" y="355591"/>
                </a:lnTo>
                <a:lnTo>
                  <a:pt x="3272027" y="355591"/>
                </a:lnTo>
                <a:lnTo>
                  <a:pt x="3264804" y="355591"/>
                </a:lnTo>
                <a:lnTo>
                  <a:pt x="3264804" y="355591"/>
                </a:lnTo>
                <a:lnTo>
                  <a:pt x="3235912" y="355591"/>
                </a:lnTo>
                <a:lnTo>
                  <a:pt x="3235912" y="355591"/>
                </a:lnTo>
                <a:lnTo>
                  <a:pt x="3214243" y="355591"/>
                </a:lnTo>
                <a:lnTo>
                  <a:pt x="3214243" y="355591"/>
                </a:lnTo>
                <a:lnTo>
                  <a:pt x="3156459" y="355591"/>
                </a:lnTo>
                <a:lnTo>
                  <a:pt x="3156459" y="350747"/>
                </a:lnTo>
                <a:lnTo>
                  <a:pt x="3149236" y="350747"/>
                </a:lnTo>
                <a:lnTo>
                  <a:pt x="3149236" y="345898"/>
                </a:lnTo>
                <a:lnTo>
                  <a:pt x="3127567" y="345898"/>
                </a:lnTo>
                <a:lnTo>
                  <a:pt x="3127567" y="345898"/>
                </a:lnTo>
                <a:lnTo>
                  <a:pt x="3113121" y="345898"/>
                </a:lnTo>
                <a:lnTo>
                  <a:pt x="3113121" y="345898"/>
                </a:lnTo>
                <a:lnTo>
                  <a:pt x="3091452" y="345898"/>
                </a:lnTo>
                <a:lnTo>
                  <a:pt x="3091452" y="345898"/>
                </a:lnTo>
                <a:lnTo>
                  <a:pt x="3084229" y="345898"/>
                </a:lnTo>
                <a:lnTo>
                  <a:pt x="3084229" y="336242"/>
                </a:lnTo>
                <a:lnTo>
                  <a:pt x="3077006" y="336242"/>
                </a:lnTo>
                <a:lnTo>
                  <a:pt x="3077006" y="336242"/>
                </a:lnTo>
                <a:lnTo>
                  <a:pt x="3026445" y="336242"/>
                </a:lnTo>
                <a:lnTo>
                  <a:pt x="3026445" y="336242"/>
                </a:lnTo>
                <a:lnTo>
                  <a:pt x="3004776" y="336242"/>
                </a:lnTo>
                <a:lnTo>
                  <a:pt x="3004776" y="336242"/>
                </a:lnTo>
                <a:lnTo>
                  <a:pt x="2961438" y="336242"/>
                </a:lnTo>
                <a:lnTo>
                  <a:pt x="2961438" y="336242"/>
                </a:lnTo>
                <a:lnTo>
                  <a:pt x="2946992" y="336242"/>
                </a:lnTo>
                <a:lnTo>
                  <a:pt x="2946992" y="336242"/>
                </a:lnTo>
                <a:lnTo>
                  <a:pt x="2932546" y="336242"/>
                </a:lnTo>
                <a:lnTo>
                  <a:pt x="2932546" y="331462"/>
                </a:lnTo>
                <a:lnTo>
                  <a:pt x="2860315" y="331462"/>
                </a:lnTo>
                <a:lnTo>
                  <a:pt x="2860315" y="326677"/>
                </a:lnTo>
                <a:lnTo>
                  <a:pt x="2845869" y="326677"/>
                </a:lnTo>
                <a:lnTo>
                  <a:pt x="2845869" y="321886"/>
                </a:lnTo>
                <a:lnTo>
                  <a:pt x="2831423" y="321886"/>
                </a:lnTo>
                <a:lnTo>
                  <a:pt x="2831423" y="317089"/>
                </a:lnTo>
                <a:lnTo>
                  <a:pt x="2824200" y="317089"/>
                </a:lnTo>
                <a:lnTo>
                  <a:pt x="2824200" y="317089"/>
                </a:lnTo>
                <a:lnTo>
                  <a:pt x="2816977" y="317089"/>
                </a:lnTo>
                <a:lnTo>
                  <a:pt x="2816977" y="312306"/>
                </a:lnTo>
                <a:lnTo>
                  <a:pt x="2795308" y="312306"/>
                </a:lnTo>
                <a:lnTo>
                  <a:pt x="2795308" y="307516"/>
                </a:lnTo>
                <a:lnTo>
                  <a:pt x="2766416" y="307516"/>
                </a:lnTo>
                <a:lnTo>
                  <a:pt x="2766416" y="307516"/>
                </a:lnTo>
                <a:lnTo>
                  <a:pt x="2737524" y="307516"/>
                </a:lnTo>
                <a:lnTo>
                  <a:pt x="2737524" y="302730"/>
                </a:lnTo>
                <a:lnTo>
                  <a:pt x="2730301" y="302730"/>
                </a:lnTo>
                <a:lnTo>
                  <a:pt x="2730301" y="302730"/>
                </a:lnTo>
                <a:lnTo>
                  <a:pt x="2723078" y="302730"/>
                </a:lnTo>
                <a:lnTo>
                  <a:pt x="2723078" y="302730"/>
                </a:lnTo>
                <a:lnTo>
                  <a:pt x="2715855" y="302730"/>
                </a:lnTo>
                <a:lnTo>
                  <a:pt x="2715855" y="297956"/>
                </a:lnTo>
                <a:lnTo>
                  <a:pt x="2686963" y="297956"/>
                </a:lnTo>
                <a:lnTo>
                  <a:pt x="2686963" y="288390"/>
                </a:lnTo>
                <a:lnTo>
                  <a:pt x="2679740" y="288390"/>
                </a:lnTo>
                <a:lnTo>
                  <a:pt x="2679740" y="288390"/>
                </a:lnTo>
                <a:lnTo>
                  <a:pt x="2658071" y="288390"/>
                </a:lnTo>
                <a:lnTo>
                  <a:pt x="2658071" y="288390"/>
                </a:lnTo>
                <a:lnTo>
                  <a:pt x="2643625" y="288390"/>
                </a:lnTo>
                <a:lnTo>
                  <a:pt x="2643625" y="288390"/>
                </a:lnTo>
                <a:lnTo>
                  <a:pt x="2636402" y="288390"/>
                </a:lnTo>
                <a:lnTo>
                  <a:pt x="2636402" y="283643"/>
                </a:lnTo>
                <a:lnTo>
                  <a:pt x="2629179" y="283643"/>
                </a:lnTo>
                <a:lnTo>
                  <a:pt x="2629179" y="274164"/>
                </a:lnTo>
                <a:lnTo>
                  <a:pt x="2621956" y="274164"/>
                </a:lnTo>
                <a:lnTo>
                  <a:pt x="2621956" y="274164"/>
                </a:lnTo>
                <a:lnTo>
                  <a:pt x="2614733" y="274164"/>
                </a:lnTo>
                <a:lnTo>
                  <a:pt x="2614733" y="274164"/>
                </a:lnTo>
                <a:lnTo>
                  <a:pt x="2607510" y="274164"/>
                </a:lnTo>
                <a:lnTo>
                  <a:pt x="2607510" y="269442"/>
                </a:lnTo>
                <a:lnTo>
                  <a:pt x="2600287" y="269442"/>
                </a:lnTo>
                <a:lnTo>
                  <a:pt x="2600287" y="269442"/>
                </a:lnTo>
                <a:lnTo>
                  <a:pt x="2578618" y="269442"/>
                </a:lnTo>
                <a:lnTo>
                  <a:pt x="2578618" y="264730"/>
                </a:lnTo>
                <a:lnTo>
                  <a:pt x="2528056" y="264730"/>
                </a:lnTo>
                <a:lnTo>
                  <a:pt x="2528056" y="260012"/>
                </a:lnTo>
                <a:lnTo>
                  <a:pt x="2506387" y="260012"/>
                </a:lnTo>
                <a:lnTo>
                  <a:pt x="2506387" y="255287"/>
                </a:lnTo>
                <a:lnTo>
                  <a:pt x="2499164" y="255287"/>
                </a:lnTo>
                <a:lnTo>
                  <a:pt x="2499164" y="255287"/>
                </a:lnTo>
                <a:lnTo>
                  <a:pt x="2484718" y="255287"/>
                </a:lnTo>
                <a:lnTo>
                  <a:pt x="2484718" y="250571"/>
                </a:lnTo>
                <a:lnTo>
                  <a:pt x="2477495" y="250571"/>
                </a:lnTo>
                <a:lnTo>
                  <a:pt x="2477495" y="250571"/>
                </a:lnTo>
                <a:lnTo>
                  <a:pt x="2455826" y="250571"/>
                </a:lnTo>
                <a:lnTo>
                  <a:pt x="2455826" y="245857"/>
                </a:lnTo>
                <a:lnTo>
                  <a:pt x="2448603" y="245857"/>
                </a:lnTo>
                <a:lnTo>
                  <a:pt x="2448603" y="245857"/>
                </a:lnTo>
                <a:lnTo>
                  <a:pt x="2434157" y="245857"/>
                </a:lnTo>
                <a:lnTo>
                  <a:pt x="2434157" y="241145"/>
                </a:lnTo>
                <a:lnTo>
                  <a:pt x="2426934" y="241145"/>
                </a:lnTo>
                <a:lnTo>
                  <a:pt x="2426934" y="236433"/>
                </a:lnTo>
                <a:lnTo>
                  <a:pt x="2412488" y="236433"/>
                </a:lnTo>
                <a:lnTo>
                  <a:pt x="2412488" y="231713"/>
                </a:lnTo>
                <a:lnTo>
                  <a:pt x="2376373" y="231713"/>
                </a:lnTo>
                <a:lnTo>
                  <a:pt x="2376373" y="231713"/>
                </a:lnTo>
                <a:lnTo>
                  <a:pt x="2325812" y="231713"/>
                </a:lnTo>
                <a:lnTo>
                  <a:pt x="2325812" y="231713"/>
                </a:lnTo>
                <a:lnTo>
                  <a:pt x="2304143" y="231713"/>
                </a:lnTo>
                <a:lnTo>
                  <a:pt x="2304143" y="222283"/>
                </a:lnTo>
                <a:lnTo>
                  <a:pt x="2282474" y="222283"/>
                </a:lnTo>
                <a:lnTo>
                  <a:pt x="2282474" y="217555"/>
                </a:lnTo>
                <a:lnTo>
                  <a:pt x="2210244" y="217555"/>
                </a:lnTo>
                <a:lnTo>
                  <a:pt x="2210244" y="217555"/>
                </a:lnTo>
                <a:lnTo>
                  <a:pt x="2188575" y="217555"/>
                </a:lnTo>
                <a:lnTo>
                  <a:pt x="2188575" y="212835"/>
                </a:lnTo>
                <a:lnTo>
                  <a:pt x="2174128" y="212835"/>
                </a:lnTo>
                <a:lnTo>
                  <a:pt x="2174128" y="208106"/>
                </a:lnTo>
                <a:lnTo>
                  <a:pt x="2166905" y="208106"/>
                </a:lnTo>
                <a:lnTo>
                  <a:pt x="2166905" y="203367"/>
                </a:lnTo>
                <a:lnTo>
                  <a:pt x="2145236" y="203367"/>
                </a:lnTo>
                <a:lnTo>
                  <a:pt x="2145236" y="193859"/>
                </a:lnTo>
                <a:lnTo>
                  <a:pt x="2073006" y="193859"/>
                </a:lnTo>
                <a:lnTo>
                  <a:pt x="2073006" y="189088"/>
                </a:lnTo>
                <a:lnTo>
                  <a:pt x="2051337" y="189088"/>
                </a:lnTo>
                <a:lnTo>
                  <a:pt x="2051337" y="189088"/>
                </a:lnTo>
                <a:lnTo>
                  <a:pt x="2036891" y="189088"/>
                </a:lnTo>
                <a:lnTo>
                  <a:pt x="2036891" y="179549"/>
                </a:lnTo>
                <a:lnTo>
                  <a:pt x="1957438" y="179549"/>
                </a:lnTo>
                <a:lnTo>
                  <a:pt x="1957438" y="179549"/>
                </a:lnTo>
                <a:lnTo>
                  <a:pt x="1942992" y="179549"/>
                </a:lnTo>
                <a:lnTo>
                  <a:pt x="1942992" y="179549"/>
                </a:lnTo>
                <a:lnTo>
                  <a:pt x="1921323" y="179549"/>
                </a:lnTo>
                <a:lnTo>
                  <a:pt x="1921323" y="179549"/>
                </a:lnTo>
                <a:lnTo>
                  <a:pt x="1834647" y="179549"/>
                </a:lnTo>
                <a:lnTo>
                  <a:pt x="1834647" y="174804"/>
                </a:lnTo>
                <a:lnTo>
                  <a:pt x="1805754" y="174804"/>
                </a:lnTo>
                <a:lnTo>
                  <a:pt x="1805754" y="170047"/>
                </a:lnTo>
                <a:lnTo>
                  <a:pt x="1769639" y="170047"/>
                </a:lnTo>
                <a:lnTo>
                  <a:pt x="1769639" y="165277"/>
                </a:lnTo>
                <a:lnTo>
                  <a:pt x="1762416" y="165277"/>
                </a:lnTo>
                <a:lnTo>
                  <a:pt x="1762416" y="160494"/>
                </a:lnTo>
                <a:lnTo>
                  <a:pt x="1747970" y="160494"/>
                </a:lnTo>
                <a:lnTo>
                  <a:pt x="1747970" y="160494"/>
                </a:lnTo>
                <a:lnTo>
                  <a:pt x="1719078" y="160494"/>
                </a:lnTo>
                <a:lnTo>
                  <a:pt x="1719078" y="160494"/>
                </a:lnTo>
                <a:lnTo>
                  <a:pt x="1668517" y="160494"/>
                </a:lnTo>
                <a:lnTo>
                  <a:pt x="1668517" y="160494"/>
                </a:lnTo>
                <a:lnTo>
                  <a:pt x="1661294" y="160494"/>
                </a:lnTo>
                <a:lnTo>
                  <a:pt x="1661294" y="155730"/>
                </a:lnTo>
                <a:lnTo>
                  <a:pt x="1617956" y="155730"/>
                </a:lnTo>
                <a:lnTo>
                  <a:pt x="1617956" y="150952"/>
                </a:lnTo>
                <a:lnTo>
                  <a:pt x="1596287" y="150952"/>
                </a:lnTo>
                <a:lnTo>
                  <a:pt x="1596287" y="146159"/>
                </a:lnTo>
                <a:lnTo>
                  <a:pt x="1589064" y="146159"/>
                </a:lnTo>
                <a:lnTo>
                  <a:pt x="1589064" y="146159"/>
                </a:lnTo>
                <a:lnTo>
                  <a:pt x="1552949" y="146159"/>
                </a:lnTo>
                <a:lnTo>
                  <a:pt x="1552949" y="141357"/>
                </a:lnTo>
                <a:lnTo>
                  <a:pt x="1516834" y="141357"/>
                </a:lnTo>
                <a:lnTo>
                  <a:pt x="1516834" y="141357"/>
                </a:lnTo>
                <a:lnTo>
                  <a:pt x="1509611" y="141357"/>
                </a:lnTo>
                <a:lnTo>
                  <a:pt x="1509611" y="141357"/>
                </a:lnTo>
                <a:lnTo>
                  <a:pt x="1487942" y="141357"/>
                </a:lnTo>
                <a:lnTo>
                  <a:pt x="1487942" y="136565"/>
                </a:lnTo>
                <a:lnTo>
                  <a:pt x="1480719" y="136565"/>
                </a:lnTo>
                <a:lnTo>
                  <a:pt x="1480719" y="136565"/>
                </a:lnTo>
                <a:lnTo>
                  <a:pt x="1459050" y="136565"/>
                </a:lnTo>
                <a:lnTo>
                  <a:pt x="1459050" y="136565"/>
                </a:lnTo>
                <a:lnTo>
                  <a:pt x="1451826" y="136565"/>
                </a:lnTo>
                <a:lnTo>
                  <a:pt x="1451826" y="136565"/>
                </a:lnTo>
                <a:lnTo>
                  <a:pt x="1437380" y="136565"/>
                </a:lnTo>
                <a:lnTo>
                  <a:pt x="1437380" y="131797"/>
                </a:lnTo>
                <a:lnTo>
                  <a:pt x="1415711" y="131797"/>
                </a:lnTo>
                <a:lnTo>
                  <a:pt x="1415711" y="127011"/>
                </a:lnTo>
                <a:lnTo>
                  <a:pt x="1408488" y="127011"/>
                </a:lnTo>
                <a:lnTo>
                  <a:pt x="1408488" y="122205"/>
                </a:lnTo>
                <a:lnTo>
                  <a:pt x="1379596" y="122205"/>
                </a:lnTo>
                <a:lnTo>
                  <a:pt x="1379596" y="117378"/>
                </a:lnTo>
                <a:lnTo>
                  <a:pt x="1365150" y="117378"/>
                </a:lnTo>
                <a:lnTo>
                  <a:pt x="1365150" y="117378"/>
                </a:lnTo>
                <a:lnTo>
                  <a:pt x="1336258" y="117378"/>
                </a:lnTo>
                <a:lnTo>
                  <a:pt x="1336258" y="112537"/>
                </a:lnTo>
                <a:lnTo>
                  <a:pt x="1329035" y="112537"/>
                </a:lnTo>
                <a:lnTo>
                  <a:pt x="1329035" y="107680"/>
                </a:lnTo>
                <a:lnTo>
                  <a:pt x="1307366" y="107680"/>
                </a:lnTo>
                <a:lnTo>
                  <a:pt x="1307366" y="97887"/>
                </a:lnTo>
                <a:lnTo>
                  <a:pt x="1300143" y="97887"/>
                </a:lnTo>
                <a:lnTo>
                  <a:pt x="1300143" y="92945"/>
                </a:lnTo>
                <a:lnTo>
                  <a:pt x="1264028" y="92945"/>
                </a:lnTo>
                <a:lnTo>
                  <a:pt x="1264028" y="87970"/>
                </a:lnTo>
                <a:lnTo>
                  <a:pt x="1242359" y="87970"/>
                </a:lnTo>
                <a:lnTo>
                  <a:pt x="1242359" y="87970"/>
                </a:lnTo>
                <a:lnTo>
                  <a:pt x="1227913" y="87970"/>
                </a:lnTo>
                <a:lnTo>
                  <a:pt x="1227913" y="82966"/>
                </a:lnTo>
                <a:lnTo>
                  <a:pt x="1206244" y="82966"/>
                </a:lnTo>
                <a:lnTo>
                  <a:pt x="1206244" y="82966"/>
                </a:lnTo>
                <a:lnTo>
                  <a:pt x="1191798" y="82966"/>
                </a:lnTo>
                <a:lnTo>
                  <a:pt x="1191798" y="82966"/>
                </a:lnTo>
                <a:lnTo>
                  <a:pt x="1134014" y="82966"/>
                </a:lnTo>
                <a:lnTo>
                  <a:pt x="1134014" y="82966"/>
                </a:lnTo>
                <a:lnTo>
                  <a:pt x="1119568" y="82966"/>
                </a:lnTo>
                <a:lnTo>
                  <a:pt x="1119568" y="77967"/>
                </a:lnTo>
                <a:lnTo>
                  <a:pt x="1112345" y="77967"/>
                </a:lnTo>
                <a:lnTo>
                  <a:pt x="1112345" y="77967"/>
                </a:lnTo>
                <a:lnTo>
                  <a:pt x="1105122" y="77967"/>
                </a:lnTo>
                <a:lnTo>
                  <a:pt x="1105122" y="77967"/>
                </a:lnTo>
                <a:lnTo>
                  <a:pt x="1090675" y="77967"/>
                </a:lnTo>
                <a:lnTo>
                  <a:pt x="1090675" y="77967"/>
                </a:lnTo>
                <a:lnTo>
                  <a:pt x="1061783" y="77967"/>
                </a:lnTo>
                <a:lnTo>
                  <a:pt x="1061783" y="72977"/>
                </a:lnTo>
                <a:lnTo>
                  <a:pt x="1032891" y="72977"/>
                </a:lnTo>
                <a:lnTo>
                  <a:pt x="1032891" y="67939"/>
                </a:lnTo>
                <a:lnTo>
                  <a:pt x="1003999" y="67939"/>
                </a:lnTo>
                <a:lnTo>
                  <a:pt x="1003999" y="62845"/>
                </a:lnTo>
                <a:lnTo>
                  <a:pt x="960661" y="62845"/>
                </a:lnTo>
                <a:lnTo>
                  <a:pt x="960661" y="57687"/>
                </a:lnTo>
                <a:lnTo>
                  <a:pt x="902877" y="57687"/>
                </a:lnTo>
                <a:lnTo>
                  <a:pt x="902877" y="57687"/>
                </a:lnTo>
                <a:lnTo>
                  <a:pt x="845093" y="57687"/>
                </a:lnTo>
                <a:lnTo>
                  <a:pt x="845093" y="52463"/>
                </a:lnTo>
                <a:lnTo>
                  <a:pt x="808978" y="52463"/>
                </a:lnTo>
                <a:lnTo>
                  <a:pt x="808978" y="47149"/>
                </a:lnTo>
                <a:lnTo>
                  <a:pt x="780086" y="47149"/>
                </a:lnTo>
                <a:lnTo>
                  <a:pt x="780086" y="47149"/>
                </a:lnTo>
                <a:lnTo>
                  <a:pt x="772863" y="47149"/>
                </a:lnTo>
                <a:lnTo>
                  <a:pt x="772863" y="41737"/>
                </a:lnTo>
                <a:lnTo>
                  <a:pt x="751194" y="41737"/>
                </a:lnTo>
                <a:lnTo>
                  <a:pt x="751194" y="36186"/>
                </a:lnTo>
                <a:lnTo>
                  <a:pt x="736748" y="36186"/>
                </a:lnTo>
                <a:lnTo>
                  <a:pt x="736748" y="36186"/>
                </a:lnTo>
                <a:lnTo>
                  <a:pt x="671740" y="36186"/>
                </a:lnTo>
                <a:lnTo>
                  <a:pt x="671740" y="36186"/>
                </a:lnTo>
                <a:lnTo>
                  <a:pt x="606733" y="36186"/>
                </a:lnTo>
                <a:lnTo>
                  <a:pt x="606733" y="36186"/>
                </a:lnTo>
                <a:lnTo>
                  <a:pt x="534503" y="36186"/>
                </a:lnTo>
                <a:lnTo>
                  <a:pt x="534503" y="30485"/>
                </a:lnTo>
                <a:lnTo>
                  <a:pt x="520057" y="30485"/>
                </a:lnTo>
                <a:lnTo>
                  <a:pt x="520057" y="30485"/>
                </a:lnTo>
                <a:lnTo>
                  <a:pt x="505611" y="30485"/>
                </a:lnTo>
                <a:lnTo>
                  <a:pt x="505611" y="30485"/>
                </a:lnTo>
                <a:lnTo>
                  <a:pt x="491165" y="30485"/>
                </a:lnTo>
                <a:lnTo>
                  <a:pt x="491165" y="30485"/>
                </a:lnTo>
                <a:lnTo>
                  <a:pt x="455050" y="30485"/>
                </a:lnTo>
                <a:lnTo>
                  <a:pt x="455050" y="30485"/>
                </a:lnTo>
                <a:lnTo>
                  <a:pt x="325035" y="30485"/>
                </a:lnTo>
                <a:lnTo>
                  <a:pt x="325035" y="30485"/>
                </a:lnTo>
                <a:lnTo>
                  <a:pt x="317812" y="30485"/>
                </a:lnTo>
                <a:lnTo>
                  <a:pt x="317812" y="24589"/>
                </a:lnTo>
                <a:lnTo>
                  <a:pt x="310589" y="24589"/>
                </a:lnTo>
                <a:lnTo>
                  <a:pt x="310589" y="18305"/>
                </a:lnTo>
                <a:lnTo>
                  <a:pt x="267251" y="18305"/>
                </a:lnTo>
                <a:lnTo>
                  <a:pt x="267251" y="18305"/>
                </a:lnTo>
                <a:lnTo>
                  <a:pt x="245582" y="18305"/>
                </a:lnTo>
                <a:lnTo>
                  <a:pt x="245582" y="11297"/>
                </a:lnTo>
                <a:lnTo>
                  <a:pt x="209467" y="11297"/>
                </a:lnTo>
                <a:lnTo>
                  <a:pt x="209467" y="11297"/>
                </a:lnTo>
                <a:lnTo>
                  <a:pt x="151683" y="11297"/>
                </a:lnTo>
                <a:lnTo>
                  <a:pt x="151683" y="11297"/>
                </a:lnTo>
                <a:lnTo>
                  <a:pt x="144460" y="11297"/>
                </a:lnTo>
                <a:lnTo>
                  <a:pt x="144460" y="11297"/>
                </a:lnTo>
                <a:lnTo>
                  <a:pt x="115568" y="11297"/>
                </a:lnTo>
                <a:lnTo>
                  <a:pt x="115568" y="11297"/>
                </a:lnTo>
                <a:lnTo>
                  <a:pt x="65007" y="11297"/>
                </a:lnTo>
                <a:lnTo>
                  <a:pt x="65007" y="11297"/>
                </a:lnTo>
                <a:lnTo>
                  <a:pt x="50561" y="11297"/>
                </a:lnTo>
                <a:lnTo>
                  <a:pt x="50561" y="11297"/>
                </a:lnTo>
                <a:lnTo>
                  <a:pt x="7223" y="11297"/>
                </a:lnTo>
                <a:lnTo>
                  <a:pt x="722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txBody>
          <a:bodyPr/>
          <a:lstStyle/>
          <a:p>
            <a:endParaRPr/>
          </a:p>
        </p:txBody>
      </p:sp>
      <p:sp>
        <p:nvSpPr>
          <p:cNvPr id="815" name="pl205">
            <a:extLst>
              <a:ext uri="{FF2B5EF4-FFF2-40B4-BE49-F238E27FC236}">
                <a16:creationId xmlns:a16="http://schemas.microsoft.com/office/drawing/2014/main" id="{EE818BBC-8CD1-0E1F-6C9C-0702C0713552}"/>
              </a:ext>
            </a:extLst>
          </p:cNvPr>
          <p:cNvSpPr/>
          <p:nvPr/>
        </p:nvSpPr>
        <p:spPr>
          <a:xfrm>
            <a:off x="6157752" y="1450429"/>
            <a:ext cx="0" cy="3022873"/>
          </a:xfrm>
          <a:custGeom>
            <a:avLst/>
            <a:gdLst/>
            <a:ahLst/>
            <a:cxnLst/>
            <a:rect l="0" t="0" r="0" b="0"/>
            <a:pathLst>
              <a:path h="3022873">
                <a:moveTo>
                  <a:pt x="0" y="3022873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14782" cap="flat">
            <a:solidFill>
              <a:srgbClr val="000000">
                <a:alpha val="50196"/>
              </a:srgbClr>
            </a:solidFill>
            <a:prstDash val="dash"/>
            <a:round/>
          </a:ln>
        </p:spPr>
        <p:txBody>
          <a:bodyPr/>
          <a:lstStyle/>
          <a:p>
            <a:endParaRPr/>
          </a:p>
        </p:txBody>
      </p:sp>
      <p:sp>
        <p:nvSpPr>
          <p:cNvPr id="816" name="pl206">
            <a:extLst>
              <a:ext uri="{FF2B5EF4-FFF2-40B4-BE49-F238E27FC236}">
                <a16:creationId xmlns:a16="http://schemas.microsoft.com/office/drawing/2014/main" id="{213306C4-1358-6C4C-E636-7CA9D397803F}"/>
              </a:ext>
            </a:extLst>
          </p:cNvPr>
          <p:cNvSpPr/>
          <p:nvPr/>
        </p:nvSpPr>
        <p:spPr>
          <a:xfrm>
            <a:off x="8794155" y="1526629"/>
            <a:ext cx="0" cy="3022873"/>
          </a:xfrm>
          <a:custGeom>
            <a:avLst/>
            <a:gdLst/>
            <a:ahLst/>
            <a:cxnLst/>
            <a:rect l="0" t="0" r="0" b="0"/>
            <a:pathLst>
              <a:path h="3022873">
                <a:moveTo>
                  <a:pt x="0" y="3022873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14782" cap="flat">
            <a:solidFill>
              <a:srgbClr val="000000"/>
            </a:solidFill>
            <a:prstDash val="dash"/>
            <a:round/>
          </a:ln>
        </p:spPr>
        <p:txBody>
          <a:bodyPr/>
          <a:lstStyle/>
          <a:p>
            <a:endParaRPr/>
          </a:p>
        </p:txBody>
      </p:sp>
      <p:sp>
        <p:nvSpPr>
          <p:cNvPr id="817" name="pl207">
            <a:extLst>
              <a:ext uri="{FF2B5EF4-FFF2-40B4-BE49-F238E27FC236}">
                <a16:creationId xmlns:a16="http://schemas.microsoft.com/office/drawing/2014/main" id="{73C84611-0A00-2264-9AE5-049A2A225249}"/>
              </a:ext>
            </a:extLst>
          </p:cNvPr>
          <p:cNvSpPr/>
          <p:nvPr/>
        </p:nvSpPr>
        <p:spPr>
          <a:xfrm>
            <a:off x="9227536" y="1526629"/>
            <a:ext cx="0" cy="3022873"/>
          </a:xfrm>
          <a:custGeom>
            <a:avLst/>
            <a:gdLst/>
            <a:ahLst/>
            <a:cxnLst/>
            <a:rect l="0" t="0" r="0" b="0"/>
            <a:pathLst>
              <a:path h="3022873">
                <a:moveTo>
                  <a:pt x="0" y="3022873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14782" cap="flat">
            <a:solidFill>
              <a:srgbClr val="000000">
                <a:alpha val="50196"/>
              </a:srgbClr>
            </a:solidFill>
            <a:prstDash val="dash"/>
            <a:round/>
          </a:ln>
        </p:spPr>
        <p:txBody>
          <a:bodyPr/>
          <a:lstStyle/>
          <a:p>
            <a:endParaRPr/>
          </a:p>
        </p:txBody>
      </p:sp>
      <p:sp>
        <p:nvSpPr>
          <p:cNvPr id="820" name="tx210">
            <a:extLst>
              <a:ext uri="{FF2B5EF4-FFF2-40B4-BE49-F238E27FC236}">
                <a16:creationId xmlns:a16="http://schemas.microsoft.com/office/drawing/2014/main" id="{F6AE98DA-6DE1-9A3F-72BA-3A49D60BA8B8}"/>
              </a:ext>
            </a:extLst>
          </p:cNvPr>
          <p:cNvSpPr/>
          <p:nvPr/>
        </p:nvSpPr>
        <p:spPr>
          <a:xfrm>
            <a:off x="5402652" y="2275012"/>
            <a:ext cx="612444" cy="53990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r">
              <a:spcBef>
                <a:spcPts val="0"/>
              </a:spcBef>
              <a:spcAft>
                <a:spcPts val="0"/>
              </a:spcAft>
            </a:pPr>
            <a:r>
              <a:rPr lang="en-US" sz="1200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12 Months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b="1" i="0" dirty="0">
                <a:cs typeface="Arial"/>
              </a:rPr>
              <a:t>91.</a:t>
            </a:r>
            <a:r>
              <a:rPr lang="en-US" b="1" dirty="0">
                <a:cs typeface="Arial"/>
              </a:rPr>
              <a:t>4</a:t>
            </a:r>
            <a:r>
              <a:rPr b="1" i="0" dirty="0">
                <a:cs typeface="Arial"/>
              </a:rPr>
              <a:t>%</a:t>
            </a:r>
          </a:p>
        </p:txBody>
      </p:sp>
      <p:sp>
        <p:nvSpPr>
          <p:cNvPr id="826" name="pl216">
            <a:extLst>
              <a:ext uri="{FF2B5EF4-FFF2-40B4-BE49-F238E27FC236}">
                <a16:creationId xmlns:a16="http://schemas.microsoft.com/office/drawing/2014/main" id="{DF6A7177-8A5D-DA67-F76F-0866153035AE}"/>
              </a:ext>
            </a:extLst>
          </p:cNvPr>
          <p:cNvSpPr/>
          <p:nvPr/>
        </p:nvSpPr>
        <p:spPr>
          <a:xfrm>
            <a:off x="3236041" y="1450429"/>
            <a:ext cx="0" cy="3022873"/>
          </a:xfrm>
          <a:custGeom>
            <a:avLst/>
            <a:gdLst/>
            <a:ahLst/>
            <a:cxnLst/>
            <a:rect l="0" t="0" r="0" b="0"/>
            <a:pathLst>
              <a:path h="3022873">
                <a:moveTo>
                  <a:pt x="0" y="3022873"/>
                </a:moveTo>
                <a:lnTo>
                  <a:pt x="0" y="0"/>
                </a:lnTo>
              </a:path>
            </a:pathLst>
          </a:custGeom>
          <a:ln w="14782" cap="sq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27" name="tx217">
            <a:extLst>
              <a:ext uri="{FF2B5EF4-FFF2-40B4-BE49-F238E27FC236}">
                <a16:creationId xmlns:a16="http://schemas.microsoft.com/office/drawing/2014/main" id="{9A2C516B-5763-0177-26D7-5FFD9A52CD9F}"/>
              </a:ext>
            </a:extLst>
          </p:cNvPr>
          <p:cNvSpPr/>
          <p:nvPr/>
        </p:nvSpPr>
        <p:spPr>
          <a:xfrm>
            <a:off x="2947438" y="4281310"/>
            <a:ext cx="220278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0%</a:t>
            </a:r>
          </a:p>
        </p:txBody>
      </p:sp>
      <p:sp>
        <p:nvSpPr>
          <p:cNvPr id="828" name="tx218">
            <a:extLst>
              <a:ext uri="{FF2B5EF4-FFF2-40B4-BE49-F238E27FC236}">
                <a16:creationId xmlns:a16="http://schemas.microsoft.com/office/drawing/2014/main" id="{F54D276F-236C-8F99-8FA4-1C5E3724FE9D}"/>
              </a:ext>
            </a:extLst>
          </p:cNvPr>
          <p:cNvSpPr/>
          <p:nvPr/>
        </p:nvSpPr>
        <p:spPr>
          <a:xfrm>
            <a:off x="2862673" y="4006503"/>
            <a:ext cx="305043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10%</a:t>
            </a:r>
          </a:p>
        </p:txBody>
      </p:sp>
      <p:sp>
        <p:nvSpPr>
          <p:cNvPr id="829" name="tx219">
            <a:extLst>
              <a:ext uri="{FF2B5EF4-FFF2-40B4-BE49-F238E27FC236}">
                <a16:creationId xmlns:a16="http://schemas.microsoft.com/office/drawing/2014/main" id="{7C4BF600-C543-9C07-FF12-AA95277AB64B}"/>
              </a:ext>
            </a:extLst>
          </p:cNvPr>
          <p:cNvSpPr/>
          <p:nvPr/>
        </p:nvSpPr>
        <p:spPr>
          <a:xfrm>
            <a:off x="2862673" y="3731696"/>
            <a:ext cx="305043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20%</a:t>
            </a:r>
          </a:p>
        </p:txBody>
      </p:sp>
      <p:sp>
        <p:nvSpPr>
          <p:cNvPr id="830" name="tx220">
            <a:extLst>
              <a:ext uri="{FF2B5EF4-FFF2-40B4-BE49-F238E27FC236}">
                <a16:creationId xmlns:a16="http://schemas.microsoft.com/office/drawing/2014/main" id="{E8E9FFC6-2463-829D-82DE-8FAFC84C2580}"/>
              </a:ext>
            </a:extLst>
          </p:cNvPr>
          <p:cNvSpPr/>
          <p:nvPr/>
        </p:nvSpPr>
        <p:spPr>
          <a:xfrm>
            <a:off x="2862673" y="3456890"/>
            <a:ext cx="305043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30%</a:t>
            </a:r>
          </a:p>
        </p:txBody>
      </p:sp>
      <p:sp>
        <p:nvSpPr>
          <p:cNvPr id="831" name="tx221">
            <a:extLst>
              <a:ext uri="{FF2B5EF4-FFF2-40B4-BE49-F238E27FC236}">
                <a16:creationId xmlns:a16="http://schemas.microsoft.com/office/drawing/2014/main" id="{9F3A1A3A-C48C-AB42-7CE8-F1A81296071B}"/>
              </a:ext>
            </a:extLst>
          </p:cNvPr>
          <p:cNvSpPr/>
          <p:nvPr/>
        </p:nvSpPr>
        <p:spPr>
          <a:xfrm>
            <a:off x="2862673" y="3182083"/>
            <a:ext cx="305043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40%</a:t>
            </a:r>
          </a:p>
        </p:txBody>
      </p:sp>
      <p:sp>
        <p:nvSpPr>
          <p:cNvPr id="832" name="tx222">
            <a:extLst>
              <a:ext uri="{FF2B5EF4-FFF2-40B4-BE49-F238E27FC236}">
                <a16:creationId xmlns:a16="http://schemas.microsoft.com/office/drawing/2014/main" id="{45C3E085-B716-4F97-D5B4-34266D7AC780}"/>
              </a:ext>
            </a:extLst>
          </p:cNvPr>
          <p:cNvSpPr/>
          <p:nvPr/>
        </p:nvSpPr>
        <p:spPr>
          <a:xfrm>
            <a:off x="2862673" y="2907276"/>
            <a:ext cx="305043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50%</a:t>
            </a:r>
          </a:p>
        </p:txBody>
      </p:sp>
      <p:sp>
        <p:nvSpPr>
          <p:cNvPr id="833" name="tx223">
            <a:extLst>
              <a:ext uri="{FF2B5EF4-FFF2-40B4-BE49-F238E27FC236}">
                <a16:creationId xmlns:a16="http://schemas.microsoft.com/office/drawing/2014/main" id="{1155FCD5-80D8-D42E-5092-C096AD0D0975}"/>
              </a:ext>
            </a:extLst>
          </p:cNvPr>
          <p:cNvSpPr/>
          <p:nvPr/>
        </p:nvSpPr>
        <p:spPr>
          <a:xfrm>
            <a:off x="2862673" y="2632469"/>
            <a:ext cx="305043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60%</a:t>
            </a:r>
          </a:p>
        </p:txBody>
      </p:sp>
      <p:sp>
        <p:nvSpPr>
          <p:cNvPr id="834" name="tx224">
            <a:extLst>
              <a:ext uri="{FF2B5EF4-FFF2-40B4-BE49-F238E27FC236}">
                <a16:creationId xmlns:a16="http://schemas.microsoft.com/office/drawing/2014/main" id="{4B7F0164-AD17-183D-5CE6-CC34358E9816}"/>
              </a:ext>
            </a:extLst>
          </p:cNvPr>
          <p:cNvSpPr/>
          <p:nvPr/>
        </p:nvSpPr>
        <p:spPr>
          <a:xfrm>
            <a:off x="2862673" y="2357663"/>
            <a:ext cx="305043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70%</a:t>
            </a:r>
          </a:p>
        </p:txBody>
      </p:sp>
      <p:sp>
        <p:nvSpPr>
          <p:cNvPr id="835" name="tx225">
            <a:extLst>
              <a:ext uri="{FF2B5EF4-FFF2-40B4-BE49-F238E27FC236}">
                <a16:creationId xmlns:a16="http://schemas.microsoft.com/office/drawing/2014/main" id="{AA47E4FC-6162-5B3C-F4E6-29C45BFAB591}"/>
              </a:ext>
            </a:extLst>
          </p:cNvPr>
          <p:cNvSpPr/>
          <p:nvPr/>
        </p:nvSpPr>
        <p:spPr>
          <a:xfrm>
            <a:off x="2862673" y="2159056"/>
            <a:ext cx="305043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80%</a:t>
            </a:r>
          </a:p>
        </p:txBody>
      </p:sp>
      <p:sp>
        <p:nvSpPr>
          <p:cNvPr id="836" name="tx226">
            <a:extLst>
              <a:ext uri="{FF2B5EF4-FFF2-40B4-BE49-F238E27FC236}">
                <a16:creationId xmlns:a16="http://schemas.microsoft.com/office/drawing/2014/main" id="{FBF98456-9100-2D83-BD87-5284EE2762E0}"/>
              </a:ext>
            </a:extLst>
          </p:cNvPr>
          <p:cNvSpPr/>
          <p:nvPr/>
        </p:nvSpPr>
        <p:spPr>
          <a:xfrm>
            <a:off x="2862673" y="1808049"/>
            <a:ext cx="305043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90%</a:t>
            </a:r>
          </a:p>
        </p:txBody>
      </p:sp>
      <p:sp>
        <p:nvSpPr>
          <p:cNvPr id="837" name="tx227">
            <a:extLst>
              <a:ext uri="{FF2B5EF4-FFF2-40B4-BE49-F238E27FC236}">
                <a16:creationId xmlns:a16="http://schemas.microsoft.com/office/drawing/2014/main" id="{603DC9A1-5666-C403-65A3-D027ACFBBC10}"/>
              </a:ext>
            </a:extLst>
          </p:cNvPr>
          <p:cNvSpPr/>
          <p:nvPr/>
        </p:nvSpPr>
        <p:spPr>
          <a:xfrm>
            <a:off x="2777908" y="1533243"/>
            <a:ext cx="389808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100%</a:t>
            </a:r>
          </a:p>
        </p:txBody>
      </p:sp>
      <p:sp>
        <p:nvSpPr>
          <p:cNvPr id="838" name="pl228">
            <a:extLst>
              <a:ext uri="{FF2B5EF4-FFF2-40B4-BE49-F238E27FC236}">
                <a16:creationId xmlns:a16="http://schemas.microsoft.com/office/drawing/2014/main" id="{0B1339FF-7FAB-FCDA-CE12-E68616170054}"/>
              </a:ext>
            </a:extLst>
          </p:cNvPr>
          <p:cNvSpPr/>
          <p:nvPr/>
        </p:nvSpPr>
        <p:spPr>
          <a:xfrm>
            <a:off x="3198083" y="4335899"/>
            <a:ext cx="37957" cy="0"/>
          </a:xfrm>
          <a:custGeom>
            <a:avLst/>
            <a:gdLst/>
            <a:ahLst/>
            <a:cxnLst/>
            <a:rect l="0" t="0" r="0" b="0"/>
            <a:pathLst>
              <a:path w="37957">
                <a:moveTo>
                  <a:pt x="0" y="0"/>
                </a:moveTo>
                <a:lnTo>
                  <a:pt x="37957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39" name="pl229">
            <a:extLst>
              <a:ext uri="{FF2B5EF4-FFF2-40B4-BE49-F238E27FC236}">
                <a16:creationId xmlns:a16="http://schemas.microsoft.com/office/drawing/2014/main" id="{EC26A5F1-274A-EE68-B052-B540470378CB}"/>
              </a:ext>
            </a:extLst>
          </p:cNvPr>
          <p:cNvSpPr/>
          <p:nvPr/>
        </p:nvSpPr>
        <p:spPr>
          <a:xfrm>
            <a:off x="3198083" y="4061093"/>
            <a:ext cx="37957" cy="0"/>
          </a:xfrm>
          <a:custGeom>
            <a:avLst/>
            <a:gdLst/>
            <a:ahLst/>
            <a:cxnLst/>
            <a:rect l="0" t="0" r="0" b="0"/>
            <a:pathLst>
              <a:path w="37957">
                <a:moveTo>
                  <a:pt x="0" y="0"/>
                </a:moveTo>
                <a:lnTo>
                  <a:pt x="37957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40" name="pl230">
            <a:extLst>
              <a:ext uri="{FF2B5EF4-FFF2-40B4-BE49-F238E27FC236}">
                <a16:creationId xmlns:a16="http://schemas.microsoft.com/office/drawing/2014/main" id="{10E3BAEE-CB31-50B4-6E78-907DBF6C91BE}"/>
              </a:ext>
            </a:extLst>
          </p:cNvPr>
          <p:cNvSpPr/>
          <p:nvPr/>
        </p:nvSpPr>
        <p:spPr>
          <a:xfrm>
            <a:off x="3198083" y="3786286"/>
            <a:ext cx="37957" cy="0"/>
          </a:xfrm>
          <a:custGeom>
            <a:avLst/>
            <a:gdLst/>
            <a:ahLst/>
            <a:cxnLst/>
            <a:rect l="0" t="0" r="0" b="0"/>
            <a:pathLst>
              <a:path w="37957">
                <a:moveTo>
                  <a:pt x="0" y="0"/>
                </a:moveTo>
                <a:lnTo>
                  <a:pt x="37957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41" name="pl231">
            <a:extLst>
              <a:ext uri="{FF2B5EF4-FFF2-40B4-BE49-F238E27FC236}">
                <a16:creationId xmlns:a16="http://schemas.microsoft.com/office/drawing/2014/main" id="{90382063-C28E-EB29-A010-CF6C386F53D3}"/>
              </a:ext>
            </a:extLst>
          </p:cNvPr>
          <p:cNvSpPr/>
          <p:nvPr/>
        </p:nvSpPr>
        <p:spPr>
          <a:xfrm>
            <a:off x="3198083" y="3511479"/>
            <a:ext cx="37957" cy="0"/>
          </a:xfrm>
          <a:custGeom>
            <a:avLst/>
            <a:gdLst/>
            <a:ahLst/>
            <a:cxnLst/>
            <a:rect l="0" t="0" r="0" b="0"/>
            <a:pathLst>
              <a:path w="37957">
                <a:moveTo>
                  <a:pt x="0" y="0"/>
                </a:moveTo>
                <a:lnTo>
                  <a:pt x="37957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42" name="pl232">
            <a:extLst>
              <a:ext uri="{FF2B5EF4-FFF2-40B4-BE49-F238E27FC236}">
                <a16:creationId xmlns:a16="http://schemas.microsoft.com/office/drawing/2014/main" id="{D0B8553E-FEB5-F89D-7571-1217BF573FF9}"/>
              </a:ext>
            </a:extLst>
          </p:cNvPr>
          <p:cNvSpPr/>
          <p:nvPr/>
        </p:nvSpPr>
        <p:spPr>
          <a:xfrm>
            <a:off x="3198083" y="3236673"/>
            <a:ext cx="37957" cy="0"/>
          </a:xfrm>
          <a:custGeom>
            <a:avLst/>
            <a:gdLst/>
            <a:ahLst/>
            <a:cxnLst/>
            <a:rect l="0" t="0" r="0" b="0"/>
            <a:pathLst>
              <a:path w="37957">
                <a:moveTo>
                  <a:pt x="0" y="0"/>
                </a:moveTo>
                <a:lnTo>
                  <a:pt x="37957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43" name="pl233">
            <a:extLst>
              <a:ext uri="{FF2B5EF4-FFF2-40B4-BE49-F238E27FC236}">
                <a16:creationId xmlns:a16="http://schemas.microsoft.com/office/drawing/2014/main" id="{D3C9B1BF-58B5-A30A-F92A-98ACFF0E3044}"/>
              </a:ext>
            </a:extLst>
          </p:cNvPr>
          <p:cNvSpPr/>
          <p:nvPr/>
        </p:nvSpPr>
        <p:spPr>
          <a:xfrm>
            <a:off x="3198083" y="3038066"/>
            <a:ext cx="37957" cy="0"/>
          </a:xfrm>
          <a:custGeom>
            <a:avLst/>
            <a:gdLst/>
            <a:ahLst/>
            <a:cxnLst/>
            <a:rect l="0" t="0" r="0" b="0"/>
            <a:pathLst>
              <a:path w="37957">
                <a:moveTo>
                  <a:pt x="0" y="0"/>
                </a:moveTo>
                <a:lnTo>
                  <a:pt x="37957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44" name="pl234">
            <a:extLst>
              <a:ext uri="{FF2B5EF4-FFF2-40B4-BE49-F238E27FC236}">
                <a16:creationId xmlns:a16="http://schemas.microsoft.com/office/drawing/2014/main" id="{C907EE67-C551-2934-D320-01D78E2A7688}"/>
              </a:ext>
            </a:extLst>
          </p:cNvPr>
          <p:cNvSpPr/>
          <p:nvPr/>
        </p:nvSpPr>
        <p:spPr>
          <a:xfrm>
            <a:off x="3198083" y="2687059"/>
            <a:ext cx="37957" cy="0"/>
          </a:xfrm>
          <a:custGeom>
            <a:avLst/>
            <a:gdLst/>
            <a:ahLst/>
            <a:cxnLst/>
            <a:rect l="0" t="0" r="0" b="0"/>
            <a:pathLst>
              <a:path w="37957">
                <a:moveTo>
                  <a:pt x="0" y="0"/>
                </a:moveTo>
                <a:lnTo>
                  <a:pt x="37957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45" name="pl235">
            <a:extLst>
              <a:ext uri="{FF2B5EF4-FFF2-40B4-BE49-F238E27FC236}">
                <a16:creationId xmlns:a16="http://schemas.microsoft.com/office/drawing/2014/main" id="{79CE4928-6FA8-79E8-5515-CC96A7087D0B}"/>
              </a:ext>
            </a:extLst>
          </p:cNvPr>
          <p:cNvSpPr/>
          <p:nvPr/>
        </p:nvSpPr>
        <p:spPr>
          <a:xfrm>
            <a:off x="3198083" y="2412252"/>
            <a:ext cx="37957" cy="0"/>
          </a:xfrm>
          <a:custGeom>
            <a:avLst/>
            <a:gdLst/>
            <a:ahLst/>
            <a:cxnLst/>
            <a:rect l="0" t="0" r="0" b="0"/>
            <a:pathLst>
              <a:path w="37957">
                <a:moveTo>
                  <a:pt x="0" y="0"/>
                </a:moveTo>
                <a:lnTo>
                  <a:pt x="37957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49" name="pl239">
            <a:extLst>
              <a:ext uri="{FF2B5EF4-FFF2-40B4-BE49-F238E27FC236}">
                <a16:creationId xmlns:a16="http://schemas.microsoft.com/office/drawing/2014/main" id="{073C567C-10F0-FFE6-2F79-8BFF91A2BCE1}"/>
              </a:ext>
            </a:extLst>
          </p:cNvPr>
          <p:cNvSpPr/>
          <p:nvPr/>
        </p:nvSpPr>
        <p:spPr>
          <a:xfrm>
            <a:off x="3236041" y="4473303"/>
            <a:ext cx="6276804" cy="0"/>
          </a:xfrm>
          <a:custGeom>
            <a:avLst/>
            <a:gdLst/>
            <a:ahLst/>
            <a:cxnLst/>
            <a:rect l="0" t="0" r="0" b="0"/>
            <a:pathLst>
              <a:path w="6276804">
                <a:moveTo>
                  <a:pt x="0" y="0"/>
                </a:moveTo>
                <a:lnTo>
                  <a:pt x="6276804" y="0"/>
                </a:lnTo>
              </a:path>
            </a:pathLst>
          </a:custGeom>
          <a:ln w="14782" cap="sq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50" name="pl240">
            <a:extLst>
              <a:ext uri="{FF2B5EF4-FFF2-40B4-BE49-F238E27FC236}">
                <a16:creationId xmlns:a16="http://schemas.microsoft.com/office/drawing/2014/main" id="{6A1543AB-780F-B5CD-A21B-036644395D85}"/>
              </a:ext>
            </a:extLst>
          </p:cNvPr>
          <p:cNvSpPr/>
          <p:nvPr/>
        </p:nvSpPr>
        <p:spPr>
          <a:xfrm>
            <a:off x="3521350" y="4473303"/>
            <a:ext cx="0" cy="37957"/>
          </a:xfrm>
          <a:custGeom>
            <a:avLst/>
            <a:gdLst/>
            <a:ahLst/>
            <a:cxnLst/>
            <a:rect l="0" t="0" r="0" b="0"/>
            <a:pathLst>
              <a:path h="37957">
                <a:moveTo>
                  <a:pt x="0" y="37957"/>
                </a:moveTo>
                <a:lnTo>
                  <a:pt x="0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51" name="pl241">
            <a:extLst>
              <a:ext uri="{FF2B5EF4-FFF2-40B4-BE49-F238E27FC236}">
                <a16:creationId xmlns:a16="http://schemas.microsoft.com/office/drawing/2014/main" id="{E5D47635-A96B-95E0-7813-BCE6CDF7EFA0}"/>
              </a:ext>
            </a:extLst>
          </p:cNvPr>
          <p:cNvSpPr/>
          <p:nvPr/>
        </p:nvSpPr>
        <p:spPr>
          <a:xfrm>
            <a:off x="6157752" y="4473303"/>
            <a:ext cx="0" cy="37957"/>
          </a:xfrm>
          <a:custGeom>
            <a:avLst/>
            <a:gdLst/>
            <a:ahLst/>
            <a:cxnLst/>
            <a:rect l="0" t="0" r="0" b="0"/>
            <a:pathLst>
              <a:path h="37957">
                <a:moveTo>
                  <a:pt x="0" y="37957"/>
                </a:moveTo>
                <a:lnTo>
                  <a:pt x="0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52" name="pl242">
            <a:extLst>
              <a:ext uri="{FF2B5EF4-FFF2-40B4-BE49-F238E27FC236}">
                <a16:creationId xmlns:a16="http://schemas.microsoft.com/office/drawing/2014/main" id="{5A79C7DE-8D11-F92D-D740-8547A1113A96}"/>
              </a:ext>
            </a:extLst>
          </p:cNvPr>
          <p:cNvSpPr/>
          <p:nvPr/>
        </p:nvSpPr>
        <p:spPr>
          <a:xfrm>
            <a:off x="8794155" y="4473303"/>
            <a:ext cx="0" cy="37957"/>
          </a:xfrm>
          <a:custGeom>
            <a:avLst/>
            <a:gdLst/>
            <a:ahLst/>
            <a:cxnLst/>
            <a:rect l="0" t="0" r="0" b="0"/>
            <a:pathLst>
              <a:path h="37957">
                <a:moveTo>
                  <a:pt x="0" y="37957"/>
                </a:moveTo>
                <a:lnTo>
                  <a:pt x="0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53" name="pl243">
            <a:extLst>
              <a:ext uri="{FF2B5EF4-FFF2-40B4-BE49-F238E27FC236}">
                <a16:creationId xmlns:a16="http://schemas.microsoft.com/office/drawing/2014/main" id="{5000A2E7-7C7E-3346-F266-C7ACA12A9DAE}"/>
              </a:ext>
            </a:extLst>
          </p:cNvPr>
          <p:cNvSpPr/>
          <p:nvPr/>
        </p:nvSpPr>
        <p:spPr>
          <a:xfrm>
            <a:off x="9227536" y="4473303"/>
            <a:ext cx="0" cy="37957"/>
          </a:xfrm>
          <a:custGeom>
            <a:avLst/>
            <a:gdLst/>
            <a:ahLst/>
            <a:cxnLst/>
            <a:rect l="0" t="0" r="0" b="0"/>
            <a:pathLst>
              <a:path h="37957">
                <a:moveTo>
                  <a:pt x="0" y="37957"/>
                </a:moveTo>
                <a:lnTo>
                  <a:pt x="0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54" name="tx244">
            <a:extLst>
              <a:ext uri="{FF2B5EF4-FFF2-40B4-BE49-F238E27FC236}">
                <a16:creationId xmlns:a16="http://schemas.microsoft.com/office/drawing/2014/main" id="{FD1DD91B-BAAD-D769-2C90-FED95EB67F44}"/>
              </a:ext>
            </a:extLst>
          </p:cNvPr>
          <p:cNvSpPr/>
          <p:nvPr/>
        </p:nvSpPr>
        <p:spPr>
          <a:xfrm>
            <a:off x="3478968" y="4541627"/>
            <a:ext cx="84764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0</a:t>
            </a:r>
          </a:p>
        </p:txBody>
      </p:sp>
      <p:sp>
        <p:nvSpPr>
          <p:cNvPr id="855" name="tx245">
            <a:extLst>
              <a:ext uri="{FF2B5EF4-FFF2-40B4-BE49-F238E27FC236}">
                <a16:creationId xmlns:a16="http://schemas.microsoft.com/office/drawing/2014/main" id="{E3B23A6D-6BDB-9725-85CB-9A65B52F7F8E}"/>
              </a:ext>
            </a:extLst>
          </p:cNvPr>
          <p:cNvSpPr/>
          <p:nvPr/>
        </p:nvSpPr>
        <p:spPr>
          <a:xfrm>
            <a:off x="6030605" y="4541627"/>
            <a:ext cx="254294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365</a:t>
            </a:r>
          </a:p>
        </p:txBody>
      </p:sp>
      <p:sp>
        <p:nvSpPr>
          <p:cNvPr id="858" name="tx248">
            <a:extLst>
              <a:ext uri="{FF2B5EF4-FFF2-40B4-BE49-F238E27FC236}">
                <a16:creationId xmlns:a16="http://schemas.microsoft.com/office/drawing/2014/main" id="{17213BCD-3440-9200-98E2-8FD2FD1102BB}"/>
              </a:ext>
            </a:extLst>
          </p:cNvPr>
          <p:cNvSpPr/>
          <p:nvPr/>
        </p:nvSpPr>
        <p:spPr>
          <a:xfrm>
            <a:off x="5309271" y="4919726"/>
            <a:ext cx="1788109" cy="127284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000000">
                    <a:alpha val="100000"/>
                  </a:srgbClr>
                </a:solidFill>
                <a:cs typeface="Arial"/>
              </a:rPr>
              <a:t>Days after Procedure</a:t>
            </a:r>
          </a:p>
        </p:txBody>
      </p:sp>
      <p:sp>
        <p:nvSpPr>
          <p:cNvPr id="859" name="tx249">
            <a:extLst>
              <a:ext uri="{FF2B5EF4-FFF2-40B4-BE49-F238E27FC236}">
                <a16:creationId xmlns:a16="http://schemas.microsoft.com/office/drawing/2014/main" id="{54A73B5A-0F4D-AF06-90F4-2F762C2BFB3D}"/>
              </a:ext>
            </a:extLst>
          </p:cNvPr>
          <p:cNvSpPr/>
          <p:nvPr/>
        </p:nvSpPr>
        <p:spPr>
          <a:xfrm rot="16200000">
            <a:off x="1436499" y="2898224"/>
            <a:ext cx="2231593" cy="127284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000000">
                    <a:alpha val="100000"/>
                  </a:srgbClr>
                </a:solidFill>
                <a:cs typeface="Arial"/>
              </a:rPr>
              <a:t>Freedom from CD-TLR (%)</a:t>
            </a:r>
          </a:p>
        </p:txBody>
      </p:sp>
      <p:sp>
        <p:nvSpPr>
          <p:cNvPr id="860" name="tx250">
            <a:extLst>
              <a:ext uri="{FF2B5EF4-FFF2-40B4-BE49-F238E27FC236}">
                <a16:creationId xmlns:a16="http://schemas.microsoft.com/office/drawing/2014/main" id="{96521486-7609-AFCE-DB5E-971E6BF44952}"/>
              </a:ext>
            </a:extLst>
          </p:cNvPr>
          <p:cNvSpPr/>
          <p:nvPr/>
        </p:nvSpPr>
        <p:spPr>
          <a:xfrm>
            <a:off x="3400787" y="5324332"/>
            <a:ext cx="241127" cy="103418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138" b="0" i="0">
                <a:solidFill>
                  <a:srgbClr val="000000">
                    <a:alpha val="100000"/>
                  </a:srgbClr>
                </a:solidFill>
                <a:cs typeface="Arial"/>
              </a:rPr>
              <a:t>720</a:t>
            </a:r>
          </a:p>
        </p:txBody>
      </p:sp>
      <p:sp>
        <p:nvSpPr>
          <p:cNvPr id="861" name="tx251">
            <a:extLst>
              <a:ext uri="{FF2B5EF4-FFF2-40B4-BE49-F238E27FC236}">
                <a16:creationId xmlns:a16="http://schemas.microsoft.com/office/drawing/2014/main" id="{3876FDD3-EDE7-D260-71DA-8DDB032345E5}"/>
              </a:ext>
            </a:extLst>
          </p:cNvPr>
          <p:cNvSpPr/>
          <p:nvPr/>
        </p:nvSpPr>
        <p:spPr>
          <a:xfrm>
            <a:off x="6037189" y="5324332"/>
            <a:ext cx="241127" cy="103418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138" b="0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59</a:t>
            </a:r>
            <a:r>
              <a:rPr lang="en-US" sz="1138" b="0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2</a:t>
            </a:r>
            <a:endParaRPr sz="1138" b="0" i="0" dirty="0">
              <a:solidFill>
                <a:srgbClr val="000000">
                  <a:alpha val="100000"/>
                </a:srgbClr>
              </a:solidFill>
              <a:cs typeface="Arial"/>
            </a:endParaRPr>
          </a:p>
        </p:txBody>
      </p:sp>
      <p:sp>
        <p:nvSpPr>
          <p:cNvPr id="862" name="tx252">
            <a:extLst>
              <a:ext uri="{FF2B5EF4-FFF2-40B4-BE49-F238E27FC236}">
                <a16:creationId xmlns:a16="http://schemas.microsoft.com/office/drawing/2014/main" id="{5AB87264-4A94-62A6-A295-1566C2529133}"/>
              </a:ext>
            </a:extLst>
          </p:cNvPr>
          <p:cNvSpPr/>
          <p:nvPr/>
        </p:nvSpPr>
        <p:spPr>
          <a:xfrm>
            <a:off x="8673591" y="5324332"/>
            <a:ext cx="241127" cy="103418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138" b="0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41</a:t>
            </a:r>
            <a:r>
              <a:rPr lang="en-US" sz="1138" b="0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2</a:t>
            </a:r>
            <a:endParaRPr sz="1138" b="0" i="0" dirty="0">
              <a:solidFill>
                <a:srgbClr val="000000">
                  <a:alpha val="100000"/>
                </a:srgbClr>
              </a:solidFill>
              <a:cs typeface="Arial"/>
            </a:endParaRPr>
          </a:p>
        </p:txBody>
      </p:sp>
      <p:sp>
        <p:nvSpPr>
          <p:cNvPr id="863" name="tx253">
            <a:extLst>
              <a:ext uri="{FF2B5EF4-FFF2-40B4-BE49-F238E27FC236}">
                <a16:creationId xmlns:a16="http://schemas.microsoft.com/office/drawing/2014/main" id="{C75CD779-3453-6252-5ABB-F41D7D302E50}"/>
              </a:ext>
            </a:extLst>
          </p:cNvPr>
          <p:cNvSpPr/>
          <p:nvPr/>
        </p:nvSpPr>
        <p:spPr>
          <a:xfrm>
            <a:off x="9106972" y="5324332"/>
            <a:ext cx="241127" cy="103418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138" b="0" i="0">
                <a:solidFill>
                  <a:srgbClr val="000000">
                    <a:alpha val="100000"/>
                  </a:srgbClr>
                </a:solidFill>
                <a:cs typeface="Arial"/>
              </a:rPr>
              <a:t>321</a:t>
            </a:r>
          </a:p>
        </p:txBody>
      </p:sp>
      <p:sp>
        <p:nvSpPr>
          <p:cNvPr id="864" name="pl254">
            <a:extLst>
              <a:ext uri="{FF2B5EF4-FFF2-40B4-BE49-F238E27FC236}">
                <a16:creationId xmlns:a16="http://schemas.microsoft.com/office/drawing/2014/main" id="{E216291A-E2D2-AE99-A162-5D8C07CE56B9}"/>
              </a:ext>
            </a:extLst>
          </p:cNvPr>
          <p:cNvSpPr/>
          <p:nvPr/>
        </p:nvSpPr>
        <p:spPr>
          <a:xfrm>
            <a:off x="3229031" y="5213672"/>
            <a:ext cx="62460" cy="378050"/>
          </a:xfrm>
          <a:custGeom>
            <a:avLst/>
            <a:gdLst/>
            <a:ahLst/>
            <a:cxnLst/>
            <a:rect l="0" t="0" r="0" b="0"/>
            <a:pathLst>
              <a:path h="1007624">
                <a:moveTo>
                  <a:pt x="0" y="1007624"/>
                </a:moveTo>
                <a:lnTo>
                  <a:pt x="0" y="0"/>
                </a:lnTo>
              </a:path>
            </a:pathLst>
          </a:custGeom>
          <a:ln w="13550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65" name="tx255">
            <a:extLst>
              <a:ext uri="{FF2B5EF4-FFF2-40B4-BE49-F238E27FC236}">
                <a16:creationId xmlns:a16="http://schemas.microsoft.com/office/drawing/2014/main" id="{62126F2F-9004-47A7-969E-12B87A197909}"/>
              </a:ext>
            </a:extLst>
          </p:cNvPr>
          <p:cNvSpPr/>
          <p:nvPr/>
        </p:nvSpPr>
        <p:spPr>
          <a:xfrm>
            <a:off x="2691295" y="5321452"/>
            <a:ext cx="516910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000000">
                    <a:alpha val="100000"/>
                  </a:srgbClr>
                </a:solidFill>
                <a:cs typeface="Arial"/>
              </a:rPr>
              <a:t>Overall</a:t>
            </a:r>
          </a:p>
        </p:txBody>
      </p:sp>
      <p:sp>
        <p:nvSpPr>
          <p:cNvPr id="866" name="pl256">
            <a:extLst>
              <a:ext uri="{FF2B5EF4-FFF2-40B4-BE49-F238E27FC236}">
                <a16:creationId xmlns:a16="http://schemas.microsoft.com/office/drawing/2014/main" id="{D6D78C56-9709-193E-90C3-331CB50F350E}"/>
              </a:ext>
            </a:extLst>
          </p:cNvPr>
          <p:cNvSpPr/>
          <p:nvPr/>
        </p:nvSpPr>
        <p:spPr>
          <a:xfrm>
            <a:off x="3236041" y="5584579"/>
            <a:ext cx="6276804" cy="0"/>
          </a:xfrm>
          <a:custGeom>
            <a:avLst/>
            <a:gdLst/>
            <a:ahLst/>
            <a:cxnLst/>
            <a:rect l="0" t="0" r="0" b="0"/>
            <a:pathLst>
              <a:path w="6276804">
                <a:moveTo>
                  <a:pt x="0" y="0"/>
                </a:moveTo>
                <a:lnTo>
                  <a:pt x="6276804" y="0"/>
                </a:lnTo>
              </a:path>
            </a:pathLst>
          </a:custGeom>
          <a:ln w="13550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67" name="tx257">
            <a:extLst>
              <a:ext uri="{FF2B5EF4-FFF2-40B4-BE49-F238E27FC236}">
                <a16:creationId xmlns:a16="http://schemas.microsoft.com/office/drawing/2014/main" id="{B343C587-7D28-56FE-1777-BD8D0A9471B7}"/>
              </a:ext>
            </a:extLst>
          </p:cNvPr>
          <p:cNvSpPr/>
          <p:nvPr/>
        </p:nvSpPr>
        <p:spPr>
          <a:xfrm>
            <a:off x="3478968" y="5663849"/>
            <a:ext cx="84764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000000">
                    <a:alpha val="100000"/>
                  </a:srgbClr>
                </a:solidFill>
                <a:cs typeface="Arial"/>
              </a:rPr>
              <a:t>0</a:t>
            </a:r>
          </a:p>
        </p:txBody>
      </p:sp>
      <p:sp>
        <p:nvSpPr>
          <p:cNvPr id="868" name="tx258">
            <a:extLst>
              <a:ext uri="{FF2B5EF4-FFF2-40B4-BE49-F238E27FC236}">
                <a16:creationId xmlns:a16="http://schemas.microsoft.com/office/drawing/2014/main" id="{A248B3AB-3A2F-F2A9-E945-E4081059E3A5}"/>
              </a:ext>
            </a:extLst>
          </p:cNvPr>
          <p:cNvSpPr/>
          <p:nvPr/>
        </p:nvSpPr>
        <p:spPr>
          <a:xfrm>
            <a:off x="6030605" y="5663849"/>
            <a:ext cx="254294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000000">
                    <a:alpha val="100000"/>
                  </a:srgbClr>
                </a:solidFill>
                <a:cs typeface="Arial"/>
              </a:rPr>
              <a:t>365</a:t>
            </a:r>
          </a:p>
        </p:txBody>
      </p:sp>
      <p:sp>
        <p:nvSpPr>
          <p:cNvPr id="869" name="tx259">
            <a:extLst>
              <a:ext uri="{FF2B5EF4-FFF2-40B4-BE49-F238E27FC236}">
                <a16:creationId xmlns:a16="http://schemas.microsoft.com/office/drawing/2014/main" id="{D0F791D9-BBFF-0610-5102-0114757A3158}"/>
              </a:ext>
            </a:extLst>
          </p:cNvPr>
          <p:cNvSpPr/>
          <p:nvPr/>
        </p:nvSpPr>
        <p:spPr>
          <a:xfrm>
            <a:off x="8667007" y="5663849"/>
            <a:ext cx="254294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000000">
                    <a:alpha val="100000"/>
                  </a:srgbClr>
                </a:solidFill>
                <a:cs typeface="Arial"/>
              </a:rPr>
              <a:t>730</a:t>
            </a:r>
          </a:p>
        </p:txBody>
      </p:sp>
      <p:sp>
        <p:nvSpPr>
          <p:cNvPr id="870" name="tx260">
            <a:extLst>
              <a:ext uri="{FF2B5EF4-FFF2-40B4-BE49-F238E27FC236}">
                <a16:creationId xmlns:a16="http://schemas.microsoft.com/office/drawing/2014/main" id="{9EDE400A-26C6-A5F8-E94D-ECA712B47D1F}"/>
              </a:ext>
            </a:extLst>
          </p:cNvPr>
          <p:cNvSpPr/>
          <p:nvPr/>
        </p:nvSpPr>
        <p:spPr>
          <a:xfrm>
            <a:off x="9100389" y="5663849"/>
            <a:ext cx="254294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000000">
                    <a:alpha val="100000"/>
                  </a:srgbClr>
                </a:solidFill>
                <a:cs typeface="Arial"/>
              </a:rPr>
              <a:t>790</a:t>
            </a:r>
          </a:p>
        </p:txBody>
      </p:sp>
      <p:sp>
        <p:nvSpPr>
          <p:cNvPr id="11" name="tx210">
            <a:extLst>
              <a:ext uri="{FF2B5EF4-FFF2-40B4-BE49-F238E27FC236}">
                <a16:creationId xmlns:a16="http://schemas.microsoft.com/office/drawing/2014/main" id="{FB1E1367-C307-0CCB-17D5-7676C2BE5E15}"/>
              </a:ext>
            </a:extLst>
          </p:cNvPr>
          <p:cNvSpPr/>
          <p:nvPr/>
        </p:nvSpPr>
        <p:spPr>
          <a:xfrm>
            <a:off x="9422792" y="2308526"/>
            <a:ext cx="612444" cy="53990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000000">
                    <a:alpha val="100000"/>
                  </a:srgbClr>
                </a:solidFill>
                <a:cs typeface="Arial"/>
              </a:rPr>
              <a:t>End of follow up </a:t>
            </a:r>
            <a:br>
              <a:rPr lang="en-US" sz="800" dirty="0">
                <a:solidFill>
                  <a:srgbClr val="000000">
                    <a:alpha val="100000"/>
                  </a:srgbClr>
                </a:solidFill>
                <a:cs typeface="Arial"/>
              </a:rPr>
            </a:br>
            <a:r>
              <a:rPr lang="en-US" sz="800" dirty="0">
                <a:solidFill>
                  <a:srgbClr val="000000">
                    <a:alpha val="100000"/>
                  </a:srgbClr>
                </a:solidFill>
                <a:cs typeface="Arial"/>
              </a:rPr>
              <a:t>window (24+2M)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cs typeface="Arial"/>
              </a:rPr>
              <a:t>85.9</a:t>
            </a:r>
            <a:r>
              <a:rPr b="1" i="0" dirty="0">
                <a:cs typeface="Arial"/>
              </a:rPr>
              <a:t>%</a:t>
            </a:r>
          </a:p>
        </p:txBody>
      </p:sp>
      <p:sp>
        <p:nvSpPr>
          <p:cNvPr id="32" name="tx210">
            <a:extLst>
              <a:ext uri="{FF2B5EF4-FFF2-40B4-BE49-F238E27FC236}">
                <a16:creationId xmlns:a16="http://schemas.microsoft.com/office/drawing/2014/main" id="{DDBF761B-355E-11CC-13E9-568E3EF909ED}"/>
              </a:ext>
            </a:extLst>
          </p:cNvPr>
          <p:cNvSpPr/>
          <p:nvPr/>
        </p:nvSpPr>
        <p:spPr>
          <a:xfrm>
            <a:off x="8075793" y="2275012"/>
            <a:ext cx="612444" cy="53990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r">
              <a:spcBef>
                <a:spcPts val="0"/>
              </a:spcBef>
              <a:spcAft>
                <a:spcPts val="0"/>
              </a:spcAft>
            </a:pPr>
            <a:r>
              <a:rPr lang="en-US" sz="1200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24 Months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86.1</a:t>
            </a:r>
            <a:r>
              <a:rPr b="1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%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5AEF0389-1AB7-BC4E-AF22-4BFBC9164DFD}"/>
              </a:ext>
            </a:extLst>
          </p:cNvPr>
          <p:cNvSpPr txBox="1">
            <a:spLocks/>
          </p:cNvSpPr>
          <p:nvPr/>
        </p:nvSpPr>
        <p:spPr>
          <a:xfrm>
            <a:off x="222132" y="348755"/>
            <a:ext cx="10973481" cy="1056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A93CD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800" cap="all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  <a:t>SUCCESS PTA STUDY </a:t>
            </a:r>
            <a:br>
              <a:rPr lang="en-US" sz="3200" cap="all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</a:br>
            <a:r>
              <a:rPr lang="en-US" sz="3200" cap="all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  <a:t>24 M</a:t>
            </a:r>
            <a:r>
              <a:rPr lang="en-US" sz="3200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  <a:t>onth</a:t>
            </a:r>
            <a:r>
              <a:rPr lang="en-US" sz="3200" cap="all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prstClr val="black"/>
                </a:solidFill>
              </a:rPr>
              <a:t>Freedom From CD-TLR - KM Curves</a:t>
            </a:r>
            <a:br>
              <a:rPr lang="en-US" sz="3200">
                <a:solidFill>
                  <a:prstClr val="black"/>
                </a:solidFill>
              </a:rPr>
            </a:br>
            <a:endParaRPr lang="en-GB" sz="32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8CA026-E0AC-683A-39A4-A01ABC5A8A4F}"/>
              </a:ext>
            </a:extLst>
          </p:cNvPr>
          <p:cNvSpPr/>
          <p:nvPr/>
        </p:nvSpPr>
        <p:spPr>
          <a:xfrm>
            <a:off x="8605747" y="4415560"/>
            <a:ext cx="376813" cy="369189"/>
          </a:xfrm>
          <a:prstGeom prst="ellipse">
            <a:avLst/>
          </a:prstGeom>
          <a:solidFill>
            <a:srgbClr val="8D25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tx246">
            <a:extLst>
              <a:ext uri="{FF2B5EF4-FFF2-40B4-BE49-F238E27FC236}">
                <a16:creationId xmlns:a16="http://schemas.microsoft.com/office/drawing/2014/main" id="{6299D722-FCAC-7062-DAFF-58984F20F723}"/>
              </a:ext>
            </a:extLst>
          </p:cNvPr>
          <p:cNvSpPr/>
          <p:nvPr/>
        </p:nvSpPr>
        <p:spPr>
          <a:xfrm>
            <a:off x="8667007" y="4551152"/>
            <a:ext cx="254294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1" i="0" dirty="0">
                <a:solidFill>
                  <a:schemeClr val="bg1"/>
                </a:solidFill>
                <a:cs typeface="Arial"/>
              </a:rPr>
              <a:t>730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1D800E-4F72-FC7E-184A-2A0E241200B2}"/>
              </a:ext>
            </a:extLst>
          </p:cNvPr>
          <p:cNvSpPr/>
          <p:nvPr/>
        </p:nvSpPr>
        <p:spPr>
          <a:xfrm>
            <a:off x="5388008" y="2513811"/>
            <a:ext cx="649181" cy="313039"/>
          </a:xfrm>
          <a:prstGeom prst="rect">
            <a:avLst/>
          </a:prstGeom>
          <a:solidFill>
            <a:srgbClr val="ECEFF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4A2E1F-FB92-1C41-EA42-B6E20C309B29}"/>
              </a:ext>
            </a:extLst>
          </p:cNvPr>
          <p:cNvSpPr/>
          <p:nvPr/>
        </p:nvSpPr>
        <p:spPr>
          <a:xfrm>
            <a:off x="9361268" y="2614544"/>
            <a:ext cx="649181" cy="313039"/>
          </a:xfrm>
          <a:prstGeom prst="rect">
            <a:avLst/>
          </a:prstGeom>
          <a:solidFill>
            <a:srgbClr val="E6EBF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x290">
            <a:extLst>
              <a:ext uri="{FF2B5EF4-FFF2-40B4-BE49-F238E27FC236}">
                <a16:creationId xmlns:a16="http://schemas.microsoft.com/office/drawing/2014/main" id="{01CC9275-6853-98AA-DD0A-FD8458AD824A}"/>
              </a:ext>
            </a:extLst>
          </p:cNvPr>
          <p:cNvSpPr/>
          <p:nvPr/>
        </p:nvSpPr>
        <p:spPr>
          <a:xfrm>
            <a:off x="9093805" y="4552655"/>
            <a:ext cx="254294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2619102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F7B82-2DC8-26A9-58F5-E72E77934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8">
            <a:extLst>
              <a:ext uri="{FF2B5EF4-FFF2-40B4-BE49-F238E27FC236}">
                <a16:creationId xmlns:a16="http://schemas.microsoft.com/office/drawing/2014/main" id="{7AB17A8A-8FA2-5C15-B51A-727AD2F87244}"/>
              </a:ext>
            </a:extLst>
          </p:cNvPr>
          <p:cNvSpPr/>
          <p:nvPr/>
        </p:nvSpPr>
        <p:spPr>
          <a:xfrm>
            <a:off x="3947754" y="1484187"/>
            <a:ext cx="5390800" cy="364635"/>
          </a:xfrm>
          <a:custGeom>
            <a:avLst/>
            <a:gdLst/>
            <a:ahLst/>
            <a:cxnLst/>
            <a:rect l="0" t="0" r="0" b="0"/>
            <a:pathLst>
              <a:path w="5390800" h="364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6823" y="0"/>
                </a:lnTo>
                <a:lnTo>
                  <a:pt x="6823" y="5155"/>
                </a:lnTo>
                <a:lnTo>
                  <a:pt x="197890" y="5155"/>
                </a:lnTo>
                <a:lnTo>
                  <a:pt x="197890" y="5155"/>
                </a:lnTo>
                <a:lnTo>
                  <a:pt x="300247" y="5155"/>
                </a:lnTo>
                <a:lnTo>
                  <a:pt x="300247" y="10321"/>
                </a:lnTo>
                <a:lnTo>
                  <a:pt x="429899" y="10321"/>
                </a:lnTo>
                <a:lnTo>
                  <a:pt x="429899" y="10321"/>
                </a:lnTo>
                <a:lnTo>
                  <a:pt x="464018" y="10321"/>
                </a:lnTo>
                <a:lnTo>
                  <a:pt x="464018" y="10321"/>
                </a:lnTo>
                <a:lnTo>
                  <a:pt x="477665" y="10321"/>
                </a:lnTo>
                <a:lnTo>
                  <a:pt x="477665" y="10321"/>
                </a:lnTo>
                <a:lnTo>
                  <a:pt x="573199" y="10321"/>
                </a:lnTo>
                <a:lnTo>
                  <a:pt x="573199" y="10321"/>
                </a:lnTo>
                <a:lnTo>
                  <a:pt x="696027" y="10321"/>
                </a:lnTo>
                <a:lnTo>
                  <a:pt x="696027" y="10321"/>
                </a:lnTo>
                <a:lnTo>
                  <a:pt x="709675" y="10321"/>
                </a:lnTo>
                <a:lnTo>
                  <a:pt x="709675" y="15536"/>
                </a:lnTo>
                <a:lnTo>
                  <a:pt x="730146" y="15536"/>
                </a:lnTo>
                <a:lnTo>
                  <a:pt x="730146" y="20750"/>
                </a:lnTo>
                <a:lnTo>
                  <a:pt x="764265" y="20750"/>
                </a:lnTo>
                <a:lnTo>
                  <a:pt x="764265" y="25965"/>
                </a:lnTo>
                <a:lnTo>
                  <a:pt x="798384" y="25965"/>
                </a:lnTo>
                <a:lnTo>
                  <a:pt x="798384" y="31180"/>
                </a:lnTo>
                <a:lnTo>
                  <a:pt x="948507" y="31180"/>
                </a:lnTo>
                <a:lnTo>
                  <a:pt x="948507" y="36395"/>
                </a:lnTo>
                <a:lnTo>
                  <a:pt x="975803" y="36395"/>
                </a:lnTo>
                <a:lnTo>
                  <a:pt x="975803" y="41609"/>
                </a:lnTo>
                <a:lnTo>
                  <a:pt x="1003098" y="41609"/>
                </a:lnTo>
                <a:lnTo>
                  <a:pt x="1003098" y="46824"/>
                </a:lnTo>
                <a:lnTo>
                  <a:pt x="1044041" y="46824"/>
                </a:lnTo>
                <a:lnTo>
                  <a:pt x="1044041" y="46824"/>
                </a:lnTo>
                <a:lnTo>
                  <a:pt x="1057688" y="46824"/>
                </a:lnTo>
                <a:lnTo>
                  <a:pt x="1057688" y="52059"/>
                </a:lnTo>
                <a:lnTo>
                  <a:pt x="1071336" y="52059"/>
                </a:lnTo>
                <a:lnTo>
                  <a:pt x="1071336" y="52059"/>
                </a:lnTo>
                <a:lnTo>
                  <a:pt x="1125926" y="52059"/>
                </a:lnTo>
                <a:lnTo>
                  <a:pt x="1125926" y="52059"/>
                </a:lnTo>
                <a:lnTo>
                  <a:pt x="1173693" y="52059"/>
                </a:lnTo>
                <a:lnTo>
                  <a:pt x="1173693" y="52059"/>
                </a:lnTo>
                <a:lnTo>
                  <a:pt x="1228283" y="52059"/>
                </a:lnTo>
                <a:lnTo>
                  <a:pt x="1228283" y="57335"/>
                </a:lnTo>
                <a:lnTo>
                  <a:pt x="1235107" y="57335"/>
                </a:lnTo>
                <a:lnTo>
                  <a:pt x="1235107" y="67887"/>
                </a:lnTo>
                <a:lnTo>
                  <a:pt x="1255578" y="67887"/>
                </a:lnTo>
                <a:lnTo>
                  <a:pt x="1255578" y="67887"/>
                </a:lnTo>
                <a:lnTo>
                  <a:pt x="1262402" y="67887"/>
                </a:lnTo>
                <a:lnTo>
                  <a:pt x="1262402" y="73173"/>
                </a:lnTo>
                <a:lnTo>
                  <a:pt x="1330640" y="73173"/>
                </a:lnTo>
                <a:lnTo>
                  <a:pt x="1330640" y="78460"/>
                </a:lnTo>
                <a:lnTo>
                  <a:pt x="1337464" y="78460"/>
                </a:lnTo>
                <a:lnTo>
                  <a:pt x="1337464" y="83746"/>
                </a:lnTo>
                <a:lnTo>
                  <a:pt x="1357935" y="83746"/>
                </a:lnTo>
                <a:lnTo>
                  <a:pt x="1357935" y="89032"/>
                </a:lnTo>
                <a:lnTo>
                  <a:pt x="1371583" y="89032"/>
                </a:lnTo>
                <a:lnTo>
                  <a:pt x="1371583" y="89032"/>
                </a:lnTo>
                <a:lnTo>
                  <a:pt x="1378407" y="89032"/>
                </a:lnTo>
                <a:lnTo>
                  <a:pt x="1378407" y="89032"/>
                </a:lnTo>
                <a:lnTo>
                  <a:pt x="1405702" y="89032"/>
                </a:lnTo>
                <a:lnTo>
                  <a:pt x="1405702" y="94340"/>
                </a:lnTo>
                <a:lnTo>
                  <a:pt x="1426173" y="94340"/>
                </a:lnTo>
                <a:lnTo>
                  <a:pt x="1426173" y="94340"/>
                </a:lnTo>
                <a:lnTo>
                  <a:pt x="1432997" y="94340"/>
                </a:lnTo>
                <a:lnTo>
                  <a:pt x="1432997" y="94340"/>
                </a:lnTo>
                <a:lnTo>
                  <a:pt x="1467116" y="94340"/>
                </a:lnTo>
                <a:lnTo>
                  <a:pt x="1467116" y="99679"/>
                </a:lnTo>
                <a:lnTo>
                  <a:pt x="1508059" y="99679"/>
                </a:lnTo>
                <a:lnTo>
                  <a:pt x="1508059" y="105019"/>
                </a:lnTo>
                <a:lnTo>
                  <a:pt x="1569473" y="105019"/>
                </a:lnTo>
                <a:lnTo>
                  <a:pt x="1569473" y="110358"/>
                </a:lnTo>
                <a:lnTo>
                  <a:pt x="1624064" y="110358"/>
                </a:lnTo>
                <a:lnTo>
                  <a:pt x="1624064" y="110358"/>
                </a:lnTo>
                <a:lnTo>
                  <a:pt x="1665006" y="110358"/>
                </a:lnTo>
                <a:lnTo>
                  <a:pt x="1665006" y="115709"/>
                </a:lnTo>
                <a:lnTo>
                  <a:pt x="1671830" y="115709"/>
                </a:lnTo>
                <a:lnTo>
                  <a:pt x="1671830" y="121059"/>
                </a:lnTo>
                <a:lnTo>
                  <a:pt x="1705949" y="121059"/>
                </a:lnTo>
                <a:lnTo>
                  <a:pt x="1705949" y="126409"/>
                </a:lnTo>
                <a:lnTo>
                  <a:pt x="1733244" y="126409"/>
                </a:lnTo>
                <a:lnTo>
                  <a:pt x="1733244" y="131760"/>
                </a:lnTo>
                <a:lnTo>
                  <a:pt x="1924311" y="131760"/>
                </a:lnTo>
                <a:lnTo>
                  <a:pt x="1924311" y="142482"/>
                </a:lnTo>
                <a:lnTo>
                  <a:pt x="2026668" y="142482"/>
                </a:lnTo>
                <a:lnTo>
                  <a:pt x="2026668" y="153227"/>
                </a:lnTo>
                <a:lnTo>
                  <a:pt x="2047139" y="153227"/>
                </a:lnTo>
                <a:lnTo>
                  <a:pt x="2047139" y="158599"/>
                </a:lnTo>
                <a:lnTo>
                  <a:pt x="2053963" y="158599"/>
                </a:lnTo>
                <a:lnTo>
                  <a:pt x="2053963" y="163972"/>
                </a:lnTo>
                <a:lnTo>
                  <a:pt x="2067610" y="163972"/>
                </a:lnTo>
                <a:lnTo>
                  <a:pt x="2067610" y="169344"/>
                </a:lnTo>
                <a:lnTo>
                  <a:pt x="2088082" y="169344"/>
                </a:lnTo>
                <a:lnTo>
                  <a:pt x="2088082" y="169344"/>
                </a:lnTo>
                <a:lnTo>
                  <a:pt x="2156320" y="169344"/>
                </a:lnTo>
                <a:lnTo>
                  <a:pt x="2156320" y="174727"/>
                </a:lnTo>
                <a:lnTo>
                  <a:pt x="2176791" y="174727"/>
                </a:lnTo>
                <a:lnTo>
                  <a:pt x="2176791" y="185495"/>
                </a:lnTo>
                <a:lnTo>
                  <a:pt x="2197263" y="185495"/>
                </a:lnTo>
                <a:lnTo>
                  <a:pt x="2197263" y="185495"/>
                </a:lnTo>
                <a:lnTo>
                  <a:pt x="2245029" y="185495"/>
                </a:lnTo>
                <a:lnTo>
                  <a:pt x="2245029" y="185495"/>
                </a:lnTo>
                <a:lnTo>
                  <a:pt x="2292796" y="185495"/>
                </a:lnTo>
                <a:lnTo>
                  <a:pt x="2292796" y="190901"/>
                </a:lnTo>
                <a:lnTo>
                  <a:pt x="2299620" y="190901"/>
                </a:lnTo>
                <a:lnTo>
                  <a:pt x="2299620" y="196319"/>
                </a:lnTo>
                <a:lnTo>
                  <a:pt x="2313267" y="196319"/>
                </a:lnTo>
                <a:lnTo>
                  <a:pt x="2313267" y="196319"/>
                </a:lnTo>
                <a:lnTo>
                  <a:pt x="2320091" y="196319"/>
                </a:lnTo>
                <a:lnTo>
                  <a:pt x="2320091" y="201748"/>
                </a:lnTo>
                <a:lnTo>
                  <a:pt x="2347386" y="201748"/>
                </a:lnTo>
                <a:lnTo>
                  <a:pt x="2347386" y="207177"/>
                </a:lnTo>
                <a:lnTo>
                  <a:pt x="2361034" y="207177"/>
                </a:lnTo>
                <a:lnTo>
                  <a:pt x="2361034" y="207177"/>
                </a:lnTo>
                <a:lnTo>
                  <a:pt x="2436096" y="207177"/>
                </a:lnTo>
                <a:lnTo>
                  <a:pt x="2436096" y="212618"/>
                </a:lnTo>
                <a:lnTo>
                  <a:pt x="2456567" y="212618"/>
                </a:lnTo>
                <a:lnTo>
                  <a:pt x="2456567" y="212618"/>
                </a:lnTo>
                <a:lnTo>
                  <a:pt x="2463391" y="212618"/>
                </a:lnTo>
                <a:lnTo>
                  <a:pt x="2463391" y="218082"/>
                </a:lnTo>
                <a:lnTo>
                  <a:pt x="2470215" y="218082"/>
                </a:lnTo>
                <a:lnTo>
                  <a:pt x="2470215" y="218082"/>
                </a:lnTo>
                <a:lnTo>
                  <a:pt x="2477038" y="218082"/>
                </a:lnTo>
                <a:lnTo>
                  <a:pt x="2477038" y="218082"/>
                </a:lnTo>
                <a:lnTo>
                  <a:pt x="2483862" y="218082"/>
                </a:lnTo>
                <a:lnTo>
                  <a:pt x="2483862" y="229082"/>
                </a:lnTo>
                <a:lnTo>
                  <a:pt x="2531629" y="229082"/>
                </a:lnTo>
                <a:lnTo>
                  <a:pt x="2531629" y="229082"/>
                </a:lnTo>
                <a:lnTo>
                  <a:pt x="2538453" y="229082"/>
                </a:lnTo>
                <a:lnTo>
                  <a:pt x="2538453" y="234631"/>
                </a:lnTo>
                <a:lnTo>
                  <a:pt x="2565748" y="234631"/>
                </a:lnTo>
                <a:lnTo>
                  <a:pt x="2565748" y="240179"/>
                </a:lnTo>
                <a:lnTo>
                  <a:pt x="2572572" y="240179"/>
                </a:lnTo>
                <a:lnTo>
                  <a:pt x="2572572" y="240179"/>
                </a:lnTo>
                <a:lnTo>
                  <a:pt x="2579395" y="240179"/>
                </a:lnTo>
                <a:lnTo>
                  <a:pt x="2579395" y="240179"/>
                </a:lnTo>
                <a:lnTo>
                  <a:pt x="2586219" y="240179"/>
                </a:lnTo>
                <a:lnTo>
                  <a:pt x="2586219" y="245752"/>
                </a:lnTo>
                <a:lnTo>
                  <a:pt x="2640810" y="245752"/>
                </a:lnTo>
                <a:lnTo>
                  <a:pt x="2640810" y="251325"/>
                </a:lnTo>
                <a:lnTo>
                  <a:pt x="2661281" y="251325"/>
                </a:lnTo>
                <a:lnTo>
                  <a:pt x="2661281" y="256898"/>
                </a:lnTo>
                <a:lnTo>
                  <a:pt x="2668105" y="256898"/>
                </a:lnTo>
                <a:lnTo>
                  <a:pt x="2668105" y="256898"/>
                </a:lnTo>
                <a:lnTo>
                  <a:pt x="2674929" y="256898"/>
                </a:lnTo>
                <a:lnTo>
                  <a:pt x="2674929" y="262484"/>
                </a:lnTo>
                <a:lnTo>
                  <a:pt x="2702224" y="262484"/>
                </a:lnTo>
                <a:lnTo>
                  <a:pt x="2702224" y="268069"/>
                </a:lnTo>
                <a:lnTo>
                  <a:pt x="2770462" y="268069"/>
                </a:lnTo>
                <a:lnTo>
                  <a:pt x="2770462" y="273655"/>
                </a:lnTo>
                <a:lnTo>
                  <a:pt x="2859171" y="273655"/>
                </a:lnTo>
                <a:lnTo>
                  <a:pt x="2859171" y="273655"/>
                </a:lnTo>
                <a:lnTo>
                  <a:pt x="2906938" y="273655"/>
                </a:lnTo>
                <a:lnTo>
                  <a:pt x="2906938" y="273655"/>
                </a:lnTo>
                <a:lnTo>
                  <a:pt x="2913761" y="273655"/>
                </a:lnTo>
                <a:lnTo>
                  <a:pt x="2913761" y="279266"/>
                </a:lnTo>
                <a:lnTo>
                  <a:pt x="2920585" y="279266"/>
                </a:lnTo>
                <a:lnTo>
                  <a:pt x="2920585" y="279266"/>
                </a:lnTo>
                <a:lnTo>
                  <a:pt x="2954704" y="279266"/>
                </a:lnTo>
                <a:lnTo>
                  <a:pt x="2954704" y="279266"/>
                </a:lnTo>
                <a:lnTo>
                  <a:pt x="2975176" y="279266"/>
                </a:lnTo>
                <a:lnTo>
                  <a:pt x="2975176" y="284902"/>
                </a:lnTo>
                <a:lnTo>
                  <a:pt x="3057061" y="284902"/>
                </a:lnTo>
                <a:lnTo>
                  <a:pt x="3057061" y="284902"/>
                </a:lnTo>
                <a:lnTo>
                  <a:pt x="3084356" y="284902"/>
                </a:lnTo>
                <a:lnTo>
                  <a:pt x="3084356" y="284902"/>
                </a:lnTo>
                <a:lnTo>
                  <a:pt x="3091180" y="284902"/>
                </a:lnTo>
                <a:lnTo>
                  <a:pt x="3091180" y="284902"/>
                </a:lnTo>
                <a:lnTo>
                  <a:pt x="3104828" y="284902"/>
                </a:lnTo>
                <a:lnTo>
                  <a:pt x="3104828" y="284902"/>
                </a:lnTo>
                <a:lnTo>
                  <a:pt x="3166242" y="284902"/>
                </a:lnTo>
                <a:lnTo>
                  <a:pt x="3166242" y="290591"/>
                </a:lnTo>
                <a:lnTo>
                  <a:pt x="3254951" y="290591"/>
                </a:lnTo>
                <a:lnTo>
                  <a:pt x="3254951" y="290591"/>
                </a:lnTo>
                <a:lnTo>
                  <a:pt x="3275423" y="290591"/>
                </a:lnTo>
                <a:lnTo>
                  <a:pt x="3275423" y="290591"/>
                </a:lnTo>
                <a:lnTo>
                  <a:pt x="3336837" y="290591"/>
                </a:lnTo>
                <a:lnTo>
                  <a:pt x="3336837" y="290591"/>
                </a:lnTo>
                <a:lnTo>
                  <a:pt x="3370956" y="290591"/>
                </a:lnTo>
                <a:lnTo>
                  <a:pt x="3370956" y="290591"/>
                </a:lnTo>
                <a:lnTo>
                  <a:pt x="3377780" y="290591"/>
                </a:lnTo>
                <a:lnTo>
                  <a:pt x="3377780" y="290591"/>
                </a:lnTo>
                <a:lnTo>
                  <a:pt x="3384604" y="290591"/>
                </a:lnTo>
                <a:lnTo>
                  <a:pt x="3384604" y="290591"/>
                </a:lnTo>
                <a:lnTo>
                  <a:pt x="3439194" y="290591"/>
                </a:lnTo>
                <a:lnTo>
                  <a:pt x="3439194" y="296360"/>
                </a:lnTo>
                <a:lnTo>
                  <a:pt x="3452842" y="296360"/>
                </a:lnTo>
                <a:lnTo>
                  <a:pt x="3452842" y="302128"/>
                </a:lnTo>
                <a:lnTo>
                  <a:pt x="3480137" y="302128"/>
                </a:lnTo>
                <a:lnTo>
                  <a:pt x="3480137" y="302128"/>
                </a:lnTo>
                <a:lnTo>
                  <a:pt x="3534727" y="302128"/>
                </a:lnTo>
                <a:lnTo>
                  <a:pt x="3534727" y="307911"/>
                </a:lnTo>
                <a:lnTo>
                  <a:pt x="3657555" y="307911"/>
                </a:lnTo>
                <a:lnTo>
                  <a:pt x="3657555" y="307911"/>
                </a:lnTo>
                <a:lnTo>
                  <a:pt x="3855446" y="307911"/>
                </a:lnTo>
                <a:lnTo>
                  <a:pt x="3855446" y="307911"/>
                </a:lnTo>
                <a:lnTo>
                  <a:pt x="3916860" y="307911"/>
                </a:lnTo>
                <a:lnTo>
                  <a:pt x="3916860" y="313721"/>
                </a:lnTo>
                <a:lnTo>
                  <a:pt x="3944155" y="313721"/>
                </a:lnTo>
                <a:lnTo>
                  <a:pt x="3944155" y="313721"/>
                </a:lnTo>
                <a:lnTo>
                  <a:pt x="4005569" y="313721"/>
                </a:lnTo>
                <a:lnTo>
                  <a:pt x="4005569" y="313721"/>
                </a:lnTo>
                <a:lnTo>
                  <a:pt x="4162517" y="313721"/>
                </a:lnTo>
                <a:lnTo>
                  <a:pt x="4162517" y="319559"/>
                </a:lnTo>
                <a:lnTo>
                  <a:pt x="4462764" y="319559"/>
                </a:lnTo>
                <a:lnTo>
                  <a:pt x="4462764" y="325396"/>
                </a:lnTo>
                <a:lnTo>
                  <a:pt x="4510530" y="325396"/>
                </a:lnTo>
                <a:lnTo>
                  <a:pt x="4510530" y="331234"/>
                </a:lnTo>
                <a:lnTo>
                  <a:pt x="4571944" y="331234"/>
                </a:lnTo>
                <a:lnTo>
                  <a:pt x="4571944" y="331234"/>
                </a:lnTo>
                <a:lnTo>
                  <a:pt x="4578768" y="331234"/>
                </a:lnTo>
                <a:lnTo>
                  <a:pt x="4578768" y="331234"/>
                </a:lnTo>
                <a:lnTo>
                  <a:pt x="4585592" y="331234"/>
                </a:lnTo>
                <a:lnTo>
                  <a:pt x="4585592" y="331234"/>
                </a:lnTo>
                <a:lnTo>
                  <a:pt x="4592416" y="331234"/>
                </a:lnTo>
                <a:lnTo>
                  <a:pt x="4592416" y="331234"/>
                </a:lnTo>
                <a:lnTo>
                  <a:pt x="4606063" y="331234"/>
                </a:lnTo>
                <a:lnTo>
                  <a:pt x="4606063" y="331234"/>
                </a:lnTo>
                <a:lnTo>
                  <a:pt x="4612887" y="331234"/>
                </a:lnTo>
                <a:lnTo>
                  <a:pt x="4612887" y="337231"/>
                </a:lnTo>
                <a:lnTo>
                  <a:pt x="4619711" y="337231"/>
                </a:lnTo>
                <a:lnTo>
                  <a:pt x="4619711" y="337231"/>
                </a:lnTo>
                <a:lnTo>
                  <a:pt x="4626535" y="337231"/>
                </a:lnTo>
                <a:lnTo>
                  <a:pt x="4626535" y="337231"/>
                </a:lnTo>
                <a:lnTo>
                  <a:pt x="4633359" y="337231"/>
                </a:lnTo>
                <a:lnTo>
                  <a:pt x="4633359" y="337231"/>
                </a:lnTo>
                <a:lnTo>
                  <a:pt x="4653830" y="337231"/>
                </a:lnTo>
                <a:lnTo>
                  <a:pt x="4653830" y="337231"/>
                </a:lnTo>
                <a:lnTo>
                  <a:pt x="4660654" y="337231"/>
                </a:lnTo>
                <a:lnTo>
                  <a:pt x="4660654" y="337231"/>
                </a:lnTo>
                <a:lnTo>
                  <a:pt x="4667478" y="337231"/>
                </a:lnTo>
                <a:lnTo>
                  <a:pt x="4667478" y="337231"/>
                </a:lnTo>
                <a:lnTo>
                  <a:pt x="4674301" y="337231"/>
                </a:lnTo>
                <a:lnTo>
                  <a:pt x="4674301" y="337231"/>
                </a:lnTo>
                <a:lnTo>
                  <a:pt x="4681125" y="337231"/>
                </a:lnTo>
                <a:lnTo>
                  <a:pt x="4681125" y="337231"/>
                </a:lnTo>
                <a:lnTo>
                  <a:pt x="4687949" y="337231"/>
                </a:lnTo>
                <a:lnTo>
                  <a:pt x="4687949" y="337231"/>
                </a:lnTo>
                <a:lnTo>
                  <a:pt x="4701597" y="337231"/>
                </a:lnTo>
                <a:lnTo>
                  <a:pt x="4701597" y="337231"/>
                </a:lnTo>
                <a:lnTo>
                  <a:pt x="4715244" y="337231"/>
                </a:lnTo>
                <a:lnTo>
                  <a:pt x="4715244" y="337231"/>
                </a:lnTo>
                <a:lnTo>
                  <a:pt x="4722068" y="337231"/>
                </a:lnTo>
                <a:lnTo>
                  <a:pt x="4722068" y="343413"/>
                </a:lnTo>
                <a:lnTo>
                  <a:pt x="4728892" y="343413"/>
                </a:lnTo>
                <a:lnTo>
                  <a:pt x="4728892" y="343413"/>
                </a:lnTo>
                <a:lnTo>
                  <a:pt x="4735716" y="343413"/>
                </a:lnTo>
                <a:lnTo>
                  <a:pt x="4735716" y="343413"/>
                </a:lnTo>
                <a:lnTo>
                  <a:pt x="4742539" y="343413"/>
                </a:lnTo>
                <a:lnTo>
                  <a:pt x="4742539" y="343413"/>
                </a:lnTo>
                <a:lnTo>
                  <a:pt x="4749363" y="343413"/>
                </a:lnTo>
                <a:lnTo>
                  <a:pt x="4749363" y="343413"/>
                </a:lnTo>
                <a:lnTo>
                  <a:pt x="4756187" y="343413"/>
                </a:lnTo>
                <a:lnTo>
                  <a:pt x="4756187" y="343413"/>
                </a:lnTo>
                <a:lnTo>
                  <a:pt x="4776658" y="343413"/>
                </a:lnTo>
                <a:lnTo>
                  <a:pt x="4776658" y="343413"/>
                </a:lnTo>
                <a:lnTo>
                  <a:pt x="4790306" y="343413"/>
                </a:lnTo>
                <a:lnTo>
                  <a:pt x="4790306" y="343413"/>
                </a:lnTo>
                <a:lnTo>
                  <a:pt x="4797130" y="343413"/>
                </a:lnTo>
                <a:lnTo>
                  <a:pt x="4797130" y="343413"/>
                </a:lnTo>
                <a:lnTo>
                  <a:pt x="4803954" y="343413"/>
                </a:lnTo>
                <a:lnTo>
                  <a:pt x="4803954" y="343413"/>
                </a:lnTo>
                <a:lnTo>
                  <a:pt x="4810777" y="343413"/>
                </a:lnTo>
                <a:lnTo>
                  <a:pt x="4810777" y="343413"/>
                </a:lnTo>
                <a:lnTo>
                  <a:pt x="4817601" y="343413"/>
                </a:lnTo>
                <a:lnTo>
                  <a:pt x="4817601" y="343413"/>
                </a:lnTo>
                <a:lnTo>
                  <a:pt x="4824425" y="343413"/>
                </a:lnTo>
                <a:lnTo>
                  <a:pt x="4824425" y="343413"/>
                </a:lnTo>
                <a:lnTo>
                  <a:pt x="4831249" y="343413"/>
                </a:lnTo>
                <a:lnTo>
                  <a:pt x="4831249" y="349894"/>
                </a:lnTo>
                <a:lnTo>
                  <a:pt x="4844896" y="349894"/>
                </a:lnTo>
                <a:lnTo>
                  <a:pt x="4844896" y="349894"/>
                </a:lnTo>
                <a:lnTo>
                  <a:pt x="4851720" y="349894"/>
                </a:lnTo>
                <a:lnTo>
                  <a:pt x="4851720" y="349894"/>
                </a:lnTo>
                <a:lnTo>
                  <a:pt x="4858544" y="349894"/>
                </a:lnTo>
                <a:lnTo>
                  <a:pt x="4858544" y="349894"/>
                </a:lnTo>
                <a:lnTo>
                  <a:pt x="4872192" y="349894"/>
                </a:lnTo>
                <a:lnTo>
                  <a:pt x="4872192" y="356556"/>
                </a:lnTo>
                <a:lnTo>
                  <a:pt x="4879015" y="356556"/>
                </a:lnTo>
                <a:lnTo>
                  <a:pt x="4879015" y="356556"/>
                </a:lnTo>
                <a:lnTo>
                  <a:pt x="4885839" y="356556"/>
                </a:lnTo>
                <a:lnTo>
                  <a:pt x="4885839" y="356556"/>
                </a:lnTo>
                <a:lnTo>
                  <a:pt x="4899487" y="356556"/>
                </a:lnTo>
                <a:lnTo>
                  <a:pt x="4899487" y="356556"/>
                </a:lnTo>
                <a:lnTo>
                  <a:pt x="4906311" y="356556"/>
                </a:lnTo>
                <a:lnTo>
                  <a:pt x="4906311" y="356556"/>
                </a:lnTo>
                <a:lnTo>
                  <a:pt x="4913134" y="356556"/>
                </a:lnTo>
                <a:lnTo>
                  <a:pt x="4913134" y="356556"/>
                </a:lnTo>
                <a:lnTo>
                  <a:pt x="4919958" y="356556"/>
                </a:lnTo>
                <a:lnTo>
                  <a:pt x="4919958" y="356556"/>
                </a:lnTo>
                <a:lnTo>
                  <a:pt x="4933606" y="356556"/>
                </a:lnTo>
                <a:lnTo>
                  <a:pt x="4933606" y="356556"/>
                </a:lnTo>
                <a:lnTo>
                  <a:pt x="4940430" y="356556"/>
                </a:lnTo>
                <a:lnTo>
                  <a:pt x="4940430" y="356556"/>
                </a:lnTo>
                <a:lnTo>
                  <a:pt x="4947253" y="356556"/>
                </a:lnTo>
                <a:lnTo>
                  <a:pt x="4947253" y="356556"/>
                </a:lnTo>
                <a:lnTo>
                  <a:pt x="4960901" y="356556"/>
                </a:lnTo>
                <a:lnTo>
                  <a:pt x="4960901" y="356556"/>
                </a:lnTo>
                <a:lnTo>
                  <a:pt x="4967725" y="356556"/>
                </a:lnTo>
                <a:lnTo>
                  <a:pt x="4967725" y="356556"/>
                </a:lnTo>
                <a:lnTo>
                  <a:pt x="4974549" y="356556"/>
                </a:lnTo>
                <a:lnTo>
                  <a:pt x="4974549" y="356556"/>
                </a:lnTo>
                <a:lnTo>
                  <a:pt x="4981372" y="356556"/>
                </a:lnTo>
                <a:lnTo>
                  <a:pt x="4981372" y="356556"/>
                </a:lnTo>
                <a:lnTo>
                  <a:pt x="4988196" y="356556"/>
                </a:lnTo>
                <a:lnTo>
                  <a:pt x="4988196" y="356556"/>
                </a:lnTo>
                <a:lnTo>
                  <a:pt x="4995020" y="356556"/>
                </a:lnTo>
                <a:lnTo>
                  <a:pt x="4995020" y="356556"/>
                </a:lnTo>
                <a:lnTo>
                  <a:pt x="5001844" y="356556"/>
                </a:lnTo>
                <a:lnTo>
                  <a:pt x="5001844" y="356556"/>
                </a:lnTo>
                <a:lnTo>
                  <a:pt x="5008668" y="356556"/>
                </a:lnTo>
                <a:lnTo>
                  <a:pt x="5008668" y="356556"/>
                </a:lnTo>
                <a:lnTo>
                  <a:pt x="5015491" y="356556"/>
                </a:lnTo>
                <a:lnTo>
                  <a:pt x="5015491" y="356556"/>
                </a:lnTo>
                <a:lnTo>
                  <a:pt x="5022315" y="356556"/>
                </a:lnTo>
                <a:lnTo>
                  <a:pt x="5022315" y="356556"/>
                </a:lnTo>
                <a:lnTo>
                  <a:pt x="5029139" y="356556"/>
                </a:lnTo>
                <a:lnTo>
                  <a:pt x="5029139" y="356556"/>
                </a:lnTo>
                <a:lnTo>
                  <a:pt x="5035963" y="356556"/>
                </a:lnTo>
                <a:lnTo>
                  <a:pt x="5035963" y="356556"/>
                </a:lnTo>
                <a:lnTo>
                  <a:pt x="5042787" y="356556"/>
                </a:lnTo>
                <a:lnTo>
                  <a:pt x="5042787" y="356556"/>
                </a:lnTo>
                <a:lnTo>
                  <a:pt x="5049610" y="356556"/>
                </a:lnTo>
                <a:lnTo>
                  <a:pt x="5049610" y="356556"/>
                </a:lnTo>
                <a:lnTo>
                  <a:pt x="5056434" y="356556"/>
                </a:lnTo>
                <a:lnTo>
                  <a:pt x="5056434" y="356556"/>
                </a:lnTo>
                <a:lnTo>
                  <a:pt x="5063258" y="356556"/>
                </a:lnTo>
                <a:lnTo>
                  <a:pt x="5063258" y="356556"/>
                </a:lnTo>
                <a:lnTo>
                  <a:pt x="5070082" y="356556"/>
                </a:lnTo>
                <a:lnTo>
                  <a:pt x="5070082" y="356556"/>
                </a:lnTo>
                <a:lnTo>
                  <a:pt x="5076906" y="356556"/>
                </a:lnTo>
                <a:lnTo>
                  <a:pt x="5076906" y="364635"/>
                </a:lnTo>
                <a:lnTo>
                  <a:pt x="5090553" y="364635"/>
                </a:lnTo>
                <a:lnTo>
                  <a:pt x="5090553" y="364635"/>
                </a:lnTo>
                <a:lnTo>
                  <a:pt x="5104201" y="364635"/>
                </a:lnTo>
                <a:lnTo>
                  <a:pt x="5104201" y="364635"/>
                </a:lnTo>
                <a:lnTo>
                  <a:pt x="5117848" y="364635"/>
                </a:lnTo>
                <a:lnTo>
                  <a:pt x="5117848" y="364635"/>
                </a:lnTo>
                <a:lnTo>
                  <a:pt x="5145144" y="364635"/>
                </a:lnTo>
                <a:lnTo>
                  <a:pt x="5145144" y="364635"/>
                </a:lnTo>
                <a:lnTo>
                  <a:pt x="5151967" y="364635"/>
                </a:lnTo>
                <a:lnTo>
                  <a:pt x="5151967" y="364635"/>
                </a:lnTo>
                <a:lnTo>
                  <a:pt x="5179263" y="364635"/>
                </a:lnTo>
                <a:lnTo>
                  <a:pt x="5179263" y="364635"/>
                </a:lnTo>
                <a:lnTo>
                  <a:pt x="5199734" y="364635"/>
                </a:lnTo>
                <a:lnTo>
                  <a:pt x="5199734" y="364635"/>
                </a:lnTo>
                <a:lnTo>
                  <a:pt x="5206558" y="364635"/>
                </a:lnTo>
                <a:lnTo>
                  <a:pt x="5206558" y="364635"/>
                </a:lnTo>
                <a:lnTo>
                  <a:pt x="5213382" y="364635"/>
                </a:lnTo>
                <a:lnTo>
                  <a:pt x="5213382" y="364635"/>
                </a:lnTo>
                <a:lnTo>
                  <a:pt x="5220205" y="364635"/>
                </a:lnTo>
                <a:lnTo>
                  <a:pt x="5220205" y="364635"/>
                </a:lnTo>
                <a:lnTo>
                  <a:pt x="5227029" y="364635"/>
                </a:lnTo>
                <a:lnTo>
                  <a:pt x="5227029" y="364635"/>
                </a:lnTo>
                <a:lnTo>
                  <a:pt x="5233853" y="364635"/>
                </a:lnTo>
                <a:lnTo>
                  <a:pt x="5233853" y="364635"/>
                </a:lnTo>
                <a:lnTo>
                  <a:pt x="5240677" y="364635"/>
                </a:lnTo>
                <a:lnTo>
                  <a:pt x="5240677" y="364635"/>
                </a:lnTo>
                <a:lnTo>
                  <a:pt x="5247501" y="364635"/>
                </a:lnTo>
                <a:lnTo>
                  <a:pt x="5247501" y="364635"/>
                </a:lnTo>
                <a:lnTo>
                  <a:pt x="5254324" y="364635"/>
                </a:lnTo>
                <a:lnTo>
                  <a:pt x="5254324" y="364635"/>
                </a:lnTo>
                <a:lnTo>
                  <a:pt x="5261148" y="364635"/>
                </a:lnTo>
                <a:lnTo>
                  <a:pt x="5261148" y="364635"/>
                </a:lnTo>
                <a:lnTo>
                  <a:pt x="5267972" y="364635"/>
                </a:lnTo>
                <a:lnTo>
                  <a:pt x="5267972" y="364635"/>
                </a:lnTo>
                <a:lnTo>
                  <a:pt x="5274796" y="364635"/>
                </a:lnTo>
                <a:lnTo>
                  <a:pt x="5274796" y="364635"/>
                </a:lnTo>
                <a:lnTo>
                  <a:pt x="5295267" y="364635"/>
                </a:lnTo>
                <a:lnTo>
                  <a:pt x="5295267" y="364635"/>
                </a:lnTo>
                <a:lnTo>
                  <a:pt x="5308915" y="364635"/>
                </a:lnTo>
                <a:lnTo>
                  <a:pt x="5308915" y="364635"/>
                </a:lnTo>
                <a:lnTo>
                  <a:pt x="5315739" y="364635"/>
                </a:lnTo>
                <a:lnTo>
                  <a:pt x="5315739" y="364635"/>
                </a:lnTo>
                <a:lnTo>
                  <a:pt x="5349858" y="364635"/>
                </a:lnTo>
                <a:lnTo>
                  <a:pt x="5349858" y="364635"/>
                </a:lnTo>
                <a:lnTo>
                  <a:pt x="5356681" y="364635"/>
                </a:lnTo>
                <a:lnTo>
                  <a:pt x="5356681" y="364635"/>
                </a:lnTo>
                <a:lnTo>
                  <a:pt x="5390800" y="364635"/>
                </a:lnTo>
                <a:lnTo>
                  <a:pt x="5390800" y="364635"/>
                </a:lnTo>
              </a:path>
            </a:pathLst>
          </a:custGeom>
          <a:ln w="27101" cap="flat">
            <a:solidFill>
              <a:srgbClr val="155E1F"/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28" name="pl9">
            <a:extLst>
              <a:ext uri="{FF2B5EF4-FFF2-40B4-BE49-F238E27FC236}">
                <a16:creationId xmlns:a16="http://schemas.microsoft.com/office/drawing/2014/main" id="{A316C590-8AB4-E516-73BD-752F967D25A7}"/>
              </a:ext>
            </a:extLst>
          </p:cNvPr>
          <p:cNvSpPr/>
          <p:nvPr/>
        </p:nvSpPr>
        <p:spPr>
          <a:xfrm>
            <a:off x="3947754" y="1484187"/>
            <a:ext cx="5390800" cy="491150"/>
          </a:xfrm>
          <a:custGeom>
            <a:avLst/>
            <a:gdLst/>
            <a:ahLst/>
            <a:cxnLst/>
            <a:rect l="0" t="0" r="0" b="0"/>
            <a:pathLst>
              <a:path w="5390800" h="491150">
                <a:moveTo>
                  <a:pt x="0" y="0"/>
                </a:moveTo>
                <a:lnTo>
                  <a:pt x="47766" y="0"/>
                </a:lnTo>
                <a:lnTo>
                  <a:pt x="47766" y="0"/>
                </a:lnTo>
                <a:lnTo>
                  <a:pt x="61414" y="0"/>
                </a:lnTo>
                <a:lnTo>
                  <a:pt x="61414" y="0"/>
                </a:lnTo>
                <a:lnTo>
                  <a:pt x="109180" y="0"/>
                </a:lnTo>
                <a:lnTo>
                  <a:pt x="109180" y="0"/>
                </a:lnTo>
                <a:lnTo>
                  <a:pt x="136475" y="0"/>
                </a:lnTo>
                <a:lnTo>
                  <a:pt x="136475" y="0"/>
                </a:lnTo>
                <a:lnTo>
                  <a:pt x="143299" y="0"/>
                </a:lnTo>
                <a:lnTo>
                  <a:pt x="143299" y="0"/>
                </a:lnTo>
                <a:lnTo>
                  <a:pt x="197890" y="0"/>
                </a:lnTo>
                <a:lnTo>
                  <a:pt x="197890" y="0"/>
                </a:lnTo>
                <a:lnTo>
                  <a:pt x="232009" y="0"/>
                </a:lnTo>
                <a:lnTo>
                  <a:pt x="232009" y="15352"/>
                </a:lnTo>
                <a:lnTo>
                  <a:pt x="252480" y="15352"/>
                </a:lnTo>
                <a:lnTo>
                  <a:pt x="252480" y="15352"/>
                </a:lnTo>
                <a:lnTo>
                  <a:pt x="293423" y="15352"/>
                </a:lnTo>
                <a:lnTo>
                  <a:pt x="293423" y="30879"/>
                </a:lnTo>
                <a:lnTo>
                  <a:pt x="307070" y="30879"/>
                </a:lnTo>
                <a:lnTo>
                  <a:pt x="307070" y="30879"/>
                </a:lnTo>
                <a:lnTo>
                  <a:pt x="491313" y="30879"/>
                </a:lnTo>
                <a:lnTo>
                  <a:pt x="491313" y="30879"/>
                </a:lnTo>
                <a:lnTo>
                  <a:pt x="504961" y="30879"/>
                </a:lnTo>
                <a:lnTo>
                  <a:pt x="504961" y="46585"/>
                </a:lnTo>
                <a:lnTo>
                  <a:pt x="634613" y="46585"/>
                </a:lnTo>
                <a:lnTo>
                  <a:pt x="634613" y="46585"/>
                </a:lnTo>
                <a:lnTo>
                  <a:pt x="736970" y="46585"/>
                </a:lnTo>
                <a:lnTo>
                  <a:pt x="736970" y="46585"/>
                </a:lnTo>
                <a:lnTo>
                  <a:pt x="852974" y="46585"/>
                </a:lnTo>
                <a:lnTo>
                  <a:pt x="852974" y="46585"/>
                </a:lnTo>
                <a:lnTo>
                  <a:pt x="907565" y="46585"/>
                </a:lnTo>
                <a:lnTo>
                  <a:pt x="907565" y="62570"/>
                </a:lnTo>
                <a:lnTo>
                  <a:pt x="1030393" y="62570"/>
                </a:lnTo>
                <a:lnTo>
                  <a:pt x="1030393" y="62570"/>
                </a:lnTo>
                <a:lnTo>
                  <a:pt x="1044041" y="62570"/>
                </a:lnTo>
                <a:lnTo>
                  <a:pt x="1044041" y="62570"/>
                </a:lnTo>
                <a:lnTo>
                  <a:pt x="1050864" y="62570"/>
                </a:lnTo>
                <a:lnTo>
                  <a:pt x="1050864" y="62570"/>
                </a:lnTo>
                <a:lnTo>
                  <a:pt x="1139574" y="62570"/>
                </a:lnTo>
                <a:lnTo>
                  <a:pt x="1139574" y="62570"/>
                </a:lnTo>
                <a:lnTo>
                  <a:pt x="1160045" y="62570"/>
                </a:lnTo>
                <a:lnTo>
                  <a:pt x="1160045" y="79147"/>
                </a:lnTo>
                <a:lnTo>
                  <a:pt x="1194164" y="79147"/>
                </a:lnTo>
                <a:lnTo>
                  <a:pt x="1194164" y="95724"/>
                </a:lnTo>
                <a:lnTo>
                  <a:pt x="1255578" y="95724"/>
                </a:lnTo>
                <a:lnTo>
                  <a:pt x="1255578" y="112301"/>
                </a:lnTo>
                <a:lnTo>
                  <a:pt x="1289697" y="112301"/>
                </a:lnTo>
                <a:lnTo>
                  <a:pt x="1289697" y="112301"/>
                </a:lnTo>
                <a:lnTo>
                  <a:pt x="1303345" y="112301"/>
                </a:lnTo>
                <a:lnTo>
                  <a:pt x="1303345" y="128983"/>
                </a:lnTo>
                <a:lnTo>
                  <a:pt x="1378407" y="128983"/>
                </a:lnTo>
                <a:lnTo>
                  <a:pt x="1378407" y="128983"/>
                </a:lnTo>
                <a:lnTo>
                  <a:pt x="1398878" y="128983"/>
                </a:lnTo>
                <a:lnTo>
                  <a:pt x="1398878" y="128983"/>
                </a:lnTo>
                <a:lnTo>
                  <a:pt x="1501235" y="128983"/>
                </a:lnTo>
                <a:lnTo>
                  <a:pt x="1501235" y="128983"/>
                </a:lnTo>
                <a:lnTo>
                  <a:pt x="1528530" y="128983"/>
                </a:lnTo>
                <a:lnTo>
                  <a:pt x="1528530" y="146102"/>
                </a:lnTo>
                <a:lnTo>
                  <a:pt x="1576297" y="146102"/>
                </a:lnTo>
                <a:lnTo>
                  <a:pt x="1576297" y="146102"/>
                </a:lnTo>
                <a:lnTo>
                  <a:pt x="1651359" y="146102"/>
                </a:lnTo>
                <a:lnTo>
                  <a:pt x="1651359" y="146102"/>
                </a:lnTo>
                <a:lnTo>
                  <a:pt x="1815130" y="146102"/>
                </a:lnTo>
                <a:lnTo>
                  <a:pt x="1815130" y="146102"/>
                </a:lnTo>
                <a:lnTo>
                  <a:pt x="1835601" y="146102"/>
                </a:lnTo>
                <a:lnTo>
                  <a:pt x="1835601" y="146102"/>
                </a:lnTo>
                <a:lnTo>
                  <a:pt x="1849249" y="146102"/>
                </a:lnTo>
                <a:lnTo>
                  <a:pt x="1849249" y="146102"/>
                </a:lnTo>
                <a:lnTo>
                  <a:pt x="1937958" y="146102"/>
                </a:lnTo>
                <a:lnTo>
                  <a:pt x="1937958" y="146102"/>
                </a:lnTo>
                <a:lnTo>
                  <a:pt x="1958430" y="146102"/>
                </a:lnTo>
                <a:lnTo>
                  <a:pt x="1958430" y="164171"/>
                </a:lnTo>
                <a:lnTo>
                  <a:pt x="2067610" y="164171"/>
                </a:lnTo>
                <a:lnTo>
                  <a:pt x="2067610" y="164171"/>
                </a:lnTo>
                <a:lnTo>
                  <a:pt x="2279148" y="164171"/>
                </a:lnTo>
                <a:lnTo>
                  <a:pt x="2279148" y="182367"/>
                </a:lnTo>
                <a:lnTo>
                  <a:pt x="2340562" y="182367"/>
                </a:lnTo>
                <a:lnTo>
                  <a:pt x="2340562" y="182367"/>
                </a:lnTo>
                <a:lnTo>
                  <a:pt x="2361034" y="182367"/>
                </a:lnTo>
                <a:lnTo>
                  <a:pt x="2361034" y="182367"/>
                </a:lnTo>
                <a:lnTo>
                  <a:pt x="2367858" y="182367"/>
                </a:lnTo>
                <a:lnTo>
                  <a:pt x="2367858" y="200826"/>
                </a:lnTo>
                <a:lnTo>
                  <a:pt x="2388329" y="200826"/>
                </a:lnTo>
                <a:lnTo>
                  <a:pt x="2388329" y="219284"/>
                </a:lnTo>
                <a:lnTo>
                  <a:pt x="2483862" y="219284"/>
                </a:lnTo>
                <a:lnTo>
                  <a:pt x="2483862" y="219284"/>
                </a:lnTo>
                <a:lnTo>
                  <a:pt x="2490686" y="219284"/>
                </a:lnTo>
                <a:lnTo>
                  <a:pt x="2490686" y="237878"/>
                </a:lnTo>
                <a:lnTo>
                  <a:pt x="2497510" y="237878"/>
                </a:lnTo>
                <a:lnTo>
                  <a:pt x="2497510" y="237878"/>
                </a:lnTo>
                <a:lnTo>
                  <a:pt x="2511157" y="237878"/>
                </a:lnTo>
                <a:lnTo>
                  <a:pt x="2511157" y="237878"/>
                </a:lnTo>
                <a:lnTo>
                  <a:pt x="2538453" y="237878"/>
                </a:lnTo>
                <a:lnTo>
                  <a:pt x="2538453" y="256751"/>
                </a:lnTo>
                <a:lnTo>
                  <a:pt x="2613514" y="256751"/>
                </a:lnTo>
                <a:lnTo>
                  <a:pt x="2613514" y="256751"/>
                </a:lnTo>
                <a:lnTo>
                  <a:pt x="2668105" y="256751"/>
                </a:lnTo>
                <a:lnTo>
                  <a:pt x="2668105" y="256751"/>
                </a:lnTo>
                <a:lnTo>
                  <a:pt x="2688576" y="256751"/>
                </a:lnTo>
                <a:lnTo>
                  <a:pt x="2688576" y="275915"/>
                </a:lnTo>
                <a:lnTo>
                  <a:pt x="2784109" y="275915"/>
                </a:lnTo>
                <a:lnTo>
                  <a:pt x="2784109" y="275915"/>
                </a:lnTo>
                <a:lnTo>
                  <a:pt x="2797757" y="275915"/>
                </a:lnTo>
                <a:lnTo>
                  <a:pt x="2797757" y="275915"/>
                </a:lnTo>
                <a:lnTo>
                  <a:pt x="2838700" y="275915"/>
                </a:lnTo>
                <a:lnTo>
                  <a:pt x="2838700" y="275915"/>
                </a:lnTo>
                <a:lnTo>
                  <a:pt x="2859171" y="275915"/>
                </a:lnTo>
                <a:lnTo>
                  <a:pt x="2859171" y="275915"/>
                </a:lnTo>
                <a:lnTo>
                  <a:pt x="2913761" y="275915"/>
                </a:lnTo>
                <a:lnTo>
                  <a:pt x="2913761" y="295693"/>
                </a:lnTo>
                <a:lnTo>
                  <a:pt x="2941057" y="295693"/>
                </a:lnTo>
                <a:lnTo>
                  <a:pt x="2941057" y="295693"/>
                </a:lnTo>
                <a:lnTo>
                  <a:pt x="2981999" y="295693"/>
                </a:lnTo>
                <a:lnTo>
                  <a:pt x="2981999" y="315631"/>
                </a:lnTo>
                <a:lnTo>
                  <a:pt x="3036590" y="315631"/>
                </a:lnTo>
                <a:lnTo>
                  <a:pt x="3036590" y="315631"/>
                </a:lnTo>
                <a:lnTo>
                  <a:pt x="3084356" y="315631"/>
                </a:lnTo>
                <a:lnTo>
                  <a:pt x="3084356" y="315631"/>
                </a:lnTo>
                <a:lnTo>
                  <a:pt x="3091180" y="315631"/>
                </a:lnTo>
                <a:lnTo>
                  <a:pt x="3091180" y="315631"/>
                </a:lnTo>
                <a:lnTo>
                  <a:pt x="3145771" y="315631"/>
                </a:lnTo>
                <a:lnTo>
                  <a:pt x="3145771" y="336071"/>
                </a:lnTo>
                <a:lnTo>
                  <a:pt x="3227656" y="336071"/>
                </a:lnTo>
                <a:lnTo>
                  <a:pt x="3227656" y="336071"/>
                </a:lnTo>
                <a:lnTo>
                  <a:pt x="3248128" y="336071"/>
                </a:lnTo>
                <a:lnTo>
                  <a:pt x="3248128" y="356687"/>
                </a:lnTo>
                <a:lnTo>
                  <a:pt x="3323189" y="356687"/>
                </a:lnTo>
                <a:lnTo>
                  <a:pt x="3323189" y="356687"/>
                </a:lnTo>
                <a:lnTo>
                  <a:pt x="3602965" y="356687"/>
                </a:lnTo>
                <a:lnTo>
                  <a:pt x="3602965" y="377481"/>
                </a:lnTo>
                <a:lnTo>
                  <a:pt x="3616613" y="377481"/>
                </a:lnTo>
                <a:lnTo>
                  <a:pt x="3616613" y="377481"/>
                </a:lnTo>
                <a:lnTo>
                  <a:pt x="3732617" y="377481"/>
                </a:lnTo>
                <a:lnTo>
                  <a:pt x="3732617" y="377481"/>
                </a:lnTo>
                <a:lnTo>
                  <a:pt x="3821327" y="377481"/>
                </a:lnTo>
                <a:lnTo>
                  <a:pt x="3821327" y="377481"/>
                </a:lnTo>
                <a:lnTo>
                  <a:pt x="3875917" y="377481"/>
                </a:lnTo>
                <a:lnTo>
                  <a:pt x="3875917" y="377481"/>
                </a:lnTo>
                <a:lnTo>
                  <a:pt x="3910036" y="377481"/>
                </a:lnTo>
                <a:lnTo>
                  <a:pt x="3910036" y="377481"/>
                </a:lnTo>
                <a:lnTo>
                  <a:pt x="3964626" y="377481"/>
                </a:lnTo>
                <a:lnTo>
                  <a:pt x="3964626" y="399230"/>
                </a:lnTo>
                <a:lnTo>
                  <a:pt x="4005569" y="399230"/>
                </a:lnTo>
                <a:lnTo>
                  <a:pt x="4005569" y="399230"/>
                </a:lnTo>
                <a:lnTo>
                  <a:pt x="4053336" y="399230"/>
                </a:lnTo>
                <a:lnTo>
                  <a:pt x="4053336" y="421181"/>
                </a:lnTo>
                <a:lnTo>
                  <a:pt x="4148869" y="421181"/>
                </a:lnTo>
                <a:lnTo>
                  <a:pt x="4148869" y="421181"/>
                </a:lnTo>
                <a:lnTo>
                  <a:pt x="4353583" y="421181"/>
                </a:lnTo>
                <a:lnTo>
                  <a:pt x="4353583" y="443342"/>
                </a:lnTo>
                <a:lnTo>
                  <a:pt x="4483235" y="443342"/>
                </a:lnTo>
                <a:lnTo>
                  <a:pt x="4483235" y="465503"/>
                </a:lnTo>
                <a:lnTo>
                  <a:pt x="4571944" y="465503"/>
                </a:lnTo>
                <a:lnTo>
                  <a:pt x="4571944" y="465503"/>
                </a:lnTo>
                <a:lnTo>
                  <a:pt x="4585592" y="465503"/>
                </a:lnTo>
                <a:lnTo>
                  <a:pt x="4585592" y="465503"/>
                </a:lnTo>
                <a:lnTo>
                  <a:pt x="4606063" y="465503"/>
                </a:lnTo>
                <a:lnTo>
                  <a:pt x="4606063" y="465503"/>
                </a:lnTo>
                <a:lnTo>
                  <a:pt x="4612887" y="465503"/>
                </a:lnTo>
                <a:lnTo>
                  <a:pt x="4612887" y="465503"/>
                </a:lnTo>
                <a:lnTo>
                  <a:pt x="4626535" y="465503"/>
                </a:lnTo>
                <a:lnTo>
                  <a:pt x="4626535" y="465503"/>
                </a:lnTo>
                <a:lnTo>
                  <a:pt x="4653830" y="465503"/>
                </a:lnTo>
                <a:lnTo>
                  <a:pt x="4653830" y="465503"/>
                </a:lnTo>
                <a:lnTo>
                  <a:pt x="4667478" y="465503"/>
                </a:lnTo>
                <a:lnTo>
                  <a:pt x="4667478" y="465503"/>
                </a:lnTo>
                <a:lnTo>
                  <a:pt x="4681125" y="465503"/>
                </a:lnTo>
                <a:lnTo>
                  <a:pt x="4681125" y="465503"/>
                </a:lnTo>
                <a:lnTo>
                  <a:pt x="4701597" y="465503"/>
                </a:lnTo>
                <a:lnTo>
                  <a:pt x="4701597" y="465503"/>
                </a:lnTo>
                <a:lnTo>
                  <a:pt x="4722068" y="465503"/>
                </a:lnTo>
                <a:lnTo>
                  <a:pt x="4722068" y="465503"/>
                </a:lnTo>
                <a:lnTo>
                  <a:pt x="4776658" y="465503"/>
                </a:lnTo>
                <a:lnTo>
                  <a:pt x="4776658" y="465503"/>
                </a:lnTo>
                <a:lnTo>
                  <a:pt x="4803954" y="465503"/>
                </a:lnTo>
                <a:lnTo>
                  <a:pt x="4803954" y="465503"/>
                </a:lnTo>
                <a:lnTo>
                  <a:pt x="4838073" y="465503"/>
                </a:lnTo>
                <a:lnTo>
                  <a:pt x="4838073" y="491150"/>
                </a:lnTo>
                <a:lnTo>
                  <a:pt x="4851720" y="491150"/>
                </a:lnTo>
                <a:lnTo>
                  <a:pt x="4851720" y="491150"/>
                </a:lnTo>
                <a:lnTo>
                  <a:pt x="4892663" y="491150"/>
                </a:lnTo>
                <a:lnTo>
                  <a:pt x="4892663" y="491150"/>
                </a:lnTo>
                <a:lnTo>
                  <a:pt x="4913134" y="491150"/>
                </a:lnTo>
                <a:lnTo>
                  <a:pt x="4913134" y="491150"/>
                </a:lnTo>
                <a:lnTo>
                  <a:pt x="4919958" y="491150"/>
                </a:lnTo>
                <a:lnTo>
                  <a:pt x="4919958" y="491150"/>
                </a:lnTo>
                <a:lnTo>
                  <a:pt x="4940430" y="491150"/>
                </a:lnTo>
                <a:lnTo>
                  <a:pt x="4940430" y="491150"/>
                </a:lnTo>
                <a:lnTo>
                  <a:pt x="4954077" y="491150"/>
                </a:lnTo>
                <a:lnTo>
                  <a:pt x="4954077" y="491150"/>
                </a:lnTo>
                <a:lnTo>
                  <a:pt x="4960901" y="491150"/>
                </a:lnTo>
                <a:lnTo>
                  <a:pt x="4960901" y="491150"/>
                </a:lnTo>
                <a:lnTo>
                  <a:pt x="4967725" y="491150"/>
                </a:lnTo>
                <a:lnTo>
                  <a:pt x="4967725" y="491150"/>
                </a:lnTo>
                <a:lnTo>
                  <a:pt x="4988196" y="491150"/>
                </a:lnTo>
                <a:lnTo>
                  <a:pt x="4988196" y="491150"/>
                </a:lnTo>
                <a:lnTo>
                  <a:pt x="5008668" y="491150"/>
                </a:lnTo>
                <a:lnTo>
                  <a:pt x="5008668" y="491150"/>
                </a:lnTo>
                <a:lnTo>
                  <a:pt x="5022315" y="491150"/>
                </a:lnTo>
                <a:lnTo>
                  <a:pt x="5022315" y="491150"/>
                </a:lnTo>
                <a:lnTo>
                  <a:pt x="5056434" y="491150"/>
                </a:lnTo>
                <a:lnTo>
                  <a:pt x="5056434" y="491150"/>
                </a:lnTo>
                <a:lnTo>
                  <a:pt x="5083729" y="491150"/>
                </a:lnTo>
                <a:lnTo>
                  <a:pt x="5083729" y="491150"/>
                </a:lnTo>
                <a:lnTo>
                  <a:pt x="5111025" y="491150"/>
                </a:lnTo>
                <a:lnTo>
                  <a:pt x="5111025" y="491150"/>
                </a:lnTo>
                <a:lnTo>
                  <a:pt x="5138320" y="491150"/>
                </a:lnTo>
                <a:lnTo>
                  <a:pt x="5138320" y="491150"/>
                </a:lnTo>
                <a:lnTo>
                  <a:pt x="5172439" y="491150"/>
                </a:lnTo>
                <a:lnTo>
                  <a:pt x="5172439" y="491150"/>
                </a:lnTo>
                <a:lnTo>
                  <a:pt x="5199734" y="491150"/>
                </a:lnTo>
                <a:lnTo>
                  <a:pt x="5199734" y="491150"/>
                </a:lnTo>
                <a:lnTo>
                  <a:pt x="5267972" y="491150"/>
                </a:lnTo>
                <a:lnTo>
                  <a:pt x="5267972" y="491150"/>
                </a:lnTo>
                <a:lnTo>
                  <a:pt x="5295267" y="491150"/>
                </a:lnTo>
                <a:lnTo>
                  <a:pt x="5295267" y="491150"/>
                </a:lnTo>
                <a:lnTo>
                  <a:pt x="5356681" y="491150"/>
                </a:lnTo>
                <a:lnTo>
                  <a:pt x="5356681" y="491150"/>
                </a:lnTo>
                <a:lnTo>
                  <a:pt x="5370329" y="491150"/>
                </a:lnTo>
                <a:lnTo>
                  <a:pt x="5370329" y="491150"/>
                </a:lnTo>
                <a:lnTo>
                  <a:pt x="5377153" y="491150"/>
                </a:lnTo>
                <a:lnTo>
                  <a:pt x="5377153" y="491150"/>
                </a:lnTo>
                <a:lnTo>
                  <a:pt x="5383977" y="491150"/>
                </a:lnTo>
                <a:lnTo>
                  <a:pt x="5383977" y="491150"/>
                </a:lnTo>
                <a:lnTo>
                  <a:pt x="5390800" y="491150"/>
                </a:lnTo>
                <a:lnTo>
                  <a:pt x="5390800" y="491150"/>
                </a:lnTo>
              </a:path>
            </a:pathLst>
          </a:custGeom>
          <a:ln w="27101" cap="flat">
            <a:solidFill>
              <a:srgbClr val="CE632B"/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58" name="pl239">
            <a:extLst>
              <a:ext uri="{FF2B5EF4-FFF2-40B4-BE49-F238E27FC236}">
                <a16:creationId xmlns:a16="http://schemas.microsoft.com/office/drawing/2014/main" id="{611CCE79-5326-2EF9-D886-8D90FC0B5AC3}"/>
              </a:ext>
            </a:extLst>
          </p:cNvPr>
          <p:cNvSpPr/>
          <p:nvPr/>
        </p:nvSpPr>
        <p:spPr>
          <a:xfrm>
            <a:off x="6438441" y="1346784"/>
            <a:ext cx="0" cy="3022873"/>
          </a:xfrm>
          <a:custGeom>
            <a:avLst/>
            <a:gdLst/>
            <a:ahLst/>
            <a:cxnLst/>
            <a:rect l="0" t="0" r="0" b="0"/>
            <a:pathLst>
              <a:path h="3022873">
                <a:moveTo>
                  <a:pt x="0" y="3022873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14782" cap="flat">
            <a:solidFill>
              <a:srgbClr val="000000">
                <a:alpha val="50196"/>
              </a:srgbClr>
            </a:solidFill>
            <a:prstDash val="dash"/>
            <a:round/>
          </a:ln>
        </p:spPr>
        <p:txBody>
          <a:bodyPr/>
          <a:lstStyle/>
          <a:p>
            <a:endParaRPr/>
          </a:p>
        </p:txBody>
      </p:sp>
      <p:sp>
        <p:nvSpPr>
          <p:cNvPr id="559" name="pl240">
            <a:extLst>
              <a:ext uri="{FF2B5EF4-FFF2-40B4-BE49-F238E27FC236}">
                <a16:creationId xmlns:a16="http://schemas.microsoft.com/office/drawing/2014/main" id="{E03A9F73-E1DD-8484-F540-C9273E9CCEA9}"/>
              </a:ext>
            </a:extLst>
          </p:cNvPr>
          <p:cNvSpPr/>
          <p:nvPr/>
        </p:nvSpPr>
        <p:spPr>
          <a:xfrm>
            <a:off x="8929127" y="1346784"/>
            <a:ext cx="0" cy="3022873"/>
          </a:xfrm>
          <a:custGeom>
            <a:avLst/>
            <a:gdLst/>
            <a:ahLst/>
            <a:cxnLst/>
            <a:rect l="0" t="0" r="0" b="0"/>
            <a:pathLst>
              <a:path h="3022873">
                <a:moveTo>
                  <a:pt x="0" y="3022873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14782" cap="flat">
            <a:solidFill>
              <a:srgbClr val="000000"/>
            </a:solidFill>
            <a:prstDash val="dash"/>
            <a:round/>
          </a:ln>
        </p:spPr>
        <p:txBody>
          <a:bodyPr/>
          <a:lstStyle/>
          <a:p>
            <a:endParaRPr/>
          </a:p>
        </p:txBody>
      </p:sp>
      <p:sp>
        <p:nvSpPr>
          <p:cNvPr id="560" name="pl241">
            <a:extLst>
              <a:ext uri="{FF2B5EF4-FFF2-40B4-BE49-F238E27FC236}">
                <a16:creationId xmlns:a16="http://schemas.microsoft.com/office/drawing/2014/main" id="{A878B2F2-FA3D-2C2A-18A8-4D1AEB96DDCA}"/>
              </a:ext>
            </a:extLst>
          </p:cNvPr>
          <p:cNvSpPr/>
          <p:nvPr/>
        </p:nvSpPr>
        <p:spPr>
          <a:xfrm>
            <a:off x="9338555" y="1346784"/>
            <a:ext cx="0" cy="3022873"/>
          </a:xfrm>
          <a:custGeom>
            <a:avLst/>
            <a:gdLst/>
            <a:ahLst/>
            <a:cxnLst/>
            <a:rect l="0" t="0" r="0" b="0"/>
            <a:pathLst>
              <a:path h="3022873">
                <a:moveTo>
                  <a:pt x="0" y="3022873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14782" cap="flat">
            <a:solidFill>
              <a:srgbClr val="000000">
                <a:alpha val="50196"/>
              </a:srgbClr>
            </a:solidFill>
            <a:prstDash val="dash"/>
            <a:round/>
          </a:ln>
        </p:spPr>
        <p:txBody>
          <a:bodyPr/>
          <a:lstStyle/>
          <a:p>
            <a:endParaRPr/>
          </a:p>
        </p:txBody>
      </p:sp>
      <p:sp>
        <p:nvSpPr>
          <p:cNvPr id="578" name="pl259">
            <a:extLst>
              <a:ext uri="{FF2B5EF4-FFF2-40B4-BE49-F238E27FC236}">
                <a16:creationId xmlns:a16="http://schemas.microsoft.com/office/drawing/2014/main" id="{1E65DC09-72C9-D32F-479C-54158042EA3F}"/>
              </a:ext>
            </a:extLst>
          </p:cNvPr>
          <p:cNvSpPr/>
          <p:nvPr/>
        </p:nvSpPr>
        <p:spPr>
          <a:xfrm>
            <a:off x="3678214" y="1346784"/>
            <a:ext cx="0" cy="3022873"/>
          </a:xfrm>
          <a:custGeom>
            <a:avLst/>
            <a:gdLst/>
            <a:ahLst/>
            <a:cxnLst/>
            <a:rect l="0" t="0" r="0" b="0"/>
            <a:pathLst>
              <a:path h="3022873">
                <a:moveTo>
                  <a:pt x="0" y="3022873"/>
                </a:moveTo>
                <a:lnTo>
                  <a:pt x="0" y="0"/>
                </a:lnTo>
              </a:path>
            </a:pathLst>
          </a:custGeom>
          <a:ln w="14782" cap="sq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79" name="tx260">
            <a:extLst>
              <a:ext uri="{FF2B5EF4-FFF2-40B4-BE49-F238E27FC236}">
                <a16:creationId xmlns:a16="http://schemas.microsoft.com/office/drawing/2014/main" id="{FFEA8E83-877C-92CC-B7FC-FC78D3B0A487}"/>
              </a:ext>
            </a:extLst>
          </p:cNvPr>
          <p:cNvSpPr/>
          <p:nvPr/>
        </p:nvSpPr>
        <p:spPr>
          <a:xfrm>
            <a:off x="3389612" y="4177665"/>
            <a:ext cx="220278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0%</a:t>
            </a:r>
          </a:p>
        </p:txBody>
      </p:sp>
      <p:sp>
        <p:nvSpPr>
          <p:cNvPr id="580" name="tx261">
            <a:extLst>
              <a:ext uri="{FF2B5EF4-FFF2-40B4-BE49-F238E27FC236}">
                <a16:creationId xmlns:a16="http://schemas.microsoft.com/office/drawing/2014/main" id="{B2A13473-DC5A-D178-A85C-D7BF5B4DAE3E}"/>
              </a:ext>
            </a:extLst>
          </p:cNvPr>
          <p:cNvSpPr/>
          <p:nvPr/>
        </p:nvSpPr>
        <p:spPr>
          <a:xfrm>
            <a:off x="3304847" y="3902858"/>
            <a:ext cx="305043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10%</a:t>
            </a:r>
          </a:p>
        </p:txBody>
      </p:sp>
      <p:sp>
        <p:nvSpPr>
          <p:cNvPr id="581" name="tx262">
            <a:extLst>
              <a:ext uri="{FF2B5EF4-FFF2-40B4-BE49-F238E27FC236}">
                <a16:creationId xmlns:a16="http://schemas.microsoft.com/office/drawing/2014/main" id="{1631FBB8-2FB4-7397-24D7-0F58C1FD97D7}"/>
              </a:ext>
            </a:extLst>
          </p:cNvPr>
          <p:cNvSpPr/>
          <p:nvPr/>
        </p:nvSpPr>
        <p:spPr>
          <a:xfrm>
            <a:off x="3304847" y="3628051"/>
            <a:ext cx="305043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20%</a:t>
            </a:r>
          </a:p>
        </p:txBody>
      </p:sp>
      <p:sp>
        <p:nvSpPr>
          <p:cNvPr id="582" name="tx263">
            <a:extLst>
              <a:ext uri="{FF2B5EF4-FFF2-40B4-BE49-F238E27FC236}">
                <a16:creationId xmlns:a16="http://schemas.microsoft.com/office/drawing/2014/main" id="{C954B8E1-B728-34CF-48A9-61B07105F41D}"/>
              </a:ext>
            </a:extLst>
          </p:cNvPr>
          <p:cNvSpPr/>
          <p:nvPr/>
        </p:nvSpPr>
        <p:spPr>
          <a:xfrm>
            <a:off x="3304847" y="3353245"/>
            <a:ext cx="305043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30%</a:t>
            </a:r>
          </a:p>
        </p:txBody>
      </p:sp>
      <p:sp>
        <p:nvSpPr>
          <p:cNvPr id="583" name="tx264">
            <a:extLst>
              <a:ext uri="{FF2B5EF4-FFF2-40B4-BE49-F238E27FC236}">
                <a16:creationId xmlns:a16="http://schemas.microsoft.com/office/drawing/2014/main" id="{E61B32EE-8F4A-4DDE-1C58-72C127BAFC49}"/>
              </a:ext>
            </a:extLst>
          </p:cNvPr>
          <p:cNvSpPr/>
          <p:nvPr/>
        </p:nvSpPr>
        <p:spPr>
          <a:xfrm>
            <a:off x="3304847" y="3078438"/>
            <a:ext cx="305043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40%</a:t>
            </a:r>
          </a:p>
        </p:txBody>
      </p:sp>
      <p:sp>
        <p:nvSpPr>
          <p:cNvPr id="584" name="tx265">
            <a:extLst>
              <a:ext uri="{FF2B5EF4-FFF2-40B4-BE49-F238E27FC236}">
                <a16:creationId xmlns:a16="http://schemas.microsoft.com/office/drawing/2014/main" id="{494E70CB-FB41-AECD-6E32-3D3B0F836A8A}"/>
              </a:ext>
            </a:extLst>
          </p:cNvPr>
          <p:cNvSpPr/>
          <p:nvPr/>
        </p:nvSpPr>
        <p:spPr>
          <a:xfrm>
            <a:off x="3304847" y="2803631"/>
            <a:ext cx="305043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50%</a:t>
            </a:r>
          </a:p>
        </p:txBody>
      </p:sp>
      <p:sp>
        <p:nvSpPr>
          <p:cNvPr id="585" name="tx266">
            <a:extLst>
              <a:ext uri="{FF2B5EF4-FFF2-40B4-BE49-F238E27FC236}">
                <a16:creationId xmlns:a16="http://schemas.microsoft.com/office/drawing/2014/main" id="{23F08C80-CC80-5F9F-9A55-71C7B1EBC02A}"/>
              </a:ext>
            </a:extLst>
          </p:cNvPr>
          <p:cNvSpPr/>
          <p:nvPr/>
        </p:nvSpPr>
        <p:spPr>
          <a:xfrm>
            <a:off x="3304847" y="2528824"/>
            <a:ext cx="305043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60%</a:t>
            </a:r>
          </a:p>
        </p:txBody>
      </p:sp>
      <p:sp>
        <p:nvSpPr>
          <p:cNvPr id="586" name="tx267">
            <a:extLst>
              <a:ext uri="{FF2B5EF4-FFF2-40B4-BE49-F238E27FC236}">
                <a16:creationId xmlns:a16="http://schemas.microsoft.com/office/drawing/2014/main" id="{288CDCB6-FBCC-C7CD-EA2C-DABA7E9EE095}"/>
              </a:ext>
            </a:extLst>
          </p:cNvPr>
          <p:cNvSpPr/>
          <p:nvPr/>
        </p:nvSpPr>
        <p:spPr>
          <a:xfrm>
            <a:off x="3304847" y="2254018"/>
            <a:ext cx="305043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70%</a:t>
            </a:r>
          </a:p>
        </p:txBody>
      </p:sp>
      <p:sp>
        <p:nvSpPr>
          <p:cNvPr id="587" name="tx268">
            <a:extLst>
              <a:ext uri="{FF2B5EF4-FFF2-40B4-BE49-F238E27FC236}">
                <a16:creationId xmlns:a16="http://schemas.microsoft.com/office/drawing/2014/main" id="{9183D6E4-539F-6766-7E94-20A42949E311}"/>
              </a:ext>
            </a:extLst>
          </p:cNvPr>
          <p:cNvSpPr/>
          <p:nvPr/>
        </p:nvSpPr>
        <p:spPr>
          <a:xfrm>
            <a:off x="3304847" y="1979211"/>
            <a:ext cx="305043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80%</a:t>
            </a:r>
          </a:p>
        </p:txBody>
      </p:sp>
      <p:sp>
        <p:nvSpPr>
          <p:cNvPr id="588" name="tx269">
            <a:extLst>
              <a:ext uri="{FF2B5EF4-FFF2-40B4-BE49-F238E27FC236}">
                <a16:creationId xmlns:a16="http://schemas.microsoft.com/office/drawing/2014/main" id="{914930BD-5643-A7A1-66F9-B50164C77DA1}"/>
              </a:ext>
            </a:extLst>
          </p:cNvPr>
          <p:cNvSpPr/>
          <p:nvPr/>
        </p:nvSpPr>
        <p:spPr>
          <a:xfrm>
            <a:off x="3304847" y="1704404"/>
            <a:ext cx="305043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90%</a:t>
            </a:r>
          </a:p>
        </p:txBody>
      </p:sp>
      <p:sp>
        <p:nvSpPr>
          <p:cNvPr id="589" name="tx270">
            <a:extLst>
              <a:ext uri="{FF2B5EF4-FFF2-40B4-BE49-F238E27FC236}">
                <a16:creationId xmlns:a16="http://schemas.microsoft.com/office/drawing/2014/main" id="{995C9213-6B5C-6621-9F07-4A54C3587A38}"/>
              </a:ext>
            </a:extLst>
          </p:cNvPr>
          <p:cNvSpPr/>
          <p:nvPr/>
        </p:nvSpPr>
        <p:spPr>
          <a:xfrm>
            <a:off x="3220082" y="1429598"/>
            <a:ext cx="389808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100%</a:t>
            </a:r>
          </a:p>
        </p:txBody>
      </p:sp>
      <p:sp>
        <p:nvSpPr>
          <p:cNvPr id="590" name="pl271">
            <a:extLst>
              <a:ext uri="{FF2B5EF4-FFF2-40B4-BE49-F238E27FC236}">
                <a16:creationId xmlns:a16="http://schemas.microsoft.com/office/drawing/2014/main" id="{496CE998-10CE-B514-93E0-B0E44DB80448}"/>
              </a:ext>
            </a:extLst>
          </p:cNvPr>
          <p:cNvSpPr/>
          <p:nvPr/>
        </p:nvSpPr>
        <p:spPr>
          <a:xfrm>
            <a:off x="3640257" y="4232254"/>
            <a:ext cx="37957" cy="0"/>
          </a:xfrm>
          <a:custGeom>
            <a:avLst/>
            <a:gdLst/>
            <a:ahLst/>
            <a:cxnLst/>
            <a:rect l="0" t="0" r="0" b="0"/>
            <a:pathLst>
              <a:path w="37957">
                <a:moveTo>
                  <a:pt x="0" y="0"/>
                </a:moveTo>
                <a:lnTo>
                  <a:pt x="37957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91" name="pl272">
            <a:extLst>
              <a:ext uri="{FF2B5EF4-FFF2-40B4-BE49-F238E27FC236}">
                <a16:creationId xmlns:a16="http://schemas.microsoft.com/office/drawing/2014/main" id="{6E9B43AF-611D-F545-134A-E6498634A128}"/>
              </a:ext>
            </a:extLst>
          </p:cNvPr>
          <p:cNvSpPr/>
          <p:nvPr/>
        </p:nvSpPr>
        <p:spPr>
          <a:xfrm>
            <a:off x="3640257" y="3957448"/>
            <a:ext cx="37957" cy="0"/>
          </a:xfrm>
          <a:custGeom>
            <a:avLst/>
            <a:gdLst/>
            <a:ahLst/>
            <a:cxnLst/>
            <a:rect l="0" t="0" r="0" b="0"/>
            <a:pathLst>
              <a:path w="37957">
                <a:moveTo>
                  <a:pt x="0" y="0"/>
                </a:moveTo>
                <a:lnTo>
                  <a:pt x="37957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92" name="pl273">
            <a:extLst>
              <a:ext uri="{FF2B5EF4-FFF2-40B4-BE49-F238E27FC236}">
                <a16:creationId xmlns:a16="http://schemas.microsoft.com/office/drawing/2014/main" id="{4F901B79-1E9D-ED64-93EB-AAA918637B7F}"/>
              </a:ext>
            </a:extLst>
          </p:cNvPr>
          <p:cNvSpPr/>
          <p:nvPr/>
        </p:nvSpPr>
        <p:spPr>
          <a:xfrm>
            <a:off x="3640257" y="3682641"/>
            <a:ext cx="37957" cy="0"/>
          </a:xfrm>
          <a:custGeom>
            <a:avLst/>
            <a:gdLst/>
            <a:ahLst/>
            <a:cxnLst/>
            <a:rect l="0" t="0" r="0" b="0"/>
            <a:pathLst>
              <a:path w="37957">
                <a:moveTo>
                  <a:pt x="0" y="0"/>
                </a:moveTo>
                <a:lnTo>
                  <a:pt x="37957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93" name="pl274">
            <a:extLst>
              <a:ext uri="{FF2B5EF4-FFF2-40B4-BE49-F238E27FC236}">
                <a16:creationId xmlns:a16="http://schemas.microsoft.com/office/drawing/2014/main" id="{E7D97410-DE10-F9C3-7D3B-C442546B7068}"/>
              </a:ext>
            </a:extLst>
          </p:cNvPr>
          <p:cNvSpPr/>
          <p:nvPr/>
        </p:nvSpPr>
        <p:spPr>
          <a:xfrm>
            <a:off x="3640257" y="3407834"/>
            <a:ext cx="37957" cy="0"/>
          </a:xfrm>
          <a:custGeom>
            <a:avLst/>
            <a:gdLst/>
            <a:ahLst/>
            <a:cxnLst/>
            <a:rect l="0" t="0" r="0" b="0"/>
            <a:pathLst>
              <a:path w="37957">
                <a:moveTo>
                  <a:pt x="0" y="0"/>
                </a:moveTo>
                <a:lnTo>
                  <a:pt x="37957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94" name="pl275">
            <a:extLst>
              <a:ext uri="{FF2B5EF4-FFF2-40B4-BE49-F238E27FC236}">
                <a16:creationId xmlns:a16="http://schemas.microsoft.com/office/drawing/2014/main" id="{330C18B0-7BED-1BD3-AE42-1D8AE2B3081B}"/>
              </a:ext>
            </a:extLst>
          </p:cNvPr>
          <p:cNvSpPr/>
          <p:nvPr/>
        </p:nvSpPr>
        <p:spPr>
          <a:xfrm>
            <a:off x="3640257" y="3133028"/>
            <a:ext cx="37957" cy="0"/>
          </a:xfrm>
          <a:custGeom>
            <a:avLst/>
            <a:gdLst/>
            <a:ahLst/>
            <a:cxnLst/>
            <a:rect l="0" t="0" r="0" b="0"/>
            <a:pathLst>
              <a:path w="37957">
                <a:moveTo>
                  <a:pt x="0" y="0"/>
                </a:moveTo>
                <a:lnTo>
                  <a:pt x="37957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95" name="pl276">
            <a:extLst>
              <a:ext uri="{FF2B5EF4-FFF2-40B4-BE49-F238E27FC236}">
                <a16:creationId xmlns:a16="http://schemas.microsoft.com/office/drawing/2014/main" id="{3F94BC8E-A9A1-5268-F770-051CAECA8BB9}"/>
              </a:ext>
            </a:extLst>
          </p:cNvPr>
          <p:cNvSpPr/>
          <p:nvPr/>
        </p:nvSpPr>
        <p:spPr>
          <a:xfrm>
            <a:off x="3640257" y="2858221"/>
            <a:ext cx="37957" cy="0"/>
          </a:xfrm>
          <a:custGeom>
            <a:avLst/>
            <a:gdLst/>
            <a:ahLst/>
            <a:cxnLst/>
            <a:rect l="0" t="0" r="0" b="0"/>
            <a:pathLst>
              <a:path w="37957">
                <a:moveTo>
                  <a:pt x="0" y="0"/>
                </a:moveTo>
                <a:lnTo>
                  <a:pt x="37957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96" name="pl277">
            <a:extLst>
              <a:ext uri="{FF2B5EF4-FFF2-40B4-BE49-F238E27FC236}">
                <a16:creationId xmlns:a16="http://schemas.microsoft.com/office/drawing/2014/main" id="{6FD5895A-08B4-2A97-7C29-7C541999DC09}"/>
              </a:ext>
            </a:extLst>
          </p:cNvPr>
          <p:cNvSpPr/>
          <p:nvPr/>
        </p:nvSpPr>
        <p:spPr>
          <a:xfrm>
            <a:off x="3640257" y="2583414"/>
            <a:ext cx="37957" cy="0"/>
          </a:xfrm>
          <a:custGeom>
            <a:avLst/>
            <a:gdLst/>
            <a:ahLst/>
            <a:cxnLst/>
            <a:rect l="0" t="0" r="0" b="0"/>
            <a:pathLst>
              <a:path w="37957">
                <a:moveTo>
                  <a:pt x="0" y="0"/>
                </a:moveTo>
                <a:lnTo>
                  <a:pt x="37957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97" name="pl278">
            <a:extLst>
              <a:ext uri="{FF2B5EF4-FFF2-40B4-BE49-F238E27FC236}">
                <a16:creationId xmlns:a16="http://schemas.microsoft.com/office/drawing/2014/main" id="{9B77B98B-E054-B627-06D9-DD5955A6CAAE}"/>
              </a:ext>
            </a:extLst>
          </p:cNvPr>
          <p:cNvSpPr/>
          <p:nvPr/>
        </p:nvSpPr>
        <p:spPr>
          <a:xfrm>
            <a:off x="3640257" y="2308607"/>
            <a:ext cx="37957" cy="0"/>
          </a:xfrm>
          <a:custGeom>
            <a:avLst/>
            <a:gdLst/>
            <a:ahLst/>
            <a:cxnLst/>
            <a:rect l="0" t="0" r="0" b="0"/>
            <a:pathLst>
              <a:path w="37957">
                <a:moveTo>
                  <a:pt x="0" y="0"/>
                </a:moveTo>
                <a:lnTo>
                  <a:pt x="37957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98" name="pl279">
            <a:extLst>
              <a:ext uri="{FF2B5EF4-FFF2-40B4-BE49-F238E27FC236}">
                <a16:creationId xmlns:a16="http://schemas.microsoft.com/office/drawing/2014/main" id="{0252011E-9949-4BD4-90A0-2DDBD4F27C34}"/>
              </a:ext>
            </a:extLst>
          </p:cNvPr>
          <p:cNvSpPr/>
          <p:nvPr/>
        </p:nvSpPr>
        <p:spPr>
          <a:xfrm>
            <a:off x="3640257" y="2033801"/>
            <a:ext cx="37957" cy="0"/>
          </a:xfrm>
          <a:custGeom>
            <a:avLst/>
            <a:gdLst/>
            <a:ahLst/>
            <a:cxnLst/>
            <a:rect l="0" t="0" r="0" b="0"/>
            <a:pathLst>
              <a:path w="37957">
                <a:moveTo>
                  <a:pt x="0" y="0"/>
                </a:moveTo>
                <a:lnTo>
                  <a:pt x="37957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99" name="pl280">
            <a:extLst>
              <a:ext uri="{FF2B5EF4-FFF2-40B4-BE49-F238E27FC236}">
                <a16:creationId xmlns:a16="http://schemas.microsoft.com/office/drawing/2014/main" id="{4C53C187-58DD-C9F4-2D0C-351A7B399C74}"/>
              </a:ext>
            </a:extLst>
          </p:cNvPr>
          <p:cNvSpPr/>
          <p:nvPr/>
        </p:nvSpPr>
        <p:spPr>
          <a:xfrm>
            <a:off x="3640257" y="1758994"/>
            <a:ext cx="37957" cy="0"/>
          </a:xfrm>
          <a:custGeom>
            <a:avLst/>
            <a:gdLst/>
            <a:ahLst/>
            <a:cxnLst/>
            <a:rect l="0" t="0" r="0" b="0"/>
            <a:pathLst>
              <a:path w="37957">
                <a:moveTo>
                  <a:pt x="0" y="0"/>
                </a:moveTo>
                <a:lnTo>
                  <a:pt x="37957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00" name="pl281">
            <a:extLst>
              <a:ext uri="{FF2B5EF4-FFF2-40B4-BE49-F238E27FC236}">
                <a16:creationId xmlns:a16="http://schemas.microsoft.com/office/drawing/2014/main" id="{1E913572-3038-A46D-7900-03ABE77A0724}"/>
              </a:ext>
            </a:extLst>
          </p:cNvPr>
          <p:cNvSpPr/>
          <p:nvPr/>
        </p:nvSpPr>
        <p:spPr>
          <a:xfrm>
            <a:off x="3640257" y="1484187"/>
            <a:ext cx="37957" cy="0"/>
          </a:xfrm>
          <a:custGeom>
            <a:avLst/>
            <a:gdLst/>
            <a:ahLst/>
            <a:cxnLst/>
            <a:rect l="0" t="0" r="0" b="0"/>
            <a:pathLst>
              <a:path w="37957">
                <a:moveTo>
                  <a:pt x="0" y="0"/>
                </a:moveTo>
                <a:lnTo>
                  <a:pt x="37957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01" name="pl282">
            <a:extLst>
              <a:ext uri="{FF2B5EF4-FFF2-40B4-BE49-F238E27FC236}">
                <a16:creationId xmlns:a16="http://schemas.microsoft.com/office/drawing/2014/main" id="{606529B4-52F5-CAED-0D3D-168E87F82401}"/>
              </a:ext>
            </a:extLst>
          </p:cNvPr>
          <p:cNvSpPr/>
          <p:nvPr/>
        </p:nvSpPr>
        <p:spPr>
          <a:xfrm>
            <a:off x="3678214" y="4369658"/>
            <a:ext cx="5929880" cy="0"/>
          </a:xfrm>
          <a:custGeom>
            <a:avLst/>
            <a:gdLst/>
            <a:ahLst/>
            <a:cxnLst/>
            <a:rect l="0" t="0" r="0" b="0"/>
            <a:pathLst>
              <a:path w="5929880">
                <a:moveTo>
                  <a:pt x="0" y="0"/>
                </a:moveTo>
                <a:lnTo>
                  <a:pt x="5929880" y="0"/>
                </a:lnTo>
              </a:path>
            </a:pathLst>
          </a:custGeom>
          <a:ln w="14782" cap="sq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02" name="pl283">
            <a:extLst>
              <a:ext uri="{FF2B5EF4-FFF2-40B4-BE49-F238E27FC236}">
                <a16:creationId xmlns:a16="http://schemas.microsoft.com/office/drawing/2014/main" id="{FBDB7B6C-FB1E-5873-47E7-973B6176FA15}"/>
              </a:ext>
            </a:extLst>
          </p:cNvPr>
          <p:cNvSpPr/>
          <p:nvPr/>
        </p:nvSpPr>
        <p:spPr>
          <a:xfrm>
            <a:off x="3947754" y="4369658"/>
            <a:ext cx="0" cy="37957"/>
          </a:xfrm>
          <a:custGeom>
            <a:avLst/>
            <a:gdLst/>
            <a:ahLst/>
            <a:cxnLst/>
            <a:rect l="0" t="0" r="0" b="0"/>
            <a:pathLst>
              <a:path h="37957">
                <a:moveTo>
                  <a:pt x="0" y="37957"/>
                </a:moveTo>
                <a:lnTo>
                  <a:pt x="0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03" name="pl284">
            <a:extLst>
              <a:ext uri="{FF2B5EF4-FFF2-40B4-BE49-F238E27FC236}">
                <a16:creationId xmlns:a16="http://schemas.microsoft.com/office/drawing/2014/main" id="{1E715B88-C00F-C38B-2A7A-6C25CA57B978}"/>
              </a:ext>
            </a:extLst>
          </p:cNvPr>
          <p:cNvSpPr/>
          <p:nvPr/>
        </p:nvSpPr>
        <p:spPr>
          <a:xfrm>
            <a:off x="6438441" y="4369658"/>
            <a:ext cx="0" cy="37957"/>
          </a:xfrm>
          <a:custGeom>
            <a:avLst/>
            <a:gdLst/>
            <a:ahLst/>
            <a:cxnLst/>
            <a:rect l="0" t="0" r="0" b="0"/>
            <a:pathLst>
              <a:path h="37957">
                <a:moveTo>
                  <a:pt x="0" y="37957"/>
                </a:moveTo>
                <a:lnTo>
                  <a:pt x="0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04" name="pl285">
            <a:extLst>
              <a:ext uri="{FF2B5EF4-FFF2-40B4-BE49-F238E27FC236}">
                <a16:creationId xmlns:a16="http://schemas.microsoft.com/office/drawing/2014/main" id="{101342D7-23C2-6CF9-02C1-C5B0641E069D}"/>
              </a:ext>
            </a:extLst>
          </p:cNvPr>
          <p:cNvSpPr/>
          <p:nvPr/>
        </p:nvSpPr>
        <p:spPr>
          <a:xfrm>
            <a:off x="8929127" y="4369658"/>
            <a:ext cx="0" cy="37957"/>
          </a:xfrm>
          <a:custGeom>
            <a:avLst/>
            <a:gdLst/>
            <a:ahLst/>
            <a:cxnLst/>
            <a:rect l="0" t="0" r="0" b="0"/>
            <a:pathLst>
              <a:path h="37957">
                <a:moveTo>
                  <a:pt x="0" y="37957"/>
                </a:moveTo>
                <a:lnTo>
                  <a:pt x="0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05" name="pl286">
            <a:extLst>
              <a:ext uri="{FF2B5EF4-FFF2-40B4-BE49-F238E27FC236}">
                <a16:creationId xmlns:a16="http://schemas.microsoft.com/office/drawing/2014/main" id="{A682E8A0-1CA6-DBDE-A901-C1773471158F}"/>
              </a:ext>
            </a:extLst>
          </p:cNvPr>
          <p:cNvSpPr/>
          <p:nvPr/>
        </p:nvSpPr>
        <p:spPr>
          <a:xfrm>
            <a:off x="9338555" y="4369658"/>
            <a:ext cx="0" cy="37957"/>
          </a:xfrm>
          <a:custGeom>
            <a:avLst/>
            <a:gdLst/>
            <a:ahLst/>
            <a:cxnLst/>
            <a:rect l="0" t="0" r="0" b="0"/>
            <a:pathLst>
              <a:path h="37957">
                <a:moveTo>
                  <a:pt x="0" y="37957"/>
                </a:moveTo>
                <a:lnTo>
                  <a:pt x="0" y="0"/>
                </a:lnTo>
              </a:path>
            </a:pathLst>
          </a:custGeom>
          <a:ln w="14782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06" name="tx287">
            <a:extLst>
              <a:ext uri="{FF2B5EF4-FFF2-40B4-BE49-F238E27FC236}">
                <a16:creationId xmlns:a16="http://schemas.microsoft.com/office/drawing/2014/main" id="{C9D0BA07-C725-666A-2748-74E05AD1EC8B}"/>
              </a:ext>
            </a:extLst>
          </p:cNvPr>
          <p:cNvSpPr/>
          <p:nvPr/>
        </p:nvSpPr>
        <p:spPr>
          <a:xfrm>
            <a:off x="3905372" y="4437982"/>
            <a:ext cx="84764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0</a:t>
            </a:r>
          </a:p>
        </p:txBody>
      </p:sp>
      <p:sp>
        <p:nvSpPr>
          <p:cNvPr id="607" name="tx288">
            <a:extLst>
              <a:ext uri="{FF2B5EF4-FFF2-40B4-BE49-F238E27FC236}">
                <a16:creationId xmlns:a16="http://schemas.microsoft.com/office/drawing/2014/main" id="{323FCC53-F026-EC88-B2B2-C51FE15DCC6D}"/>
              </a:ext>
            </a:extLst>
          </p:cNvPr>
          <p:cNvSpPr/>
          <p:nvPr/>
        </p:nvSpPr>
        <p:spPr>
          <a:xfrm>
            <a:off x="6311293" y="4437982"/>
            <a:ext cx="254294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365</a:t>
            </a:r>
          </a:p>
        </p:txBody>
      </p:sp>
      <p:sp>
        <p:nvSpPr>
          <p:cNvPr id="609" name="tx290">
            <a:extLst>
              <a:ext uri="{FF2B5EF4-FFF2-40B4-BE49-F238E27FC236}">
                <a16:creationId xmlns:a16="http://schemas.microsoft.com/office/drawing/2014/main" id="{15C5F3A3-D157-A31F-112E-60F4127945F1}"/>
              </a:ext>
            </a:extLst>
          </p:cNvPr>
          <p:cNvSpPr/>
          <p:nvPr/>
        </p:nvSpPr>
        <p:spPr>
          <a:xfrm>
            <a:off x="9211408" y="4437982"/>
            <a:ext cx="254294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000000">
                    <a:alpha val="100000"/>
                  </a:srgbClr>
                </a:solidFill>
                <a:cs typeface="Arial"/>
              </a:rPr>
              <a:t>790</a:t>
            </a:r>
          </a:p>
        </p:txBody>
      </p:sp>
      <p:sp>
        <p:nvSpPr>
          <p:cNvPr id="610" name="tx291">
            <a:extLst>
              <a:ext uri="{FF2B5EF4-FFF2-40B4-BE49-F238E27FC236}">
                <a16:creationId xmlns:a16="http://schemas.microsoft.com/office/drawing/2014/main" id="{B6C5B36A-D55E-BF1D-B6D1-3B55C2FED90A}"/>
              </a:ext>
            </a:extLst>
          </p:cNvPr>
          <p:cNvSpPr/>
          <p:nvPr/>
        </p:nvSpPr>
        <p:spPr>
          <a:xfrm>
            <a:off x="5803460" y="4753993"/>
            <a:ext cx="1679387" cy="127284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000000">
                    <a:alpha val="100000"/>
                  </a:srgbClr>
                </a:solidFill>
                <a:cs typeface="Arial"/>
              </a:rPr>
              <a:t>Days after Procedure</a:t>
            </a:r>
          </a:p>
        </p:txBody>
      </p:sp>
      <p:sp>
        <p:nvSpPr>
          <p:cNvPr id="611" name="tx292">
            <a:extLst>
              <a:ext uri="{FF2B5EF4-FFF2-40B4-BE49-F238E27FC236}">
                <a16:creationId xmlns:a16="http://schemas.microsoft.com/office/drawing/2014/main" id="{119E45A1-F056-2333-942E-0D6ABF6310B6}"/>
              </a:ext>
            </a:extLst>
          </p:cNvPr>
          <p:cNvSpPr/>
          <p:nvPr/>
        </p:nvSpPr>
        <p:spPr>
          <a:xfrm rot="16200000">
            <a:off x="1832724" y="2794579"/>
            <a:ext cx="1629643" cy="127284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000000">
                    <a:alpha val="100000"/>
                  </a:srgbClr>
                </a:solidFill>
                <a:cs typeface="Arial"/>
              </a:rPr>
              <a:t>Freedom from CD-TLR</a:t>
            </a:r>
            <a:r>
              <a:rPr sz="1400" b="1" i="0">
                <a:solidFill>
                  <a:srgbClr val="000000">
                    <a:alpha val="100000"/>
                  </a:srgbClr>
                </a:solidFill>
                <a:cs typeface="Arial"/>
              </a:rPr>
              <a:t> (%)</a:t>
            </a:r>
          </a:p>
        </p:txBody>
      </p:sp>
      <p:sp>
        <p:nvSpPr>
          <p:cNvPr id="612" name="rc293">
            <a:extLst>
              <a:ext uri="{FF2B5EF4-FFF2-40B4-BE49-F238E27FC236}">
                <a16:creationId xmlns:a16="http://schemas.microsoft.com/office/drawing/2014/main" id="{BED3FEEB-1C91-3BCD-F80F-7CA637CF64D4}"/>
              </a:ext>
            </a:extLst>
          </p:cNvPr>
          <p:cNvSpPr/>
          <p:nvPr/>
        </p:nvSpPr>
        <p:spPr>
          <a:xfrm>
            <a:off x="3760855" y="3486773"/>
            <a:ext cx="1270781" cy="807640"/>
          </a:xfrm>
          <a:prstGeom prst="rect">
            <a:avLst/>
          </a:prstGeom>
          <a:noFill/>
          <a:ln w="14782" cap="rnd">
            <a:solidFill>
              <a:srgbClr val="CCCCCC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14" name="tx295">
            <a:extLst>
              <a:ext uri="{FF2B5EF4-FFF2-40B4-BE49-F238E27FC236}">
                <a16:creationId xmlns:a16="http://schemas.microsoft.com/office/drawing/2014/main" id="{89592AFB-BCD2-4530-3B9E-C8294F289A1A}"/>
              </a:ext>
            </a:extLst>
          </p:cNvPr>
          <p:cNvSpPr/>
          <p:nvPr/>
        </p:nvSpPr>
        <p:spPr>
          <a:xfrm>
            <a:off x="3836771" y="3462178"/>
            <a:ext cx="0" cy="90982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615" name="tx296">
            <a:extLst>
              <a:ext uri="{FF2B5EF4-FFF2-40B4-BE49-F238E27FC236}">
                <a16:creationId xmlns:a16="http://schemas.microsoft.com/office/drawing/2014/main" id="{DD929AD7-C300-468F-36B9-078BAFBFFD7D}"/>
              </a:ext>
            </a:extLst>
          </p:cNvPr>
          <p:cNvSpPr/>
          <p:nvPr/>
        </p:nvSpPr>
        <p:spPr>
          <a:xfrm>
            <a:off x="3836771" y="3599338"/>
            <a:ext cx="1023305" cy="90982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000" b="1" i="0">
                <a:solidFill>
                  <a:srgbClr val="000000">
                    <a:alpha val="100000"/>
                  </a:srgbClr>
                </a:solidFill>
                <a:cs typeface="Arial"/>
              </a:rPr>
              <a:t>Treatment Group</a:t>
            </a:r>
          </a:p>
        </p:txBody>
      </p:sp>
      <p:sp>
        <p:nvSpPr>
          <p:cNvPr id="616" name="rc297">
            <a:extLst>
              <a:ext uri="{FF2B5EF4-FFF2-40B4-BE49-F238E27FC236}">
                <a16:creationId xmlns:a16="http://schemas.microsoft.com/office/drawing/2014/main" id="{017DD4F8-F2FA-5161-98AE-2E5CA8692F0E}"/>
              </a:ext>
            </a:extLst>
          </p:cNvPr>
          <p:cNvSpPr/>
          <p:nvPr/>
        </p:nvSpPr>
        <p:spPr>
          <a:xfrm>
            <a:off x="3836771" y="3779586"/>
            <a:ext cx="219456" cy="219456"/>
          </a:xfrm>
          <a:prstGeom prst="rect">
            <a:avLst/>
          </a:prstGeom>
          <a:noFill/>
        </p:spPr>
        <p:txBody>
          <a:bodyPr/>
          <a:lstStyle/>
          <a:p>
            <a:endParaRPr/>
          </a:p>
        </p:txBody>
      </p:sp>
      <p:sp>
        <p:nvSpPr>
          <p:cNvPr id="617" name="pl298">
            <a:extLst>
              <a:ext uri="{FF2B5EF4-FFF2-40B4-BE49-F238E27FC236}">
                <a16:creationId xmlns:a16="http://schemas.microsoft.com/office/drawing/2014/main" id="{1A1A5788-5BFF-9EBA-95FF-5C7BAC4B5CB5}"/>
              </a:ext>
            </a:extLst>
          </p:cNvPr>
          <p:cNvSpPr/>
          <p:nvPr/>
        </p:nvSpPr>
        <p:spPr>
          <a:xfrm>
            <a:off x="3858716" y="3889314"/>
            <a:ext cx="175564" cy="0"/>
          </a:xfrm>
          <a:custGeom>
            <a:avLst/>
            <a:gdLst/>
            <a:ahLst/>
            <a:cxnLst/>
            <a:rect l="0" t="0" r="0" b="0"/>
            <a:pathLst>
              <a:path w="175564">
                <a:moveTo>
                  <a:pt x="0" y="0"/>
                </a:moveTo>
                <a:lnTo>
                  <a:pt x="175564" y="0"/>
                </a:lnTo>
              </a:path>
            </a:pathLst>
          </a:custGeom>
          <a:ln w="27101" cap="flat">
            <a:solidFill>
              <a:srgbClr val="155E1F"/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19" name="rc300">
            <a:extLst>
              <a:ext uri="{FF2B5EF4-FFF2-40B4-BE49-F238E27FC236}">
                <a16:creationId xmlns:a16="http://schemas.microsoft.com/office/drawing/2014/main" id="{E0439E0E-B179-6FC9-71E4-225BA9D548F6}"/>
              </a:ext>
            </a:extLst>
          </p:cNvPr>
          <p:cNvSpPr/>
          <p:nvPr/>
        </p:nvSpPr>
        <p:spPr>
          <a:xfrm>
            <a:off x="3836771" y="3999042"/>
            <a:ext cx="219456" cy="219456"/>
          </a:xfrm>
          <a:prstGeom prst="rect">
            <a:avLst/>
          </a:prstGeom>
          <a:noFill/>
        </p:spPr>
        <p:txBody>
          <a:bodyPr/>
          <a:lstStyle/>
          <a:p>
            <a:endParaRPr/>
          </a:p>
        </p:txBody>
      </p:sp>
      <p:sp>
        <p:nvSpPr>
          <p:cNvPr id="620" name="pl301">
            <a:extLst>
              <a:ext uri="{FF2B5EF4-FFF2-40B4-BE49-F238E27FC236}">
                <a16:creationId xmlns:a16="http://schemas.microsoft.com/office/drawing/2014/main" id="{2B96A757-E301-0DB0-5A75-63D3DF07CE72}"/>
              </a:ext>
            </a:extLst>
          </p:cNvPr>
          <p:cNvSpPr/>
          <p:nvPr/>
        </p:nvSpPr>
        <p:spPr>
          <a:xfrm>
            <a:off x="3858716" y="4108770"/>
            <a:ext cx="175564" cy="0"/>
          </a:xfrm>
          <a:custGeom>
            <a:avLst/>
            <a:gdLst/>
            <a:ahLst/>
            <a:cxnLst/>
            <a:rect l="0" t="0" r="0" b="0"/>
            <a:pathLst>
              <a:path w="175564">
                <a:moveTo>
                  <a:pt x="0" y="0"/>
                </a:moveTo>
                <a:lnTo>
                  <a:pt x="175564" y="0"/>
                </a:lnTo>
              </a:path>
            </a:pathLst>
          </a:custGeom>
          <a:ln w="27101" cap="flat">
            <a:solidFill>
              <a:srgbClr val="CE632B"/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22" name="tx303">
            <a:extLst>
              <a:ext uri="{FF2B5EF4-FFF2-40B4-BE49-F238E27FC236}">
                <a16:creationId xmlns:a16="http://schemas.microsoft.com/office/drawing/2014/main" id="{C96E1F30-3691-C897-6033-58D8814AA7ED}"/>
              </a:ext>
            </a:extLst>
          </p:cNvPr>
          <p:cNvSpPr/>
          <p:nvPr/>
        </p:nvSpPr>
        <p:spPr>
          <a:xfrm>
            <a:off x="4132142" y="3843823"/>
            <a:ext cx="664037" cy="90982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000" b="0" i="0">
                <a:solidFill>
                  <a:srgbClr val="000000">
                    <a:alpha val="100000"/>
                  </a:srgbClr>
                </a:solidFill>
                <a:cs typeface="Arial"/>
              </a:rPr>
              <a:t>Claudicants</a:t>
            </a:r>
          </a:p>
        </p:txBody>
      </p:sp>
      <p:sp>
        <p:nvSpPr>
          <p:cNvPr id="623" name="tx304">
            <a:extLst>
              <a:ext uri="{FF2B5EF4-FFF2-40B4-BE49-F238E27FC236}">
                <a16:creationId xmlns:a16="http://schemas.microsoft.com/office/drawing/2014/main" id="{694E8CD5-B63D-CA92-3A57-900704C09D79}"/>
              </a:ext>
            </a:extLst>
          </p:cNvPr>
          <p:cNvSpPr/>
          <p:nvPr/>
        </p:nvSpPr>
        <p:spPr>
          <a:xfrm>
            <a:off x="4132142" y="4063279"/>
            <a:ext cx="265816" cy="90982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000" b="0" i="0">
                <a:solidFill>
                  <a:srgbClr val="000000">
                    <a:alpha val="100000"/>
                  </a:srgbClr>
                </a:solidFill>
                <a:cs typeface="Arial"/>
              </a:rPr>
              <a:t>CLTI</a:t>
            </a:r>
          </a:p>
        </p:txBody>
      </p:sp>
      <p:sp>
        <p:nvSpPr>
          <p:cNvPr id="624" name="tx305">
            <a:extLst>
              <a:ext uri="{FF2B5EF4-FFF2-40B4-BE49-F238E27FC236}">
                <a16:creationId xmlns:a16="http://schemas.microsoft.com/office/drawing/2014/main" id="{42B077E9-B8B4-3F03-B98E-8FF334A069E0}"/>
              </a:ext>
            </a:extLst>
          </p:cNvPr>
          <p:cNvSpPr/>
          <p:nvPr/>
        </p:nvSpPr>
        <p:spPr>
          <a:xfrm>
            <a:off x="3827191" y="5144081"/>
            <a:ext cx="241127" cy="103418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138" b="0" i="0">
                <a:solidFill>
                  <a:srgbClr val="000000">
                    <a:alpha val="100000"/>
                  </a:srgbClr>
                </a:solidFill>
                <a:cs typeface="Arial"/>
              </a:rPr>
              <a:t>534</a:t>
            </a:r>
          </a:p>
        </p:txBody>
      </p:sp>
      <p:sp>
        <p:nvSpPr>
          <p:cNvPr id="625" name="tx306">
            <a:extLst>
              <a:ext uri="{FF2B5EF4-FFF2-40B4-BE49-F238E27FC236}">
                <a16:creationId xmlns:a16="http://schemas.microsoft.com/office/drawing/2014/main" id="{DE01198C-F989-FD59-EE7E-5C96EA3F17F1}"/>
              </a:ext>
            </a:extLst>
          </p:cNvPr>
          <p:cNvSpPr/>
          <p:nvPr/>
        </p:nvSpPr>
        <p:spPr>
          <a:xfrm>
            <a:off x="6317877" y="5144081"/>
            <a:ext cx="241127" cy="103418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138" b="0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45</a:t>
            </a:r>
            <a:r>
              <a:rPr lang="en-US" sz="1138" b="0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6</a:t>
            </a:r>
            <a:endParaRPr sz="1138" b="0" i="0" dirty="0">
              <a:solidFill>
                <a:srgbClr val="000000">
                  <a:alpha val="100000"/>
                </a:srgbClr>
              </a:solidFill>
              <a:cs typeface="Arial"/>
            </a:endParaRPr>
          </a:p>
        </p:txBody>
      </p:sp>
      <p:sp>
        <p:nvSpPr>
          <p:cNvPr id="626" name="tx307">
            <a:extLst>
              <a:ext uri="{FF2B5EF4-FFF2-40B4-BE49-F238E27FC236}">
                <a16:creationId xmlns:a16="http://schemas.microsoft.com/office/drawing/2014/main" id="{44CADD4F-A0C9-D00D-C440-DBD7FD69021E}"/>
              </a:ext>
            </a:extLst>
          </p:cNvPr>
          <p:cNvSpPr/>
          <p:nvPr/>
        </p:nvSpPr>
        <p:spPr>
          <a:xfrm>
            <a:off x="8808564" y="5144081"/>
            <a:ext cx="241127" cy="103418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138" b="0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33</a:t>
            </a:r>
            <a:r>
              <a:rPr lang="en-US" sz="1138" b="0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4</a:t>
            </a:r>
            <a:endParaRPr sz="1138" b="0" i="0" dirty="0">
              <a:solidFill>
                <a:srgbClr val="000000">
                  <a:alpha val="100000"/>
                </a:srgbClr>
              </a:solidFill>
              <a:cs typeface="Arial"/>
            </a:endParaRPr>
          </a:p>
        </p:txBody>
      </p:sp>
      <p:sp>
        <p:nvSpPr>
          <p:cNvPr id="627" name="tx308">
            <a:extLst>
              <a:ext uri="{FF2B5EF4-FFF2-40B4-BE49-F238E27FC236}">
                <a16:creationId xmlns:a16="http://schemas.microsoft.com/office/drawing/2014/main" id="{56094D49-1532-9B12-3606-88CA9C537EFF}"/>
              </a:ext>
            </a:extLst>
          </p:cNvPr>
          <p:cNvSpPr/>
          <p:nvPr/>
        </p:nvSpPr>
        <p:spPr>
          <a:xfrm>
            <a:off x="9217991" y="5144081"/>
            <a:ext cx="241127" cy="103418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138" b="0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2</a:t>
            </a:r>
            <a:r>
              <a:rPr lang="en-US" sz="1138" b="0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58</a:t>
            </a:r>
            <a:endParaRPr sz="1138" b="0" i="0" dirty="0">
              <a:solidFill>
                <a:srgbClr val="000000">
                  <a:alpha val="100000"/>
                </a:srgbClr>
              </a:solidFill>
              <a:cs typeface="Arial"/>
            </a:endParaRPr>
          </a:p>
        </p:txBody>
      </p:sp>
      <p:sp>
        <p:nvSpPr>
          <p:cNvPr id="628" name="tx309">
            <a:extLst>
              <a:ext uri="{FF2B5EF4-FFF2-40B4-BE49-F238E27FC236}">
                <a16:creationId xmlns:a16="http://schemas.microsoft.com/office/drawing/2014/main" id="{9FBA147E-53B4-3D38-7CA7-23BE252EBBA6}"/>
              </a:ext>
            </a:extLst>
          </p:cNvPr>
          <p:cNvSpPr/>
          <p:nvPr/>
        </p:nvSpPr>
        <p:spPr>
          <a:xfrm>
            <a:off x="3827191" y="5602093"/>
            <a:ext cx="241127" cy="103418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138" b="0" i="0">
                <a:solidFill>
                  <a:srgbClr val="000000">
                    <a:alpha val="100000"/>
                  </a:srgbClr>
                </a:solidFill>
                <a:cs typeface="Arial"/>
              </a:rPr>
              <a:t>186</a:t>
            </a:r>
          </a:p>
        </p:txBody>
      </p:sp>
      <p:sp>
        <p:nvSpPr>
          <p:cNvPr id="629" name="tx310">
            <a:extLst>
              <a:ext uri="{FF2B5EF4-FFF2-40B4-BE49-F238E27FC236}">
                <a16:creationId xmlns:a16="http://schemas.microsoft.com/office/drawing/2014/main" id="{CB3796B7-D1D1-B99E-47DB-0891AEDF5497}"/>
              </a:ext>
            </a:extLst>
          </p:cNvPr>
          <p:cNvSpPr/>
          <p:nvPr/>
        </p:nvSpPr>
        <p:spPr>
          <a:xfrm>
            <a:off x="6317877" y="5602093"/>
            <a:ext cx="241127" cy="103418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138" b="0" i="0">
                <a:solidFill>
                  <a:srgbClr val="000000">
                    <a:alpha val="100000"/>
                  </a:srgbClr>
                </a:solidFill>
                <a:cs typeface="Arial"/>
              </a:rPr>
              <a:t>136</a:t>
            </a:r>
          </a:p>
        </p:txBody>
      </p:sp>
      <p:sp>
        <p:nvSpPr>
          <p:cNvPr id="630" name="tx311">
            <a:extLst>
              <a:ext uri="{FF2B5EF4-FFF2-40B4-BE49-F238E27FC236}">
                <a16:creationId xmlns:a16="http://schemas.microsoft.com/office/drawing/2014/main" id="{906C0D64-0807-E816-56ED-50FB9C45A5C8}"/>
              </a:ext>
            </a:extLst>
          </p:cNvPr>
          <p:cNvSpPr/>
          <p:nvPr/>
        </p:nvSpPr>
        <p:spPr>
          <a:xfrm>
            <a:off x="8848751" y="5602093"/>
            <a:ext cx="160751" cy="103418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138" b="0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7</a:t>
            </a:r>
            <a:r>
              <a:rPr lang="en-US" sz="1138" dirty="0">
                <a:solidFill>
                  <a:srgbClr val="000000">
                    <a:alpha val="100000"/>
                  </a:srgbClr>
                </a:solidFill>
                <a:cs typeface="Arial"/>
              </a:rPr>
              <a:t>8</a:t>
            </a:r>
            <a:endParaRPr sz="1138" b="0" i="0" dirty="0">
              <a:solidFill>
                <a:srgbClr val="000000">
                  <a:alpha val="100000"/>
                </a:srgbClr>
              </a:solidFill>
              <a:cs typeface="Arial"/>
            </a:endParaRPr>
          </a:p>
        </p:txBody>
      </p:sp>
      <p:sp>
        <p:nvSpPr>
          <p:cNvPr id="631" name="tx312">
            <a:extLst>
              <a:ext uri="{FF2B5EF4-FFF2-40B4-BE49-F238E27FC236}">
                <a16:creationId xmlns:a16="http://schemas.microsoft.com/office/drawing/2014/main" id="{86A05BDD-3345-2B64-BBB8-E95B96D79C1A}"/>
              </a:ext>
            </a:extLst>
          </p:cNvPr>
          <p:cNvSpPr/>
          <p:nvPr/>
        </p:nvSpPr>
        <p:spPr>
          <a:xfrm>
            <a:off x="9258179" y="5602093"/>
            <a:ext cx="160751" cy="103418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138" b="0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6</a:t>
            </a:r>
            <a:r>
              <a:rPr lang="en-US" sz="1138" b="0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3</a:t>
            </a:r>
            <a:endParaRPr sz="1138" b="0" i="0" dirty="0">
              <a:solidFill>
                <a:srgbClr val="000000">
                  <a:alpha val="100000"/>
                </a:srgbClr>
              </a:solidFill>
              <a:cs typeface="Arial"/>
            </a:endParaRPr>
          </a:p>
        </p:txBody>
      </p:sp>
      <p:sp>
        <p:nvSpPr>
          <p:cNvPr id="632" name="pl313">
            <a:extLst>
              <a:ext uri="{FF2B5EF4-FFF2-40B4-BE49-F238E27FC236}">
                <a16:creationId xmlns:a16="http://schemas.microsoft.com/office/drawing/2014/main" id="{789BD05D-FCBA-701C-183C-F5AA4B024950}"/>
              </a:ext>
            </a:extLst>
          </p:cNvPr>
          <p:cNvSpPr/>
          <p:nvPr/>
        </p:nvSpPr>
        <p:spPr>
          <a:xfrm>
            <a:off x="3678214" y="4920984"/>
            <a:ext cx="0" cy="1007624"/>
          </a:xfrm>
          <a:custGeom>
            <a:avLst/>
            <a:gdLst/>
            <a:ahLst/>
            <a:cxnLst/>
            <a:rect l="0" t="0" r="0" b="0"/>
            <a:pathLst>
              <a:path h="1007624">
                <a:moveTo>
                  <a:pt x="0" y="1007624"/>
                </a:moveTo>
                <a:lnTo>
                  <a:pt x="0" y="0"/>
                </a:lnTo>
              </a:path>
            </a:pathLst>
          </a:custGeom>
          <a:ln w="13550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33" name="tx314">
            <a:extLst>
              <a:ext uri="{FF2B5EF4-FFF2-40B4-BE49-F238E27FC236}">
                <a16:creationId xmlns:a16="http://schemas.microsoft.com/office/drawing/2014/main" id="{A38A548D-0E85-9C9F-6811-456D4295FF60}"/>
              </a:ext>
            </a:extLst>
          </p:cNvPr>
          <p:cNvSpPr/>
          <p:nvPr/>
        </p:nvSpPr>
        <p:spPr>
          <a:xfrm>
            <a:off x="3323115" y="5599212"/>
            <a:ext cx="327263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000000">
                    <a:alpha val="100000"/>
                  </a:srgbClr>
                </a:solidFill>
                <a:cs typeface="Arial"/>
              </a:rPr>
              <a:t>CLTI</a:t>
            </a:r>
          </a:p>
        </p:txBody>
      </p:sp>
      <p:sp>
        <p:nvSpPr>
          <p:cNvPr id="634" name="tx315">
            <a:extLst>
              <a:ext uri="{FF2B5EF4-FFF2-40B4-BE49-F238E27FC236}">
                <a16:creationId xmlns:a16="http://schemas.microsoft.com/office/drawing/2014/main" id="{B6C0AD48-66C0-0034-008D-CBEE97A9A739}"/>
              </a:ext>
            </a:extLst>
          </p:cNvPr>
          <p:cNvSpPr/>
          <p:nvPr/>
        </p:nvSpPr>
        <p:spPr>
          <a:xfrm>
            <a:off x="2786545" y="5141201"/>
            <a:ext cx="863833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000000">
                    <a:alpha val="100000"/>
                  </a:srgbClr>
                </a:solidFill>
                <a:cs typeface="Arial"/>
              </a:rPr>
              <a:t>Claudicants</a:t>
            </a:r>
          </a:p>
        </p:txBody>
      </p:sp>
      <p:sp>
        <p:nvSpPr>
          <p:cNvPr id="635" name="pl316">
            <a:extLst>
              <a:ext uri="{FF2B5EF4-FFF2-40B4-BE49-F238E27FC236}">
                <a16:creationId xmlns:a16="http://schemas.microsoft.com/office/drawing/2014/main" id="{4F30D17D-1966-BE6A-3412-6E3E5F62FEB4}"/>
              </a:ext>
            </a:extLst>
          </p:cNvPr>
          <p:cNvSpPr/>
          <p:nvPr/>
        </p:nvSpPr>
        <p:spPr>
          <a:xfrm>
            <a:off x="3678214" y="5928609"/>
            <a:ext cx="5929880" cy="0"/>
          </a:xfrm>
          <a:custGeom>
            <a:avLst/>
            <a:gdLst/>
            <a:ahLst/>
            <a:cxnLst/>
            <a:rect l="0" t="0" r="0" b="0"/>
            <a:pathLst>
              <a:path w="5929880">
                <a:moveTo>
                  <a:pt x="0" y="0"/>
                </a:moveTo>
                <a:lnTo>
                  <a:pt x="5929880" y="0"/>
                </a:lnTo>
              </a:path>
            </a:pathLst>
          </a:custGeom>
          <a:ln w="13550" cap="flat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36" name="tx317">
            <a:extLst>
              <a:ext uri="{FF2B5EF4-FFF2-40B4-BE49-F238E27FC236}">
                <a16:creationId xmlns:a16="http://schemas.microsoft.com/office/drawing/2014/main" id="{7F3719F9-F13D-CCC4-214D-CB0C356EB2BE}"/>
              </a:ext>
            </a:extLst>
          </p:cNvPr>
          <p:cNvSpPr/>
          <p:nvPr/>
        </p:nvSpPr>
        <p:spPr>
          <a:xfrm>
            <a:off x="3905372" y="5956444"/>
            <a:ext cx="84764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000000">
                    <a:alpha val="100000"/>
                  </a:srgbClr>
                </a:solidFill>
                <a:cs typeface="Arial"/>
              </a:rPr>
              <a:t>0</a:t>
            </a:r>
          </a:p>
        </p:txBody>
      </p:sp>
      <p:sp>
        <p:nvSpPr>
          <p:cNvPr id="637" name="tx318">
            <a:extLst>
              <a:ext uri="{FF2B5EF4-FFF2-40B4-BE49-F238E27FC236}">
                <a16:creationId xmlns:a16="http://schemas.microsoft.com/office/drawing/2014/main" id="{9F809C07-6420-F3E1-79F3-476A1845F810}"/>
              </a:ext>
            </a:extLst>
          </p:cNvPr>
          <p:cNvSpPr/>
          <p:nvPr/>
        </p:nvSpPr>
        <p:spPr>
          <a:xfrm>
            <a:off x="6311293" y="5956444"/>
            <a:ext cx="254294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000000">
                    <a:alpha val="100000"/>
                  </a:srgbClr>
                </a:solidFill>
                <a:cs typeface="Arial"/>
              </a:rPr>
              <a:t>365</a:t>
            </a:r>
          </a:p>
        </p:txBody>
      </p:sp>
      <p:sp>
        <p:nvSpPr>
          <p:cNvPr id="638" name="tx319">
            <a:extLst>
              <a:ext uri="{FF2B5EF4-FFF2-40B4-BE49-F238E27FC236}">
                <a16:creationId xmlns:a16="http://schemas.microsoft.com/office/drawing/2014/main" id="{FBBC173E-4114-D107-3598-D51053528B72}"/>
              </a:ext>
            </a:extLst>
          </p:cNvPr>
          <p:cNvSpPr/>
          <p:nvPr/>
        </p:nvSpPr>
        <p:spPr>
          <a:xfrm>
            <a:off x="8801980" y="5956444"/>
            <a:ext cx="254294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000000">
                    <a:alpha val="100000"/>
                  </a:srgbClr>
                </a:solidFill>
                <a:cs typeface="Arial"/>
              </a:rPr>
              <a:t>730</a:t>
            </a:r>
          </a:p>
        </p:txBody>
      </p:sp>
      <p:sp>
        <p:nvSpPr>
          <p:cNvPr id="639" name="tx320">
            <a:extLst>
              <a:ext uri="{FF2B5EF4-FFF2-40B4-BE49-F238E27FC236}">
                <a16:creationId xmlns:a16="http://schemas.microsoft.com/office/drawing/2014/main" id="{3CF32ACE-6C65-428F-9525-DFEBFE96BC70}"/>
              </a:ext>
            </a:extLst>
          </p:cNvPr>
          <p:cNvSpPr/>
          <p:nvPr/>
        </p:nvSpPr>
        <p:spPr>
          <a:xfrm>
            <a:off x="9211408" y="5956444"/>
            <a:ext cx="254294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000000">
                    <a:alpha val="100000"/>
                  </a:srgbClr>
                </a:solidFill>
                <a:cs typeface="Arial"/>
              </a:rPr>
              <a:t>790</a:t>
            </a:r>
          </a:p>
        </p:txBody>
      </p:sp>
      <p:sp>
        <p:nvSpPr>
          <p:cNvPr id="3" name="tx210">
            <a:extLst>
              <a:ext uri="{FF2B5EF4-FFF2-40B4-BE49-F238E27FC236}">
                <a16:creationId xmlns:a16="http://schemas.microsoft.com/office/drawing/2014/main" id="{283A3577-BFE9-B660-9048-CC2DE48AD907}"/>
              </a:ext>
            </a:extLst>
          </p:cNvPr>
          <p:cNvSpPr/>
          <p:nvPr/>
        </p:nvSpPr>
        <p:spPr>
          <a:xfrm>
            <a:off x="5698849" y="2578603"/>
            <a:ext cx="612444" cy="53990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r">
              <a:spcBef>
                <a:spcPts val="0"/>
              </a:spcBef>
              <a:spcAft>
                <a:spcPts val="0"/>
              </a:spcAft>
            </a:pPr>
            <a:r>
              <a:rPr lang="en-US" sz="1200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12 Months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b="1" i="0" dirty="0">
                <a:solidFill>
                  <a:srgbClr val="155E1F"/>
                </a:solidFill>
                <a:cs typeface="Arial"/>
              </a:rPr>
              <a:t>91.</a:t>
            </a:r>
            <a:r>
              <a:rPr lang="en-US" b="1" dirty="0">
                <a:solidFill>
                  <a:srgbClr val="155E1F"/>
                </a:solidFill>
                <a:cs typeface="Arial"/>
              </a:rPr>
              <a:t>5</a:t>
            </a:r>
            <a:r>
              <a:rPr b="1" i="0" dirty="0">
                <a:solidFill>
                  <a:srgbClr val="155E1F"/>
                </a:solidFill>
                <a:cs typeface="Arial"/>
              </a:rPr>
              <a:t>%</a:t>
            </a:r>
            <a:endParaRPr lang="en-US" b="1" i="0" dirty="0">
              <a:solidFill>
                <a:srgbClr val="155E1F"/>
              </a:solidFill>
              <a:cs typeface="Arial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CE632B"/>
                </a:solidFill>
                <a:cs typeface="Arial"/>
              </a:rPr>
              <a:t>91.3%</a:t>
            </a:r>
            <a:endParaRPr b="1" i="0" dirty="0">
              <a:solidFill>
                <a:srgbClr val="CE632B"/>
              </a:solidFill>
              <a:cs typeface="Arial"/>
            </a:endParaRPr>
          </a:p>
        </p:txBody>
      </p:sp>
      <p:sp>
        <p:nvSpPr>
          <p:cNvPr id="4" name="tx210">
            <a:extLst>
              <a:ext uri="{FF2B5EF4-FFF2-40B4-BE49-F238E27FC236}">
                <a16:creationId xmlns:a16="http://schemas.microsoft.com/office/drawing/2014/main" id="{C9D7689A-0846-6E66-537A-73DC050CE18D}"/>
              </a:ext>
            </a:extLst>
          </p:cNvPr>
          <p:cNvSpPr/>
          <p:nvPr/>
        </p:nvSpPr>
        <p:spPr>
          <a:xfrm>
            <a:off x="8145231" y="2528825"/>
            <a:ext cx="612444" cy="589688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>
                    <a:alpha val="100000"/>
                  </a:srgbClr>
                </a:solidFill>
                <a:cs typeface="Arial"/>
              </a:rPr>
              <a:t>24</a:t>
            </a:r>
            <a:r>
              <a:rPr lang="en-US" sz="1200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 Months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rgbClr val="155E1F"/>
                </a:solidFill>
                <a:cs typeface="Arial"/>
              </a:rPr>
              <a:t>87.0</a:t>
            </a:r>
            <a:r>
              <a:rPr b="1" i="0" dirty="0">
                <a:solidFill>
                  <a:srgbClr val="155E1F"/>
                </a:solidFill>
                <a:cs typeface="Arial"/>
              </a:rPr>
              <a:t>%</a:t>
            </a:r>
            <a:endParaRPr lang="en-US" b="1" i="0" dirty="0">
              <a:solidFill>
                <a:srgbClr val="155E1F"/>
              </a:solidFill>
              <a:cs typeface="Arial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CE632B"/>
                </a:solidFill>
                <a:cs typeface="Arial"/>
              </a:rPr>
              <a:t>83.0%</a:t>
            </a:r>
            <a:endParaRPr b="1" i="0" dirty="0">
              <a:solidFill>
                <a:srgbClr val="CE632B"/>
              </a:solidFill>
              <a:cs typeface="Arial"/>
            </a:endParaRPr>
          </a:p>
        </p:txBody>
      </p:sp>
      <p:sp>
        <p:nvSpPr>
          <p:cNvPr id="5" name="tx210">
            <a:extLst>
              <a:ext uri="{FF2B5EF4-FFF2-40B4-BE49-F238E27FC236}">
                <a16:creationId xmlns:a16="http://schemas.microsoft.com/office/drawing/2014/main" id="{20F31F92-9CAE-0521-1C09-3DCEC098423F}"/>
              </a:ext>
            </a:extLst>
          </p:cNvPr>
          <p:cNvSpPr/>
          <p:nvPr/>
        </p:nvSpPr>
        <p:spPr>
          <a:xfrm>
            <a:off x="9476123" y="2540753"/>
            <a:ext cx="612444" cy="53990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000000">
                    <a:alpha val="100000"/>
                  </a:srgbClr>
                </a:solidFill>
                <a:cs typeface="Arial"/>
              </a:rPr>
              <a:t>End of follow up </a:t>
            </a:r>
            <a:br>
              <a:rPr lang="en-US" sz="800" dirty="0">
                <a:solidFill>
                  <a:srgbClr val="000000">
                    <a:alpha val="100000"/>
                  </a:srgbClr>
                </a:solidFill>
                <a:cs typeface="Arial"/>
              </a:rPr>
            </a:br>
            <a:r>
              <a:rPr lang="en-US" sz="800" dirty="0">
                <a:solidFill>
                  <a:srgbClr val="000000">
                    <a:alpha val="100000"/>
                  </a:srgbClr>
                </a:solidFill>
                <a:cs typeface="Arial"/>
              </a:rPr>
              <a:t>window (24+2M)</a:t>
            </a:r>
          </a:p>
          <a:p>
            <a:r>
              <a:rPr lang="en-US" b="1" dirty="0">
                <a:solidFill>
                  <a:srgbClr val="155E1F"/>
                </a:solidFill>
                <a:cs typeface="Arial"/>
              </a:rPr>
              <a:t>86.7%</a:t>
            </a:r>
          </a:p>
          <a:p>
            <a:r>
              <a:rPr lang="en-US" b="1" dirty="0">
                <a:solidFill>
                  <a:srgbClr val="CE632B"/>
                </a:solidFill>
                <a:cs typeface="Arial"/>
              </a:rPr>
              <a:t>83.0%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98B917-8CD7-3B8D-0044-4038EC54C648}"/>
              </a:ext>
            </a:extLst>
          </p:cNvPr>
          <p:cNvSpPr/>
          <p:nvPr/>
        </p:nvSpPr>
        <p:spPr>
          <a:xfrm>
            <a:off x="5678748" y="2711138"/>
            <a:ext cx="649181" cy="510266"/>
          </a:xfrm>
          <a:prstGeom prst="rect">
            <a:avLst/>
          </a:prstGeom>
          <a:solidFill>
            <a:srgbClr val="ECEFF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9EACF-A79D-F8ED-9263-2EE16D958B94}"/>
              </a:ext>
            </a:extLst>
          </p:cNvPr>
          <p:cNvSpPr/>
          <p:nvPr/>
        </p:nvSpPr>
        <p:spPr>
          <a:xfrm>
            <a:off x="9459118" y="2657057"/>
            <a:ext cx="795486" cy="597741"/>
          </a:xfrm>
          <a:prstGeom prst="rect">
            <a:avLst/>
          </a:prstGeom>
          <a:solidFill>
            <a:srgbClr val="E6EBF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47F144-BC6A-4F9E-DBC7-7C40603385B3}"/>
              </a:ext>
            </a:extLst>
          </p:cNvPr>
          <p:cNvSpPr/>
          <p:nvPr/>
        </p:nvSpPr>
        <p:spPr>
          <a:xfrm>
            <a:off x="8740719" y="4307779"/>
            <a:ext cx="376813" cy="369189"/>
          </a:xfrm>
          <a:prstGeom prst="ellipse">
            <a:avLst/>
          </a:prstGeom>
          <a:solidFill>
            <a:srgbClr val="155E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tx289">
            <a:extLst>
              <a:ext uri="{FF2B5EF4-FFF2-40B4-BE49-F238E27FC236}">
                <a16:creationId xmlns:a16="http://schemas.microsoft.com/office/drawing/2014/main" id="{AB299AD2-EA90-4886-D35C-8CAB0D5D4CDF}"/>
              </a:ext>
            </a:extLst>
          </p:cNvPr>
          <p:cNvSpPr/>
          <p:nvPr/>
        </p:nvSpPr>
        <p:spPr>
          <a:xfrm>
            <a:off x="8801980" y="4437982"/>
            <a:ext cx="254294" cy="1091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sz="1200" b="1" i="0" dirty="0">
                <a:solidFill>
                  <a:schemeClr val="bg1"/>
                </a:solidFill>
                <a:cs typeface="Arial"/>
              </a:rPr>
              <a:t>730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FF856759-5863-43E0-FE10-C6F7BBA17790}"/>
              </a:ext>
            </a:extLst>
          </p:cNvPr>
          <p:cNvSpPr txBox="1">
            <a:spLocks/>
          </p:cNvSpPr>
          <p:nvPr/>
        </p:nvSpPr>
        <p:spPr>
          <a:xfrm>
            <a:off x="222132" y="348755"/>
            <a:ext cx="10973481" cy="1056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A93CD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800" cap="all" dirty="0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  <a:t>SUCCESS PTA STUDY </a:t>
            </a:r>
            <a:br>
              <a:rPr lang="en-US" sz="3200" cap="all" dirty="0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</a:br>
            <a:r>
              <a:rPr lang="en-US" sz="3200" cap="all" dirty="0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  <a:t>24 M</a:t>
            </a:r>
            <a:r>
              <a:rPr lang="en-US" sz="3200" dirty="0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  <a:t>onth</a:t>
            </a:r>
            <a:r>
              <a:rPr lang="en-US" sz="3200" cap="all" dirty="0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Freedom From CD-TLR – Claudicants vs. CLTI</a:t>
            </a:r>
            <a:br>
              <a:rPr lang="en-US" sz="3200" dirty="0">
                <a:solidFill>
                  <a:prstClr val="black"/>
                </a:solidFill>
              </a:rPr>
            </a:br>
            <a:endParaRPr lang="en-GB" sz="3200" dirty="0"/>
          </a:p>
        </p:txBody>
      </p:sp>
      <p:sp>
        <p:nvSpPr>
          <p:cNvPr id="10" name="tx294">
            <a:extLst>
              <a:ext uri="{FF2B5EF4-FFF2-40B4-BE49-F238E27FC236}">
                <a16:creationId xmlns:a16="http://schemas.microsoft.com/office/drawing/2014/main" id="{3B9AAE19-A855-C196-1D01-6503751B9F94}"/>
              </a:ext>
            </a:extLst>
          </p:cNvPr>
          <p:cNvSpPr/>
          <p:nvPr/>
        </p:nvSpPr>
        <p:spPr>
          <a:xfrm>
            <a:off x="7755785" y="3516235"/>
            <a:ext cx="1118951" cy="449995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0000">
                    <a:alpha val="100000"/>
                  </a:srgbClr>
                </a:solidFill>
                <a:cs typeface="Arial"/>
              </a:rPr>
              <a:t>2</a:t>
            </a:r>
            <a:r>
              <a:rPr lang="en-US" sz="1000" b="1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-Year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000" b="1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Log-rank p = 0.264</a:t>
            </a:r>
          </a:p>
        </p:txBody>
      </p:sp>
      <p:sp>
        <p:nvSpPr>
          <p:cNvPr id="11" name="tx294">
            <a:extLst>
              <a:ext uri="{FF2B5EF4-FFF2-40B4-BE49-F238E27FC236}">
                <a16:creationId xmlns:a16="http://schemas.microsoft.com/office/drawing/2014/main" id="{734312B1-9FB9-B787-576B-BBBB35053225}"/>
              </a:ext>
            </a:extLst>
          </p:cNvPr>
          <p:cNvSpPr/>
          <p:nvPr/>
        </p:nvSpPr>
        <p:spPr>
          <a:xfrm>
            <a:off x="5265100" y="3516235"/>
            <a:ext cx="1118951" cy="449995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000" b="1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1-Year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000" b="1" i="0" dirty="0">
                <a:solidFill>
                  <a:srgbClr val="000000">
                    <a:alpha val="100000"/>
                  </a:srgbClr>
                </a:solidFill>
                <a:cs typeface="Arial"/>
              </a:rPr>
              <a:t>Log-rank p = 0.927</a:t>
            </a:r>
          </a:p>
        </p:txBody>
      </p:sp>
    </p:spTree>
    <p:extLst>
      <p:ext uri="{BB962C8B-B14F-4D97-AF65-F5344CB8AC3E}">
        <p14:creationId xmlns:p14="http://schemas.microsoft.com/office/powerpoint/2010/main" val="1480339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B45FB-600F-3EC5-A97D-3242DAE75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DFE5BD-FCDE-244E-59B7-5D5CAC8EB64F}"/>
              </a:ext>
            </a:extLst>
          </p:cNvPr>
          <p:cNvSpPr txBox="1"/>
          <p:nvPr/>
        </p:nvSpPr>
        <p:spPr>
          <a:xfrm>
            <a:off x="1365801" y="5474604"/>
            <a:ext cx="6096000" cy="492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2">
              <a:spcAft>
                <a:spcPts val="600"/>
              </a:spcAft>
              <a:defRPr/>
            </a:pPr>
            <a:r>
              <a:rPr lang="en-US" sz="1051" dirty="0">
                <a:solidFill>
                  <a:prstClr val="black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*Major cardiac event: MI, stroke, cardiovascular death</a:t>
            </a:r>
          </a:p>
          <a:p>
            <a:pPr defTabSz="914402">
              <a:defRPr/>
            </a:pPr>
            <a:r>
              <a:rPr lang="en-US" sz="1051" dirty="0">
                <a:solidFill>
                  <a:prstClr val="black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**MALE: Severe limb ischemia leading to an intervention to target limb or major vascular amputation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A81CC-33E3-CC1A-B1C2-D8DF4E3F0976}"/>
              </a:ext>
            </a:extLst>
          </p:cNvPr>
          <p:cNvSpPr txBox="1"/>
          <p:nvPr/>
        </p:nvSpPr>
        <p:spPr>
          <a:xfrm>
            <a:off x="1365801" y="5220560"/>
            <a:ext cx="8882745" cy="2540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402">
              <a:defRPr/>
            </a:pPr>
            <a:r>
              <a:rPr lang="en-US" sz="1051" dirty="0">
                <a:solidFill>
                  <a:prstClr val="black"/>
                </a:solidFill>
                <a:latin typeface="+mj-lt"/>
                <a:ea typeface="ＭＳ Ｐゴシック"/>
              </a:rPr>
              <a:t>Proportions are defined by the number of eligible patients who completed follow up OR experienced the type of event of interest prior to follow up</a:t>
            </a:r>
            <a:endParaRPr lang="en-US" sz="1051" dirty="0">
              <a:solidFill>
                <a:prstClr val="black"/>
              </a:solidFill>
              <a:latin typeface="+mj-l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ADCF36-C8DC-6526-38A2-367AE63C42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256" y="250825"/>
            <a:ext cx="10254343" cy="908050"/>
          </a:xfrm>
        </p:spPr>
        <p:txBody>
          <a:bodyPr>
            <a:normAutofit/>
          </a:bodyPr>
          <a:lstStyle/>
          <a:p>
            <a:r>
              <a:rPr lang="en-US" sz="1800" cap="all" dirty="0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  <a:t>SUCCESS PTA STUDY</a:t>
            </a:r>
            <a:br>
              <a:rPr lang="en-US" b="1" cap="all" dirty="0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</a:br>
            <a:r>
              <a:rPr lang="en-US" sz="3200" dirty="0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  <a:t>24 Month Clinical Outcomes</a:t>
            </a:r>
            <a:endParaRPr lang="en-GB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0E5D682-961C-8656-E2D9-5C59DBFAC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29068"/>
              </p:ext>
            </p:extLst>
          </p:nvPr>
        </p:nvGraphicFramePr>
        <p:xfrm>
          <a:off x="1365801" y="1896676"/>
          <a:ext cx="9460398" cy="320134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833219">
                  <a:extLst>
                    <a:ext uri="{9D8B030D-6E8A-4147-A177-3AD203B41FA5}">
                      <a16:colId xmlns:a16="http://schemas.microsoft.com/office/drawing/2014/main" val="1484800394"/>
                    </a:ext>
                  </a:extLst>
                </a:gridCol>
                <a:gridCol w="1939941">
                  <a:extLst>
                    <a:ext uri="{9D8B030D-6E8A-4147-A177-3AD203B41FA5}">
                      <a16:colId xmlns:a16="http://schemas.microsoft.com/office/drawing/2014/main" val="2625717174"/>
                    </a:ext>
                  </a:extLst>
                </a:gridCol>
                <a:gridCol w="1788097">
                  <a:extLst>
                    <a:ext uri="{9D8B030D-6E8A-4147-A177-3AD203B41FA5}">
                      <a16:colId xmlns:a16="http://schemas.microsoft.com/office/drawing/2014/main" val="4114534116"/>
                    </a:ext>
                  </a:extLst>
                </a:gridCol>
                <a:gridCol w="1899141">
                  <a:extLst>
                    <a:ext uri="{9D8B030D-6E8A-4147-A177-3AD203B41FA5}">
                      <a16:colId xmlns:a16="http://schemas.microsoft.com/office/drawing/2014/main" val="1912484992"/>
                    </a:ext>
                  </a:extLst>
                </a:gridCol>
              </a:tblGrid>
              <a:tr h="377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u="none" noProof="0" dirty="0">
                          <a:solidFill>
                            <a:schemeClr val="tx1"/>
                          </a:solidFill>
                          <a:effectLst/>
                        </a:rPr>
                        <a:t>Clinical Outcomes up to 730 days</a:t>
                      </a:r>
                      <a:endParaRPr lang="en-US" sz="1600" b="0" u="none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Full Cohort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(n=720)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Claudicants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(n=534)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CLTI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(n=186)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5361018"/>
                  </a:ext>
                </a:extLst>
              </a:tr>
              <a:tr h="339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u="none" noProof="0" dirty="0">
                          <a:solidFill>
                            <a:schemeClr val="tx1"/>
                          </a:solidFill>
                          <a:effectLst/>
                        </a:rPr>
                        <a:t>Death, % (n)</a:t>
                      </a:r>
                      <a:endParaRPr lang="en-US" sz="1600" b="0" u="none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600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FC2C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7.8% (49/628)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FC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3.8% (18/478)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FC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20.7% (31/150)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FC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75692"/>
                  </a:ext>
                </a:extLst>
              </a:tr>
              <a:tr h="339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u="none" noProof="0" dirty="0">
                          <a:solidFill>
                            <a:schemeClr val="tx1"/>
                          </a:solidFill>
                          <a:effectLst/>
                        </a:rPr>
                        <a:t>Major Cardiac Event</a:t>
                      </a:r>
                      <a:r>
                        <a:rPr lang="en-US" sz="1600" b="0" u="none" baseline="30000" noProof="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en-US" sz="1600" b="0" u="none" noProof="0" dirty="0">
                          <a:solidFill>
                            <a:schemeClr val="tx1"/>
                          </a:solidFill>
                          <a:effectLst/>
                        </a:rPr>
                        <a:t>, % (n)</a:t>
                      </a:r>
                      <a:endParaRPr lang="en-US" sz="1600" b="0" u="none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600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8.2% (50/612)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6.1% (29/473)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15.1% (21/139)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302964"/>
                  </a:ext>
                </a:extLst>
              </a:tr>
              <a:tr h="339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u="none" noProof="0">
                          <a:solidFill>
                            <a:schemeClr val="tx1"/>
                          </a:solidFill>
                          <a:effectLst/>
                        </a:rPr>
                        <a:t>CD-TLR, % (n)</a:t>
                      </a:r>
                      <a:endParaRPr lang="en-US" sz="1600" b="0" u="none" noProof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600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FC2C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15.3% (90/588)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FC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14.0% (65/464)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FC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20.2% (25/124)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FC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124545"/>
                  </a:ext>
                </a:extLst>
              </a:tr>
              <a:tr h="339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u="none" noProof="0">
                          <a:solidFill>
                            <a:schemeClr val="tx1"/>
                          </a:solidFill>
                          <a:effectLst/>
                        </a:rPr>
                        <a:t>Thrombosis, % (n)</a:t>
                      </a:r>
                      <a:endParaRPr lang="en-US" sz="1600" b="0" u="none" noProof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600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1.2% (7/582)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0.9% (4/462)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2.5% (3/120)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827834"/>
                  </a:ext>
                </a:extLst>
              </a:tr>
              <a:tr h="339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u="none" noProof="0">
                          <a:solidFill>
                            <a:schemeClr val="tx1"/>
                          </a:solidFill>
                          <a:effectLst/>
                        </a:rPr>
                        <a:t>Target limb amputation, % (n)</a:t>
                      </a:r>
                      <a:endParaRPr lang="en-US" sz="1600" b="0" u="none" noProof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600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FC2C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2.6% (15/588)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FC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0.2% (1/461)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FC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11.0% (14/127)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FC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536731"/>
                  </a:ext>
                </a:extLst>
              </a:tr>
              <a:tr h="339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u="none" noProof="0">
                          <a:solidFill>
                            <a:schemeClr val="tx1"/>
                          </a:solidFill>
                          <a:effectLst/>
                        </a:rPr>
                        <a:t>Major target limb amp</a:t>
                      </a:r>
                      <a:endParaRPr lang="en-US" sz="1600" b="0" u="none" noProof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600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1.5% (9/586)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0.2% (1/461)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6.4% (8/125)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464809"/>
                  </a:ext>
                </a:extLst>
              </a:tr>
              <a:tr h="339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u="none" noProof="0">
                          <a:solidFill>
                            <a:schemeClr val="tx1"/>
                          </a:solidFill>
                          <a:effectLst/>
                        </a:rPr>
                        <a:t>Minor target limb amp</a:t>
                      </a:r>
                      <a:endParaRPr lang="en-US" sz="1600" b="0" u="none" noProof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21600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1.0% (6/583)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0.0% (0/461)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4.9% (6/122)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35017"/>
                  </a:ext>
                </a:extLst>
              </a:tr>
              <a:tr h="339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u="none" noProof="0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r>
                        <a:rPr lang="en-US" sz="1600" b="0" u="none" baseline="30000" noProof="0" dirty="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r>
                        <a:rPr lang="en-US" sz="1600" b="0" u="none" noProof="0" dirty="0">
                          <a:solidFill>
                            <a:schemeClr val="tx1"/>
                          </a:solidFill>
                          <a:effectLst/>
                        </a:rPr>
                        <a:t>, % (n)</a:t>
                      </a:r>
                      <a:endParaRPr lang="en-US" sz="1600" b="0" u="none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600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FC2C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20.4% (122/597)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FC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17.6% (82/465)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FC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30.3% (40/132)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FC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88419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37B3E48-1097-2F9E-8E3B-7AEE5566D99F}"/>
              </a:ext>
            </a:extLst>
          </p:cNvPr>
          <p:cNvSpPr txBox="1"/>
          <p:nvPr/>
        </p:nvSpPr>
        <p:spPr>
          <a:xfrm>
            <a:off x="261256" y="1053307"/>
            <a:ext cx="5359544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dirty="0">
                <a:latin typeface="+mj-lt"/>
              </a:rPr>
              <a:t>Durable Clinical Outcomes Maintained at 730 Days</a:t>
            </a:r>
          </a:p>
        </p:txBody>
      </p:sp>
    </p:spTree>
    <p:extLst>
      <p:ext uri="{BB962C8B-B14F-4D97-AF65-F5344CB8AC3E}">
        <p14:creationId xmlns:p14="http://schemas.microsoft.com/office/powerpoint/2010/main" val="4223932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F7F8FC"/>
            </a:gs>
            <a:gs pos="96000">
              <a:srgbClr val="C6D1EB">
                <a:alpha val="44000"/>
              </a:srgb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1CB656A-571F-5657-4611-5E16B7F1CEBC}"/>
              </a:ext>
            </a:extLst>
          </p:cNvPr>
          <p:cNvSpPr/>
          <p:nvPr/>
        </p:nvSpPr>
        <p:spPr>
          <a:xfrm>
            <a:off x="295275" y="1368931"/>
            <a:ext cx="11635352" cy="4145277"/>
          </a:xfrm>
          <a:prstGeom prst="roundRect">
            <a:avLst>
              <a:gd name="adj" fmla="val 1184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1EA7B52-6580-5892-192C-9BF59E1E6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550710"/>
              </p:ext>
            </p:extLst>
          </p:nvPr>
        </p:nvGraphicFramePr>
        <p:xfrm>
          <a:off x="102070" y="1442308"/>
          <a:ext cx="10696161" cy="3189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B5A5554-EBA9-B49E-B42B-4120F62DEE47}"/>
              </a:ext>
            </a:extLst>
          </p:cNvPr>
          <p:cNvSpPr txBox="1"/>
          <p:nvPr/>
        </p:nvSpPr>
        <p:spPr>
          <a:xfrm>
            <a:off x="1148708" y="4858876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atin typeface="Calibri "/>
              </a:rPr>
              <a:t>Mobility</a:t>
            </a:r>
          </a:p>
          <a:p>
            <a:pPr algn="ctr"/>
            <a:r>
              <a:rPr lang="en-US" sz="1200">
                <a:latin typeface="Calibri "/>
              </a:rPr>
              <a:t>(n=522)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602CA-EA21-0889-4CEF-640B4959CC5C}"/>
              </a:ext>
            </a:extLst>
          </p:cNvPr>
          <p:cNvSpPr txBox="1"/>
          <p:nvPr/>
        </p:nvSpPr>
        <p:spPr>
          <a:xfrm>
            <a:off x="2989209" y="4861074"/>
            <a:ext cx="946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 "/>
              </a:rPr>
              <a:t>Self-Care</a:t>
            </a:r>
          </a:p>
          <a:p>
            <a:pPr algn="ctr"/>
            <a:r>
              <a:rPr lang="en-US" sz="1200" dirty="0">
                <a:latin typeface="Calibri "/>
              </a:rPr>
              <a:t>(n=522)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EF6329-8F63-3BB8-49FF-5D482D8FA71F}"/>
              </a:ext>
            </a:extLst>
          </p:cNvPr>
          <p:cNvSpPr txBox="1"/>
          <p:nvPr/>
        </p:nvSpPr>
        <p:spPr>
          <a:xfrm>
            <a:off x="6589460" y="4858875"/>
            <a:ext cx="1852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 "/>
              </a:rPr>
              <a:t>Pain/Discomfort</a:t>
            </a:r>
          </a:p>
          <a:p>
            <a:pPr algn="ctr"/>
            <a:r>
              <a:rPr lang="en-US" sz="1200" dirty="0">
                <a:latin typeface="Calibri "/>
              </a:rPr>
              <a:t>(n=522)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B09CD-751C-530B-20B5-66240F075A0C}"/>
              </a:ext>
            </a:extLst>
          </p:cNvPr>
          <p:cNvSpPr txBox="1"/>
          <p:nvPr/>
        </p:nvSpPr>
        <p:spPr>
          <a:xfrm>
            <a:off x="4796801" y="4858876"/>
            <a:ext cx="149271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atin typeface="Calibri "/>
              </a:rPr>
              <a:t>Usual Activities</a:t>
            </a:r>
          </a:p>
          <a:p>
            <a:pPr algn="ctr"/>
            <a:r>
              <a:rPr lang="en-US" sz="1100">
                <a:latin typeface="Calibri "/>
              </a:rPr>
              <a:t>(n=522)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A59C23-2C7B-5015-15A0-15499815AA26}"/>
              </a:ext>
            </a:extLst>
          </p:cNvPr>
          <p:cNvSpPr txBox="1"/>
          <p:nvPr/>
        </p:nvSpPr>
        <p:spPr>
          <a:xfrm>
            <a:off x="8565036" y="4857857"/>
            <a:ext cx="1871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atin typeface="Calibri "/>
              </a:rPr>
              <a:t>Anxiety/Depression</a:t>
            </a:r>
          </a:p>
          <a:p>
            <a:pPr algn="ctr"/>
            <a:r>
              <a:rPr lang="en-US" sz="1200">
                <a:latin typeface="Calibri "/>
              </a:rPr>
              <a:t>(n=522)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D75901-9E31-507B-F925-A2BB008C192A}"/>
              </a:ext>
            </a:extLst>
          </p:cNvPr>
          <p:cNvSpPr txBox="1"/>
          <p:nvPr/>
        </p:nvSpPr>
        <p:spPr>
          <a:xfrm rot="18546446">
            <a:off x="677758" y="4468531"/>
            <a:ext cx="655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Calibri "/>
              </a:rPr>
              <a:t>Baseline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6949A1-F9CD-FB2B-BFAE-6EDD09962ABC}"/>
              </a:ext>
            </a:extLst>
          </p:cNvPr>
          <p:cNvSpPr txBox="1"/>
          <p:nvPr/>
        </p:nvSpPr>
        <p:spPr>
          <a:xfrm rot="18546446">
            <a:off x="1058630" y="4491429"/>
            <a:ext cx="7777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Calibri "/>
              </a:rPr>
              <a:t>12 Months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9663E3-0BA7-4A92-EC86-E148B52683F4}"/>
              </a:ext>
            </a:extLst>
          </p:cNvPr>
          <p:cNvSpPr txBox="1"/>
          <p:nvPr/>
        </p:nvSpPr>
        <p:spPr>
          <a:xfrm rot="18546446">
            <a:off x="1567167" y="4491430"/>
            <a:ext cx="7777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Calibri "/>
              </a:rPr>
              <a:t>24 Months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2CA461-2911-4976-8357-7678D1764800}"/>
              </a:ext>
            </a:extLst>
          </p:cNvPr>
          <p:cNvSpPr txBox="1"/>
          <p:nvPr/>
        </p:nvSpPr>
        <p:spPr>
          <a:xfrm rot="18546446">
            <a:off x="2564251" y="4468530"/>
            <a:ext cx="655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Calibri "/>
              </a:rPr>
              <a:t>Baseline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39D3EB-CDB2-784F-CCBF-29035C2670A7}"/>
              </a:ext>
            </a:extLst>
          </p:cNvPr>
          <p:cNvSpPr txBox="1"/>
          <p:nvPr/>
        </p:nvSpPr>
        <p:spPr>
          <a:xfrm rot="18546446">
            <a:off x="2945123" y="4491428"/>
            <a:ext cx="7777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Calibri "/>
              </a:rPr>
              <a:t>12 Months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2BED5A-F394-256E-992E-C4307DAA22FE}"/>
              </a:ext>
            </a:extLst>
          </p:cNvPr>
          <p:cNvSpPr txBox="1"/>
          <p:nvPr/>
        </p:nvSpPr>
        <p:spPr>
          <a:xfrm rot="18546446">
            <a:off x="3453660" y="4491429"/>
            <a:ext cx="7777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Calibri "/>
              </a:rPr>
              <a:t>24 Months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F8564C-32B8-37A9-A40B-847A50F33B1F}"/>
              </a:ext>
            </a:extLst>
          </p:cNvPr>
          <p:cNvSpPr txBox="1"/>
          <p:nvPr/>
        </p:nvSpPr>
        <p:spPr>
          <a:xfrm rot="18546446">
            <a:off x="4586350" y="4507867"/>
            <a:ext cx="655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Calibri "/>
              </a:rPr>
              <a:t>Baseline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235B0A-CA78-50C2-AC88-7CB60197700C}"/>
              </a:ext>
            </a:extLst>
          </p:cNvPr>
          <p:cNvSpPr txBox="1"/>
          <p:nvPr/>
        </p:nvSpPr>
        <p:spPr>
          <a:xfrm rot="18546446">
            <a:off x="4967222" y="4530765"/>
            <a:ext cx="7777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Calibri "/>
              </a:rPr>
              <a:t>12 Months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2A000C-318A-1D47-71DC-39BE3B17D977}"/>
              </a:ext>
            </a:extLst>
          </p:cNvPr>
          <p:cNvSpPr txBox="1"/>
          <p:nvPr/>
        </p:nvSpPr>
        <p:spPr>
          <a:xfrm rot="18546446">
            <a:off x="5475759" y="4530766"/>
            <a:ext cx="7777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Calibri "/>
              </a:rPr>
              <a:t>24 Months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387AA7-D656-F000-6B64-FFF39BA33500}"/>
              </a:ext>
            </a:extLst>
          </p:cNvPr>
          <p:cNvSpPr txBox="1"/>
          <p:nvPr/>
        </p:nvSpPr>
        <p:spPr>
          <a:xfrm rot="18546446">
            <a:off x="6550209" y="4468529"/>
            <a:ext cx="655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Calibri "/>
              </a:rPr>
              <a:t>Baseline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5C2E09-F2E5-D480-EDA2-3D2B1C1B4151}"/>
              </a:ext>
            </a:extLst>
          </p:cNvPr>
          <p:cNvSpPr txBox="1"/>
          <p:nvPr/>
        </p:nvSpPr>
        <p:spPr>
          <a:xfrm rot="18546446">
            <a:off x="6931081" y="4491427"/>
            <a:ext cx="7777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Calibri "/>
              </a:rPr>
              <a:t>12 Months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4E8BA3-7D6F-067C-5B19-6D0F5313AC21}"/>
              </a:ext>
            </a:extLst>
          </p:cNvPr>
          <p:cNvSpPr txBox="1"/>
          <p:nvPr/>
        </p:nvSpPr>
        <p:spPr>
          <a:xfrm rot="18546446">
            <a:off x="7439618" y="4491428"/>
            <a:ext cx="7777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Calibri "/>
              </a:rPr>
              <a:t>24 Months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532053-7F29-24E3-C59A-E742412D71F3}"/>
              </a:ext>
            </a:extLst>
          </p:cNvPr>
          <p:cNvSpPr txBox="1"/>
          <p:nvPr/>
        </p:nvSpPr>
        <p:spPr>
          <a:xfrm rot="18546446">
            <a:off x="8493852" y="4468529"/>
            <a:ext cx="655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Calibri "/>
              </a:rPr>
              <a:t>Baseline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AA90D6-EF75-7C34-4880-D5B376E0D9DF}"/>
              </a:ext>
            </a:extLst>
          </p:cNvPr>
          <p:cNvSpPr txBox="1"/>
          <p:nvPr/>
        </p:nvSpPr>
        <p:spPr>
          <a:xfrm rot="18546446">
            <a:off x="8874724" y="4491427"/>
            <a:ext cx="7777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Calibri "/>
              </a:rPr>
              <a:t>12 Months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3F99E3-6667-5932-60AF-8A9BA021FB50}"/>
              </a:ext>
            </a:extLst>
          </p:cNvPr>
          <p:cNvSpPr txBox="1"/>
          <p:nvPr/>
        </p:nvSpPr>
        <p:spPr>
          <a:xfrm rot="18546446">
            <a:off x="9383261" y="4491428"/>
            <a:ext cx="7777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Calibri "/>
              </a:rPr>
              <a:t>24 Months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7D55-96EF-E194-D840-D7745BF7CEA6}"/>
              </a:ext>
            </a:extLst>
          </p:cNvPr>
          <p:cNvSpPr txBox="1">
            <a:spLocks/>
          </p:cNvSpPr>
          <p:nvPr/>
        </p:nvSpPr>
        <p:spPr>
          <a:xfrm>
            <a:off x="295275" y="314880"/>
            <a:ext cx="11354244" cy="8125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8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SUCCESS PTA STUDY</a:t>
            </a:r>
            <a:br>
              <a:rPr kumimoji="0" lang="it-CH" sz="30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</a:br>
            <a:r>
              <a:rPr kumimoji="0" lang="it-CH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EQ5D at 24</a:t>
            </a:r>
            <a:r>
              <a:rPr lang="it-CH" sz="3200" b="0" cap="none" dirty="0">
                <a:latin typeface="+mj-lt"/>
              </a:rPr>
              <a:t> M</a:t>
            </a:r>
            <a:r>
              <a:rPr kumimoji="0" lang="it-CH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onth Follow U</a:t>
            </a:r>
            <a:r>
              <a:rPr lang="it-CH" sz="3200" b="0" cap="none" dirty="0">
                <a:latin typeface="+mj-lt"/>
              </a:rPr>
              <a:t>p</a:t>
            </a:r>
            <a:r>
              <a:rPr kumimoji="0" lang="it-CH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it-CH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(paired anal</a:t>
            </a:r>
            <a:r>
              <a:rPr lang="it-CH" sz="1600" b="0" cap="none" dirty="0">
                <a:latin typeface="+mj-lt"/>
              </a:rPr>
              <a:t>y</a:t>
            </a:r>
            <a:r>
              <a:rPr kumimoji="0" lang="it-CH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sis</a:t>
            </a:r>
            <a:r>
              <a:rPr lang="en-US" sz="1600" dirty="0">
                <a:latin typeface="+mj-lt"/>
              </a:rPr>
              <a:t>°</a:t>
            </a:r>
            <a:r>
              <a:rPr kumimoji="0" lang="it-CH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)</a:t>
            </a:r>
            <a:endParaRPr kumimoji="0" lang="it-CH" sz="30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F006A1-1BE5-2E69-88ED-27ECBB112468}"/>
              </a:ext>
            </a:extLst>
          </p:cNvPr>
          <p:cNvSpPr txBox="1"/>
          <p:nvPr/>
        </p:nvSpPr>
        <p:spPr>
          <a:xfrm>
            <a:off x="295275" y="1043797"/>
            <a:ext cx="52968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cs typeface="Arial" panose="020B0604020202020204" pitchFamily="34" charset="0"/>
              </a:rPr>
              <a:t>° Based on patients who had baseline and 12-month FU available (FU performed inside the window) </a:t>
            </a:r>
          </a:p>
          <a:p>
            <a:pPr algn="r"/>
            <a:endParaRPr lang="en-GB" sz="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C0023A-6C07-928F-C69F-D179879FC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561141"/>
              </p:ext>
            </p:extLst>
          </p:nvPr>
        </p:nvGraphicFramePr>
        <p:xfrm>
          <a:off x="2848860" y="5664598"/>
          <a:ext cx="6494280" cy="65767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4626756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82766895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421070581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64358066"/>
                    </a:ext>
                  </a:extLst>
                </a:gridCol>
                <a:gridCol w="1512705">
                  <a:extLst>
                    <a:ext uri="{9D8B030D-6E8A-4147-A177-3AD203B41FA5}">
                      <a16:colId xmlns:a16="http://schemas.microsoft.com/office/drawing/2014/main" val="509813437"/>
                    </a:ext>
                  </a:extLst>
                </a:gridCol>
              </a:tblGrid>
              <a:tr h="358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CH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72" marR="7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Baseline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 = 521</a:t>
                      </a:r>
                      <a:endParaRPr lang="it-CH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7572" marR="757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12-month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 = 521</a:t>
                      </a:r>
                      <a:endParaRPr lang="it-CH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7572" marR="757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24-month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 = 521</a:t>
                      </a:r>
                      <a:endParaRPr lang="it-CH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7572" marR="757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400" dirty="0">
                          <a:solidFill>
                            <a:schemeClr val="tx1"/>
                          </a:solidFill>
                          <a:effectLst/>
                        </a:rPr>
                        <a:t>Baseline-24M </a:t>
                      </a:r>
                      <a:br>
                        <a:rPr lang="it-CH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CH" sz="1400" b="0" dirty="0">
                          <a:solidFill>
                            <a:schemeClr val="tx1"/>
                          </a:solidFill>
                          <a:effectLst/>
                        </a:rPr>
                        <a:t>P-value (% change)</a:t>
                      </a:r>
                    </a:p>
                  </a:txBody>
                  <a:tcPr marL="7572" marR="7572" marT="0" marB="0" anchor="ctr"/>
                </a:tc>
                <a:extLst>
                  <a:ext uri="{0D108BD9-81ED-4DB2-BD59-A6C34878D82A}">
                    <a16:rowId xmlns:a16="http://schemas.microsoft.com/office/drawing/2014/main" val="1533105292"/>
                  </a:ext>
                </a:extLst>
              </a:tr>
              <a:tr h="175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</a:rPr>
                        <a:t>EQ-VAS Score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63.7 ± 18.0</a:t>
                      </a:r>
                      <a:endParaRPr lang="it-CH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70.9 ± 19.2</a:t>
                      </a:r>
                      <a:endParaRPr lang="it-CH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CH" sz="1400" b="0" dirty="0">
                          <a:solidFill>
                            <a:schemeClr val="tx1"/>
                          </a:solidFill>
                          <a:effectLst/>
                        </a:rPr>
                        <a:t>68.0 ± 20.9</a:t>
                      </a:r>
                      <a:endParaRPr lang="it-CH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CH" sz="1400" b="0" dirty="0">
                          <a:solidFill>
                            <a:schemeClr val="tx1"/>
                          </a:solidFill>
                          <a:effectLst/>
                        </a:rPr>
                        <a:t>&lt;0.0001</a:t>
                      </a:r>
                      <a:r>
                        <a:rPr lang="it-CH" sz="1400" b="0" baseline="300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it-CH" sz="1400" b="0" baseline="300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26582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98C51EE-0424-361C-4DCE-9D933BA7999D}"/>
              </a:ext>
            </a:extLst>
          </p:cNvPr>
          <p:cNvSpPr txBox="1"/>
          <p:nvPr/>
        </p:nvSpPr>
        <p:spPr>
          <a:xfrm>
            <a:off x="10603020" y="2533238"/>
            <a:ext cx="865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Calibri "/>
              </a:rPr>
              <a:t>No Problem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7956F-3AFB-286C-9FE1-0FE5932520E9}"/>
              </a:ext>
            </a:extLst>
          </p:cNvPr>
          <p:cNvSpPr txBox="1"/>
          <p:nvPr/>
        </p:nvSpPr>
        <p:spPr>
          <a:xfrm>
            <a:off x="10603019" y="2838038"/>
            <a:ext cx="1069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Calibri "/>
              </a:rPr>
              <a:t>Slight Problems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84F242-0D33-104B-4EF8-B78014E4019A}"/>
              </a:ext>
            </a:extLst>
          </p:cNvPr>
          <p:cNvSpPr txBox="1"/>
          <p:nvPr/>
        </p:nvSpPr>
        <p:spPr>
          <a:xfrm>
            <a:off x="10603019" y="3142838"/>
            <a:ext cx="13276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Calibri "/>
              </a:rPr>
              <a:t>Moderate Problems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08C189-6225-CFEE-F57E-55F7CF75D89D}"/>
              </a:ext>
            </a:extLst>
          </p:cNvPr>
          <p:cNvSpPr txBox="1"/>
          <p:nvPr/>
        </p:nvSpPr>
        <p:spPr>
          <a:xfrm>
            <a:off x="10603018" y="3445965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Calibri "/>
              </a:rPr>
              <a:t>Severe Problems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F74154-6F8D-2A36-AFF5-B9CC8099A8CF}"/>
              </a:ext>
            </a:extLst>
          </p:cNvPr>
          <p:cNvSpPr txBox="1"/>
          <p:nvPr/>
        </p:nvSpPr>
        <p:spPr>
          <a:xfrm>
            <a:off x="10603018" y="3749092"/>
            <a:ext cx="1234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Calibri "/>
              </a:rPr>
              <a:t>Extreme Problems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F0C5E3-AEB0-79BF-DDA9-3403A872D92B}"/>
              </a:ext>
            </a:extLst>
          </p:cNvPr>
          <p:cNvSpPr/>
          <p:nvPr/>
        </p:nvSpPr>
        <p:spPr>
          <a:xfrm>
            <a:off x="10463960" y="2592200"/>
            <a:ext cx="139058" cy="13905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7B259D-21FB-3372-6B2F-035D12FE2BAB}"/>
              </a:ext>
            </a:extLst>
          </p:cNvPr>
          <p:cNvSpPr/>
          <p:nvPr/>
        </p:nvSpPr>
        <p:spPr>
          <a:xfrm>
            <a:off x="10463127" y="2905831"/>
            <a:ext cx="139058" cy="1390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58B0C9-EACA-12A3-9D61-7875A198D98C}"/>
              </a:ext>
            </a:extLst>
          </p:cNvPr>
          <p:cNvSpPr/>
          <p:nvPr/>
        </p:nvSpPr>
        <p:spPr>
          <a:xfrm>
            <a:off x="10463960" y="3209751"/>
            <a:ext cx="139058" cy="1390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C04AD0-876A-357A-592B-ACFB1D6645ED}"/>
              </a:ext>
            </a:extLst>
          </p:cNvPr>
          <p:cNvSpPr/>
          <p:nvPr/>
        </p:nvSpPr>
        <p:spPr>
          <a:xfrm>
            <a:off x="10463960" y="3507241"/>
            <a:ext cx="139058" cy="1390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BB53C94-1EBA-B88C-3C3C-42611B47F514}"/>
              </a:ext>
            </a:extLst>
          </p:cNvPr>
          <p:cNvSpPr/>
          <p:nvPr/>
        </p:nvSpPr>
        <p:spPr>
          <a:xfrm>
            <a:off x="10463960" y="3810630"/>
            <a:ext cx="139058" cy="1390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689BBF-4D3B-F79E-6881-32D9798B3394}"/>
              </a:ext>
            </a:extLst>
          </p:cNvPr>
          <p:cNvSpPr txBox="1"/>
          <p:nvPr/>
        </p:nvSpPr>
        <p:spPr>
          <a:xfrm>
            <a:off x="2800012" y="6377402"/>
            <a:ext cx="62674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u="none" strike="noStrike" dirty="0">
                <a:solidFill>
                  <a:srgbClr val="000000"/>
                </a:solidFill>
                <a:effectLst/>
              </a:rPr>
              <a:t>*Indicates the use of the Wilcoxon Signed-Rank test, otherwise a paired t-test to compare within-group differences</a:t>
            </a:r>
            <a:r>
              <a:rPr lang="en-US" sz="900" b="0" i="0" dirty="0">
                <a:solidFill>
                  <a:srgbClr val="000000"/>
                </a:solidFill>
                <a:effectLst/>
              </a:rPr>
              <a:t>​</a:t>
            </a:r>
            <a:endParaRPr lang="en-US" sz="9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51A0E5E-2D0F-8D39-B816-25D6CCA0CFBC}"/>
              </a:ext>
            </a:extLst>
          </p:cNvPr>
          <p:cNvSpPr/>
          <p:nvPr/>
        </p:nvSpPr>
        <p:spPr>
          <a:xfrm>
            <a:off x="8337695" y="1473849"/>
            <a:ext cx="2132229" cy="39132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07636A-F0A2-9378-B968-27936E16DC43}"/>
              </a:ext>
            </a:extLst>
          </p:cNvPr>
          <p:cNvSpPr/>
          <p:nvPr/>
        </p:nvSpPr>
        <p:spPr>
          <a:xfrm>
            <a:off x="2396192" y="1473849"/>
            <a:ext cx="4192433" cy="39132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EC315E-D4C2-9216-902B-05E5294DFD50}"/>
              </a:ext>
            </a:extLst>
          </p:cNvPr>
          <p:cNvSpPr/>
          <p:nvPr/>
        </p:nvSpPr>
        <p:spPr>
          <a:xfrm>
            <a:off x="6624408" y="1473851"/>
            <a:ext cx="1693799" cy="3921596"/>
          </a:xfrm>
          <a:prstGeom prst="rect">
            <a:avLst/>
          </a:prstGeom>
          <a:noFill/>
          <a:ln w="38100">
            <a:solidFill>
              <a:srgbClr val="009C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D729FB-76D4-190B-1608-C8DB065D8296}"/>
              </a:ext>
            </a:extLst>
          </p:cNvPr>
          <p:cNvSpPr/>
          <p:nvPr/>
        </p:nvSpPr>
        <p:spPr>
          <a:xfrm>
            <a:off x="798634" y="1459481"/>
            <a:ext cx="1581125" cy="3921596"/>
          </a:xfrm>
          <a:prstGeom prst="rect">
            <a:avLst/>
          </a:prstGeom>
          <a:noFill/>
          <a:ln w="38100">
            <a:solidFill>
              <a:srgbClr val="009C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6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4F867-987B-1FD5-6B4B-141C1F09D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5">
            <a:extLst>
              <a:ext uri="{FF2B5EF4-FFF2-40B4-BE49-F238E27FC236}">
                <a16:creationId xmlns:a16="http://schemas.microsoft.com/office/drawing/2014/main" id="{14D450D5-AFC7-18EF-AF53-C529595E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68" y="134143"/>
            <a:ext cx="11699111" cy="1349291"/>
          </a:xfrm>
        </p:spPr>
        <p:txBody>
          <a:bodyPr>
            <a:noAutofit/>
          </a:bodyPr>
          <a:lstStyle/>
          <a:p>
            <a:pPr lvl="0" defTabSz="914377">
              <a:lnSpc>
                <a:spcPct val="100000"/>
              </a:lnSpc>
              <a:spcBef>
                <a:spcPts val="0"/>
              </a:spcBef>
              <a:tabLst>
                <a:tab pos="2232025" algn="l"/>
              </a:tabLst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PRELUDE Study</a:t>
            </a:r>
            <a:br>
              <a:rPr lang="en-US" sz="2800" b="0" noProof="0" dirty="0">
                <a:solidFill>
                  <a:schemeClr val="tx1"/>
                </a:solidFill>
              </a:rPr>
            </a:br>
            <a:r>
              <a:rPr lang="en-US" sz="3200" b="0" noProof="0" dirty="0">
                <a:solidFill>
                  <a:schemeClr val="tx1"/>
                </a:solidFill>
              </a:rPr>
              <a:t>Data in Context: </a:t>
            </a:r>
            <a:r>
              <a:rPr lang="en-US" sz="3200" dirty="0">
                <a:solidFill>
                  <a:schemeClr val="tx1"/>
                </a:solidFill>
              </a:rPr>
              <a:t>How Does SUCCESS Compare to </a:t>
            </a:r>
            <a:r>
              <a:rPr lang="en-US" sz="3200" b="0" noProof="0" dirty="0">
                <a:solidFill>
                  <a:schemeClr val="tx1"/>
                </a:solidFill>
              </a:rPr>
              <a:t>Other SELUTION Studies</a:t>
            </a:r>
          </a:p>
        </p:txBody>
      </p:sp>
      <p:graphicFrame>
        <p:nvGraphicFramePr>
          <p:cNvPr id="12" name="表 1">
            <a:extLst>
              <a:ext uri="{FF2B5EF4-FFF2-40B4-BE49-F238E27FC236}">
                <a16:creationId xmlns:a16="http://schemas.microsoft.com/office/drawing/2014/main" id="{A8F1B07B-0EA4-A246-B8FF-1EE87C8923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439147"/>
              </p:ext>
            </p:extLst>
          </p:nvPr>
        </p:nvGraphicFramePr>
        <p:xfrm>
          <a:off x="729996" y="1617910"/>
          <a:ext cx="10732007" cy="42621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35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783">
                  <a:extLst>
                    <a:ext uri="{9D8B030D-6E8A-4147-A177-3AD203B41FA5}">
                      <a16:colId xmlns:a16="http://schemas.microsoft.com/office/drawing/2014/main" val="1996422915"/>
                    </a:ext>
                  </a:extLst>
                </a:gridCol>
                <a:gridCol w="1410510">
                  <a:extLst>
                    <a:ext uri="{9D8B030D-6E8A-4147-A177-3AD203B41FA5}">
                      <a16:colId xmlns:a16="http://schemas.microsoft.com/office/drawing/2014/main" val="2950412"/>
                    </a:ext>
                  </a:extLst>
                </a:gridCol>
                <a:gridCol w="1099226">
                  <a:extLst>
                    <a:ext uri="{9D8B030D-6E8A-4147-A177-3AD203B41FA5}">
                      <a16:colId xmlns:a16="http://schemas.microsoft.com/office/drawing/2014/main" val="2551581159"/>
                    </a:ext>
                  </a:extLst>
                </a:gridCol>
                <a:gridCol w="1040859">
                  <a:extLst>
                    <a:ext uri="{9D8B030D-6E8A-4147-A177-3AD203B41FA5}">
                      <a16:colId xmlns:a16="http://schemas.microsoft.com/office/drawing/2014/main" val="2056017906"/>
                    </a:ext>
                  </a:extLst>
                </a:gridCol>
                <a:gridCol w="105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658">
                  <a:extLst>
                    <a:ext uri="{9D8B030D-6E8A-4147-A177-3AD203B41FA5}">
                      <a16:colId xmlns:a16="http://schemas.microsoft.com/office/drawing/2014/main" val="2334892995"/>
                    </a:ext>
                  </a:extLst>
                </a:gridCol>
              </a:tblGrid>
              <a:tr h="397446">
                <a:tc>
                  <a:txBody>
                    <a:bodyPr/>
                    <a:lstStyle/>
                    <a:p>
                      <a:pPr indent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SUCCESS PTA Study</a:t>
                      </a:r>
                      <a:br>
                        <a:rPr lang="en-US" sz="160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="0" noProof="0" dirty="0">
                          <a:solidFill>
                            <a:schemeClr val="tx1"/>
                          </a:solidFill>
                        </a:rPr>
                        <a:t>(n=720)</a:t>
                      </a:r>
                      <a:endParaRPr lang="en-US" sz="1600" b="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SELUTION SFA Japan</a:t>
                      </a:r>
                      <a:r>
                        <a:rPr lang="en-US" sz="1600" baseline="3000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sz="160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="0" noProof="0" dirty="0">
                          <a:solidFill>
                            <a:schemeClr val="tx1"/>
                          </a:solidFill>
                        </a:rPr>
                        <a:t>(n=134)</a:t>
                      </a:r>
                      <a:endParaRPr lang="en-US" sz="1600" b="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PRELUDE</a:t>
                      </a:r>
                      <a:r>
                        <a:rPr lang="en-US" sz="1600" baseline="3000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sz="160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="0" noProof="0" dirty="0">
                          <a:solidFill>
                            <a:schemeClr val="tx1"/>
                          </a:solidFill>
                        </a:rPr>
                        <a:t>(n=158)</a:t>
                      </a:r>
                      <a:endParaRPr lang="en-US" sz="1600" b="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062"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Study Type</a:t>
                      </a: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Real-World Registry-Complex Lesions </a:t>
                      </a: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Single Arm Study-SFA + POP Only</a:t>
                      </a: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Single Arm Study-High-Risk, Complex Lesions</a:t>
                      </a: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01236581"/>
                  </a:ext>
                </a:extLst>
              </a:tr>
              <a:tr h="193497"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noProof="0" dirty="0">
                          <a:solidFill>
                            <a:schemeClr val="tx1"/>
                          </a:solidFill>
                          <a:effectLst/>
                        </a:rPr>
                        <a:t>Age </a:t>
                      </a: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(Years)</a:t>
                      </a:r>
                      <a:endParaRPr lang="en-US" sz="140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00" noProof="0">
                          <a:solidFill>
                            <a:schemeClr val="tx1"/>
                          </a:solidFill>
                          <a:effectLst/>
                        </a:rPr>
                        <a:t>70.7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± 9.9</a:t>
                      </a:r>
                      <a:endParaRPr lang="en-US" sz="14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73.8 ± 6.9​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noProof="0" dirty="0">
                          <a:solidFill>
                            <a:schemeClr val="tx1"/>
                          </a:solidFill>
                          <a:effectLst/>
                        </a:rPr>
                        <a:t>68.5 ± 9.8</a:t>
                      </a:r>
                      <a:endParaRPr lang="en-US" sz="1400" b="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497"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noProof="0">
                          <a:solidFill>
                            <a:schemeClr val="tx1"/>
                          </a:solidFill>
                          <a:effectLst/>
                        </a:rPr>
                        <a:t>Diabetes mellitus, %</a:t>
                      </a: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b="1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noProof="0">
                          <a:solidFill>
                            <a:schemeClr val="tx1"/>
                          </a:solidFill>
                          <a:effectLst/>
                        </a:rPr>
                        <a:t>37.9%</a:t>
                      </a:r>
                      <a:endParaRPr lang="en-US" sz="14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60.3% 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noProof="0">
                          <a:solidFill>
                            <a:schemeClr val="tx1"/>
                          </a:solidFill>
                          <a:effectLst/>
                        </a:rPr>
                        <a:t>88%</a:t>
                      </a:r>
                      <a:endParaRPr lang="en-US" sz="14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497"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noProof="0">
                          <a:solidFill>
                            <a:schemeClr val="tx1"/>
                          </a:solidFill>
                          <a:effectLst/>
                        </a:rPr>
                        <a:t>CLTI</a:t>
                      </a:r>
                      <a:endParaRPr lang="en-US" sz="14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noProof="0">
                          <a:solidFill>
                            <a:schemeClr val="tx1"/>
                          </a:solidFill>
                          <a:effectLst/>
                        </a:rPr>
                        <a:t>25.8%</a:t>
                      </a:r>
                      <a:endParaRPr lang="en-US" sz="14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2.2%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noProof="0">
                          <a:solidFill>
                            <a:schemeClr val="tx1"/>
                          </a:solidFill>
                          <a:effectLst/>
                        </a:rPr>
                        <a:t>94.1%</a:t>
                      </a:r>
                      <a:endParaRPr lang="en-US" sz="14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26478295"/>
                  </a:ext>
                </a:extLst>
              </a:tr>
              <a:tr h="193497"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noProof="0">
                          <a:solidFill>
                            <a:schemeClr val="tx1"/>
                          </a:solidFill>
                          <a:effectLst/>
                        </a:rPr>
                        <a:t>BTK, %</a:t>
                      </a:r>
                      <a:endParaRPr lang="en-US" sz="14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noProof="0">
                          <a:solidFill>
                            <a:schemeClr val="tx1"/>
                          </a:solidFill>
                          <a:effectLst/>
                        </a:rPr>
                        <a:t>19%</a:t>
                      </a:r>
                      <a:endParaRPr lang="en-US" sz="14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de-CH" altLang="ja-JP" sz="1400" b="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de-CH" altLang="ja-JP" sz="14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noProof="0" dirty="0">
                          <a:solidFill>
                            <a:schemeClr val="tx1"/>
                          </a:solidFill>
                          <a:effectLst/>
                        </a:rPr>
                        <a:t>63%</a:t>
                      </a:r>
                      <a:endParaRPr lang="en-US" sz="140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494"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noProof="0">
                          <a:solidFill>
                            <a:schemeClr val="tx1"/>
                          </a:solidFill>
                          <a:effectLst/>
                        </a:rPr>
                        <a:t>PACSS grade 3 and 4, %</a:t>
                      </a: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b="1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noProof="0">
                          <a:solidFill>
                            <a:schemeClr val="tx1"/>
                          </a:solidFill>
                          <a:effectLst/>
                        </a:rPr>
                        <a:t>36.3%</a:t>
                      </a:r>
                      <a:endParaRPr lang="en-US" sz="14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26.9% </a:t>
                      </a:r>
                      <a:endParaRPr lang="en-US" altLang="ja-JP" sz="14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noProof="0">
                          <a:solidFill>
                            <a:schemeClr val="tx1"/>
                          </a:solidFill>
                          <a:effectLst/>
                        </a:rPr>
                        <a:t>83.9%</a:t>
                      </a:r>
                      <a:endParaRPr lang="en-US" sz="14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497"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noProof="0">
                          <a:solidFill>
                            <a:schemeClr val="tx1"/>
                          </a:solidFill>
                          <a:effectLst/>
                        </a:rPr>
                        <a:t>Lesion Length (mm)</a:t>
                      </a:r>
                      <a:endParaRPr lang="en-US" sz="14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00" noProof="0">
                          <a:solidFill>
                            <a:schemeClr val="tx1"/>
                          </a:solidFill>
                          <a:effectLst/>
                        </a:rPr>
                        <a:t>128.4 ± 101.8</a:t>
                      </a:r>
                      <a:endParaRPr lang="en-US" sz="14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127.41 ± 59.73 ​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noProof="0">
                          <a:solidFill>
                            <a:schemeClr val="tx1"/>
                          </a:solidFill>
                          <a:effectLst/>
                        </a:rPr>
                        <a:t>176.0 ± 138.0</a:t>
                      </a:r>
                      <a:endParaRPr lang="en-US" sz="14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497"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noProof="0">
                          <a:solidFill>
                            <a:schemeClr val="tx1"/>
                          </a:solidFill>
                          <a:effectLst/>
                        </a:rPr>
                        <a:t>CTOs, %</a:t>
                      </a: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noProof="0">
                          <a:solidFill>
                            <a:schemeClr val="tx1"/>
                          </a:solidFill>
                          <a:effectLst/>
                        </a:rPr>
                        <a:t>42.1%</a:t>
                      </a:r>
                      <a:endParaRPr lang="en-US" sz="14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17.2% (23)​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noProof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4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497"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noProof="0">
                          <a:solidFill>
                            <a:schemeClr val="tx1"/>
                          </a:solidFill>
                          <a:effectLst/>
                        </a:rPr>
                        <a:t>RVD (mm)</a:t>
                      </a:r>
                      <a:endParaRPr lang="en-US" sz="14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00" noProof="0">
                          <a:solidFill>
                            <a:schemeClr val="tx1"/>
                          </a:solidFill>
                          <a:effectLst/>
                        </a:rPr>
                        <a:t>5.2 ± 1.5</a:t>
                      </a:r>
                      <a:endParaRPr lang="en-US" sz="14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4.95 ± 0.93​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noProof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4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018"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trike="noStrike" kern="100" noProof="0">
                          <a:solidFill>
                            <a:schemeClr val="tx1"/>
                          </a:solidFill>
                          <a:effectLst/>
                        </a:rPr>
                        <a:t>Outcomes (Month)</a:t>
                      </a:r>
                      <a:endParaRPr lang="en-US" sz="1400" b="1" strike="noStrike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trike="noStrike" kern="100" noProof="0">
                          <a:solidFill>
                            <a:schemeClr val="tx1"/>
                          </a:solidFill>
                          <a:effectLst/>
                        </a:rPr>
                        <a:t>12 Mo</a:t>
                      </a:r>
                      <a:endParaRPr lang="en-US" sz="1400" b="1" strike="noStrike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trike="noStrike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24 Mo</a:t>
                      </a: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trike="noStrike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12 Mo</a:t>
                      </a: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trike="noStrike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24 Mo</a:t>
                      </a: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altLang="ja-JP" sz="1400" b="1" strike="noStrike">
                          <a:solidFill>
                            <a:schemeClr val="tx1"/>
                          </a:solidFill>
                          <a:effectLst/>
                        </a:rPr>
                        <a:t>36 Mo</a:t>
                      </a:r>
                      <a:endParaRPr lang="en-US" altLang="ja-JP" sz="1400" b="1" i="0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trike="noStrike" kern="100" noProof="0">
                          <a:solidFill>
                            <a:schemeClr val="tx1"/>
                          </a:solidFill>
                          <a:effectLst/>
                        </a:rPr>
                        <a:t>12 Mo</a:t>
                      </a:r>
                      <a:endParaRPr lang="en-US" sz="1400" b="1" strike="noStrike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768708"/>
                  </a:ext>
                </a:extLst>
              </a:tr>
              <a:tr h="268018">
                <a:tc>
                  <a:txBody>
                    <a:bodyPr/>
                    <a:lstStyle/>
                    <a:p>
                      <a:pPr marL="2286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noProof="0">
                          <a:solidFill>
                            <a:schemeClr val="tx1"/>
                          </a:solidFill>
                          <a:effectLst/>
                        </a:rPr>
                        <a:t>Primary patency, %</a:t>
                      </a:r>
                      <a:endParaRPr lang="en-US" sz="1400" b="0" strike="sngStrike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noProof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4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87.9%</a:t>
                      </a: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83.2%</a:t>
                      </a: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81.5%</a:t>
                      </a:r>
                      <a:r>
                        <a:rPr lang="en-US" altLang="ja-JP" sz="1400" b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US" altLang="ja-JP" sz="1400" b="0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noProof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4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018">
                <a:tc>
                  <a:txBody>
                    <a:bodyPr/>
                    <a:lstStyle/>
                    <a:p>
                      <a:pPr marL="2286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noProof="0">
                          <a:solidFill>
                            <a:schemeClr val="tx1"/>
                          </a:solidFill>
                          <a:effectLst/>
                        </a:rPr>
                        <a:t>FF CD-TLR, %</a:t>
                      </a:r>
                      <a:endParaRPr lang="en-US" sz="14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noProof="0" dirty="0">
                          <a:solidFill>
                            <a:schemeClr val="tx1"/>
                          </a:solidFill>
                          <a:effectLst/>
                        </a:rPr>
                        <a:t>91.4%</a:t>
                      </a:r>
                      <a:endParaRPr lang="en-US" sz="1400" b="1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86.1%</a:t>
                      </a: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97.0%</a:t>
                      </a: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95.4%</a:t>
                      </a: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93.8%</a:t>
                      </a:r>
                      <a:r>
                        <a:rPr lang="en-US" altLang="ja-JP" sz="1400" b="1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US" altLang="ja-JP" sz="1400" b="1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noProof="0">
                          <a:solidFill>
                            <a:schemeClr val="tx1"/>
                          </a:solidFill>
                          <a:effectLst/>
                        </a:rPr>
                        <a:t>76.1%</a:t>
                      </a:r>
                      <a:endParaRPr lang="en-US" sz="14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018">
                <a:tc>
                  <a:txBody>
                    <a:bodyPr/>
                    <a:lstStyle/>
                    <a:p>
                      <a:pPr marL="2286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noProof="0">
                          <a:solidFill>
                            <a:schemeClr val="tx1"/>
                          </a:solidFill>
                          <a:effectLst/>
                        </a:rPr>
                        <a:t>Target Limb Amp, %`</a:t>
                      </a:r>
                      <a:endParaRPr lang="en-US" sz="14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noProof="0">
                          <a:solidFill>
                            <a:schemeClr val="tx1"/>
                          </a:solidFill>
                          <a:effectLst/>
                        </a:rPr>
                        <a:t>2.1%</a:t>
                      </a:r>
                      <a:endParaRPr lang="en-US" sz="14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2.6%</a:t>
                      </a: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altLang="ja-JP" sz="1400" b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altLang="ja-JP" sz="1400" b="0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noProof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4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6112281"/>
                  </a:ext>
                </a:extLst>
              </a:tr>
              <a:tr h="268018">
                <a:tc>
                  <a:txBody>
                    <a:bodyPr/>
                    <a:lstStyle/>
                    <a:p>
                      <a:pPr marL="2286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noProof="0">
                          <a:solidFill>
                            <a:schemeClr val="tx1"/>
                          </a:solidFill>
                          <a:effectLst/>
                        </a:rPr>
                        <a:t>FF Target Limb Amp, %</a:t>
                      </a:r>
                      <a:endParaRPr lang="en-US" sz="14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altLang="ja-JP" sz="1400" b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altLang="ja-JP" sz="1400" b="0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noProof="0" dirty="0">
                          <a:solidFill>
                            <a:schemeClr val="tx1"/>
                          </a:solidFill>
                          <a:effectLst/>
                        </a:rPr>
                        <a:t>91.4%</a:t>
                      </a:r>
                      <a:endParaRPr lang="en-US" sz="1400" b="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197219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5D5C06-38B0-33F2-12AA-E0EFE5DB8B3E}"/>
              </a:ext>
            </a:extLst>
          </p:cNvPr>
          <p:cNvSpPr txBox="1"/>
          <p:nvPr/>
        </p:nvSpPr>
        <p:spPr>
          <a:xfrm>
            <a:off x="729996" y="5951869"/>
            <a:ext cx="10834475" cy="528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ja-JP"/>
            </a:defPPr>
            <a:lvl1pPr marL="182558" indent="-182558" algn="r">
              <a:spcBef>
                <a:spcPts val="0"/>
              </a:spcBef>
              <a:buFont typeface="+mj-lt"/>
              <a:buAutoNum type="arabicPeriod"/>
              <a:defRPr sz="933">
                <a:solidFill>
                  <a:schemeClr val="bg1"/>
                </a:solidFill>
                <a:effectLst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latin typeface="+mj-lt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latin typeface="+mj-lt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latin typeface="+mj-lt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82558" marR="0" lvl="0" indent="-18255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Soga Y, Iida O, et al. J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Endovasc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Ther. 2020;27:946-955.</a:t>
            </a:r>
          </a:p>
          <a:p>
            <a:pPr marL="182558" marR="0" lvl="0" indent="-18255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T. Chong, “PRELUDE: 12-month results from Post-procedural Retrospective Evaluation of revascularization outcomes with SELUTION SLR™ sirolimus-coated balloon in patients with peripheral arterial disease”– oral presentation, LINC 2026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1AAB60-15EA-8889-184B-0D55D17150E5}"/>
              </a:ext>
            </a:extLst>
          </p:cNvPr>
          <p:cNvSpPr/>
          <p:nvPr/>
        </p:nvSpPr>
        <p:spPr>
          <a:xfrm>
            <a:off x="729996" y="2618057"/>
            <a:ext cx="10732007" cy="228599"/>
          </a:xfrm>
          <a:prstGeom prst="rect">
            <a:avLst/>
          </a:prstGeom>
          <a:noFill/>
          <a:ln w="38100">
            <a:solidFill>
              <a:srgbClr val="009C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44C0B0-8B88-630B-7992-1EAE64F923A6}"/>
              </a:ext>
            </a:extLst>
          </p:cNvPr>
          <p:cNvSpPr/>
          <p:nvPr/>
        </p:nvSpPr>
        <p:spPr>
          <a:xfrm>
            <a:off x="729996" y="3373266"/>
            <a:ext cx="10732007" cy="228599"/>
          </a:xfrm>
          <a:prstGeom prst="rect">
            <a:avLst/>
          </a:prstGeom>
          <a:noFill/>
          <a:ln w="38100">
            <a:solidFill>
              <a:srgbClr val="009C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BE7913-5C4D-26CF-B2ED-A2BDE20D19BA}"/>
              </a:ext>
            </a:extLst>
          </p:cNvPr>
          <p:cNvSpPr/>
          <p:nvPr/>
        </p:nvSpPr>
        <p:spPr>
          <a:xfrm>
            <a:off x="729996" y="5061586"/>
            <a:ext cx="10732007" cy="298451"/>
          </a:xfrm>
          <a:prstGeom prst="rect">
            <a:avLst/>
          </a:prstGeom>
          <a:noFill/>
          <a:ln w="38100">
            <a:solidFill>
              <a:srgbClr val="009C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50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FD4F7-F0FC-0222-404E-A54B0C034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AD688B-D581-7916-A1BC-96F94E7B2F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918" y="365125"/>
            <a:ext cx="11076930" cy="769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000" cap="all" dirty="0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  <a:t>SUCCESS PTA STUDY</a:t>
            </a:r>
            <a:br>
              <a:rPr lang="en-US" sz="3000" b="1" cap="all" dirty="0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</a:br>
            <a:r>
              <a:rPr lang="en-US" sz="3600" dirty="0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  <a:t>Data in Context – How Does SUCCESS Compare to PTX Registries?</a:t>
            </a:r>
            <a:endParaRPr lang="en-GB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AC43383-7F6D-920A-6492-D2AEE0A38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130977"/>
              </p:ext>
            </p:extLst>
          </p:nvPr>
        </p:nvGraphicFramePr>
        <p:xfrm>
          <a:off x="1004223" y="1312863"/>
          <a:ext cx="10183553" cy="4480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08124">
                  <a:extLst>
                    <a:ext uri="{9D8B030D-6E8A-4147-A177-3AD203B41FA5}">
                      <a16:colId xmlns:a16="http://schemas.microsoft.com/office/drawing/2014/main" val="2579239376"/>
                    </a:ext>
                  </a:extLst>
                </a:gridCol>
                <a:gridCol w="1656515">
                  <a:extLst>
                    <a:ext uri="{9D8B030D-6E8A-4147-A177-3AD203B41FA5}">
                      <a16:colId xmlns:a16="http://schemas.microsoft.com/office/drawing/2014/main" val="1283735523"/>
                    </a:ext>
                  </a:extLst>
                </a:gridCol>
                <a:gridCol w="1697928">
                  <a:extLst>
                    <a:ext uri="{9D8B030D-6E8A-4147-A177-3AD203B41FA5}">
                      <a16:colId xmlns:a16="http://schemas.microsoft.com/office/drawing/2014/main" val="4048577224"/>
                    </a:ext>
                  </a:extLst>
                </a:gridCol>
                <a:gridCol w="1523554">
                  <a:extLst>
                    <a:ext uri="{9D8B030D-6E8A-4147-A177-3AD203B41FA5}">
                      <a16:colId xmlns:a16="http://schemas.microsoft.com/office/drawing/2014/main" val="3318609056"/>
                    </a:ext>
                  </a:extLst>
                </a:gridCol>
                <a:gridCol w="1395237">
                  <a:extLst>
                    <a:ext uri="{9D8B030D-6E8A-4147-A177-3AD203B41FA5}">
                      <a16:colId xmlns:a16="http://schemas.microsoft.com/office/drawing/2014/main" val="18010178"/>
                    </a:ext>
                  </a:extLst>
                </a:gridCol>
                <a:gridCol w="1702195">
                  <a:extLst>
                    <a:ext uri="{9D8B030D-6E8A-4147-A177-3AD203B41FA5}">
                      <a16:colId xmlns:a16="http://schemas.microsoft.com/office/drawing/2014/main" val="1838112995"/>
                    </a:ext>
                  </a:extLst>
                </a:gridCol>
              </a:tblGrid>
              <a:tr h="3206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endParaRPr lang="en-US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SUCCESS PTA Registry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(n=720)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IN.PACT Global Registry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400" b="0" baseline="0">
                          <a:solidFill>
                            <a:schemeClr val="tx1"/>
                          </a:solidFill>
                          <a:latin typeface="+mn-lt"/>
                        </a:rPr>
                        <a:t>(n=1406)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Ranger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Registry</a:t>
                      </a:r>
                      <a:r>
                        <a:rPr lang="en-US" sz="1600" b="1" u="none" strike="noStrike" baseline="30000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(n=172)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BIOLUX P-III </a:t>
                      </a:r>
                    </a:p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Registry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(n=700)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ILLUMENATE Global Registry</a:t>
                      </a:r>
                      <a:r>
                        <a:rPr lang="en-US" sz="1600" b="1" i="0" u="none" strike="noStrike" baseline="30000" noProof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(n=317)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6141765"/>
                  </a:ext>
                </a:extLst>
              </a:tr>
              <a:tr h="218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RCC</a:t>
                      </a:r>
                      <a:r>
                        <a:rPr lang="en-US" sz="1600" u="none">
                          <a:solidFill>
                            <a:schemeClr val="tx1"/>
                          </a:solidFill>
                        </a:rPr>
                        <a:t> 4, %</a:t>
                      </a:r>
                      <a:endParaRPr lang="en-US" sz="1600" u="sng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9%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11%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6.2%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43704163"/>
                  </a:ext>
                </a:extLst>
              </a:tr>
              <a:tr h="218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RCC</a:t>
                      </a:r>
                      <a:r>
                        <a:rPr lang="en-US" sz="1600" u="none">
                          <a:solidFill>
                            <a:schemeClr val="tx1"/>
                          </a:solidFill>
                        </a:rPr>
                        <a:t> 5, %</a:t>
                      </a:r>
                      <a:endParaRPr lang="en-US" sz="1600" u="sng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16%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3%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2.4%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86312967"/>
                  </a:ext>
                </a:extLst>
              </a:tr>
              <a:tr h="218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</a:rPr>
                        <a:t>RCC 6, %</a:t>
                      </a:r>
                      <a:endParaRPr lang="en-US" sz="160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6%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72128580"/>
                  </a:ext>
                </a:extLst>
              </a:tr>
              <a:tr h="218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Diabetic, %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38%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35%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47%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33.7%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55334240"/>
                  </a:ext>
                </a:extLst>
              </a:tr>
              <a:tr h="2185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Lesion Length (mm)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128.4 ± 101.8​​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120.9 ± 95.4 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129 (5-400)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84.7±73.3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75.0 ± 52.7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68311620"/>
                  </a:ext>
                </a:extLst>
              </a:tr>
              <a:tr h="3122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Severe Calcification, 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16.3%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10.2%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11.9%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40.8%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11232980"/>
                  </a:ext>
                </a:extLst>
              </a:tr>
              <a:tr h="3122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CTO, 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42.1%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35.5%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23.8%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31.3%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6778967"/>
                  </a:ext>
                </a:extLst>
              </a:tr>
              <a:tr h="312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BTK involvement, 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16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12%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92501346"/>
                  </a:ext>
                </a:extLst>
              </a:tr>
              <a:tr h="312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Provisional Stenting,%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32%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22%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17%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17.3%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198902"/>
                  </a:ext>
                </a:extLst>
              </a:tr>
              <a:tr h="312267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12 Mo FF CD-TLR, 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91.4%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92.8%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89%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92.5%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94.8%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41571499"/>
                  </a:ext>
                </a:extLst>
              </a:tr>
              <a:tr h="312267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24 Mo FF CD-TLR, 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86.1%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83.5%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88.1%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85.3%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8331016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994146A-D186-2688-3E89-B75C2F0E5C04}"/>
              </a:ext>
            </a:extLst>
          </p:cNvPr>
          <p:cNvSpPr txBox="1"/>
          <p:nvPr/>
        </p:nvSpPr>
        <p:spPr>
          <a:xfrm>
            <a:off x="1004223" y="5850558"/>
            <a:ext cx="433251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Tx/>
              <a:buAutoNum type="arabicPeriod"/>
              <a:defRPr/>
            </a:pPr>
            <a:r>
              <a:rPr lang="de-CH" sz="800">
                <a:solidFill>
                  <a:prstClr val="black"/>
                </a:solidFill>
                <a:ea typeface="ＭＳ Ｐゴシック"/>
              </a:rPr>
              <a:t>Zeller, et al. Circ Cardiovasc Interv. 2019</a:t>
            </a:r>
          </a:p>
          <a:p>
            <a:pPr marL="171450" indent="-171450">
              <a:buFontTx/>
              <a:buAutoNum type="arabicPeriod"/>
              <a:defRPr/>
            </a:pPr>
            <a:r>
              <a:rPr lang="de-CH" sz="800">
                <a:solidFill>
                  <a:prstClr val="black"/>
                </a:solidFill>
                <a:ea typeface="ＭＳ Ｐゴシック"/>
              </a:rPr>
              <a:t>Lichtenberg, et al. Journal of Cardio Surg 2018</a:t>
            </a:r>
          </a:p>
          <a:p>
            <a:pPr marL="171450" indent="-171450">
              <a:buFontTx/>
              <a:buAutoNum type="arabicPeriod"/>
              <a:defRPr/>
            </a:pPr>
            <a:r>
              <a:rPr lang="de-CH" sz="800">
                <a:solidFill>
                  <a:prstClr val="black"/>
                </a:solidFill>
                <a:ea typeface="ＭＳ Ｐゴシック"/>
              </a:rPr>
              <a:t>Tepe, et al. Journ Endovasc Therapy 2020</a:t>
            </a:r>
          </a:p>
          <a:p>
            <a:pPr marL="171450" indent="-171450">
              <a:buFontTx/>
              <a:buAutoNum type="arabicPeriod"/>
              <a:defRPr/>
            </a:pPr>
            <a:r>
              <a:rPr lang="de-CH" sz="800">
                <a:solidFill>
                  <a:prstClr val="black"/>
                </a:solidFill>
                <a:ea typeface="ＭＳ Ｐゴシック"/>
              </a:rPr>
              <a:t>Schroe, H. Et al. Catheter Cardiovasc Interv 2018</a:t>
            </a:r>
            <a:endParaRPr lang="de-CH" sz="1051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4F09C2-A70F-FA5B-844A-EA74F55243E7}"/>
              </a:ext>
            </a:extLst>
          </p:cNvPr>
          <p:cNvSpPr/>
          <p:nvPr/>
        </p:nvSpPr>
        <p:spPr>
          <a:xfrm>
            <a:off x="1004223" y="3468098"/>
            <a:ext cx="10183553" cy="1386190"/>
          </a:xfrm>
          <a:prstGeom prst="rect">
            <a:avLst/>
          </a:prstGeom>
          <a:noFill/>
          <a:ln w="38100">
            <a:solidFill>
              <a:srgbClr val="009C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ED323-FB7C-A6D2-0D06-49F70202B00F}"/>
              </a:ext>
            </a:extLst>
          </p:cNvPr>
          <p:cNvSpPr/>
          <p:nvPr/>
        </p:nvSpPr>
        <p:spPr>
          <a:xfrm>
            <a:off x="1004223" y="5126338"/>
            <a:ext cx="10183553" cy="686738"/>
          </a:xfrm>
          <a:prstGeom prst="rect">
            <a:avLst/>
          </a:prstGeom>
          <a:noFill/>
          <a:ln w="38100">
            <a:solidFill>
              <a:srgbClr val="009C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31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93A00-5D25-6291-8043-E66B81A12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CFD0B1-722E-C304-D6AD-58772EE66D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7930" y="365125"/>
            <a:ext cx="10177670" cy="981077"/>
          </a:xfrm>
        </p:spPr>
        <p:txBody>
          <a:bodyPr>
            <a:normAutofit/>
          </a:bodyPr>
          <a:lstStyle/>
          <a:p>
            <a:r>
              <a:rPr lang="en-US" sz="1800" cap="all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SUCCESS PTA STUDY </a:t>
            </a:r>
            <a:br>
              <a:rPr lang="en-US" sz="2800" b="1" cap="all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en-US" sz="4000" noProof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188BDF-BE68-9F60-CFE7-9EB2C60B1D91}"/>
              </a:ext>
            </a:extLst>
          </p:cNvPr>
          <p:cNvSpPr txBox="1">
            <a:spLocks/>
          </p:cNvSpPr>
          <p:nvPr/>
        </p:nvSpPr>
        <p:spPr>
          <a:xfrm>
            <a:off x="337930" y="1545335"/>
            <a:ext cx="11501645" cy="46363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591" indent="-228591" algn="l" defTabSz="91436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73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54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36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18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9" indent="-3429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/>
              <a:t>The SUCCESS PTA is a multi-center, real-world registry with more than 700 patients with claudication and CLTI treated with SELUTION Sustained Limus Release™ Drug-Eluting Balloon (DEB).  </a:t>
            </a:r>
          </a:p>
          <a:p>
            <a:pPr marL="114300" indent="-3429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/>
              <a:t>In a complex PAD patient cohort, this study of a Sirolimus DEB demonstrated excellent clinical outcomes with no safety concerns.</a:t>
            </a:r>
            <a:endParaRPr lang="en-US" sz="2400" kern="100" dirty="0">
              <a:ea typeface="Calibri"/>
              <a:cs typeface="Calibri"/>
            </a:endParaRPr>
          </a:p>
          <a:p>
            <a:pPr marL="114300" indent="-3429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/>
              <a:t>Positive 24 months outcomes with clinical improvement associated with 86.1% freedom from CD-TLR overall and 83.0% for the CLTI subgroup. </a:t>
            </a:r>
            <a:endParaRPr lang="en-US" sz="2400" kern="100" dirty="0">
              <a:ea typeface="Calibri"/>
              <a:cs typeface="Calibri"/>
            </a:endParaRPr>
          </a:p>
          <a:p>
            <a:pPr marL="114300" indent="-3429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/>
              <a:t>The 24-month results demonstrate consistency and durability of positive results across SELUTION SLR™ DEB trials. </a:t>
            </a:r>
            <a:endParaRPr lang="en-US" sz="2400" kern="1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2811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2152650" y="2596829"/>
            <a:ext cx="7886700" cy="1081091"/>
          </a:xfrm>
        </p:spPr>
        <p:txBody>
          <a:bodyPr>
            <a:normAutofit/>
          </a:bodyPr>
          <a:lstStyle/>
          <a:p>
            <a:pPr algn="ctr"/>
            <a:r>
              <a:rPr lang="en-US" altLang="en-US">
                <a:ea typeface="ヒラギノ角ゴ Pro W3" pitchFamily="122" charset="-128"/>
              </a:rPr>
              <a:t>Thank you for your attention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81EC1-AF1A-034F-0E45-E119C39E2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11" y="4786604"/>
            <a:ext cx="4508176" cy="175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7"/>
          <p:cNvSpPr txBox="1">
            <a:spLocks noChangeArrowheads="1"/>
          </p:cNvSpPr>
          <p:nvPr/>
        </p:nvSpPr>
        <p:spPr bwMode="auto">
          <a:xfrm>
            <a:off x="1775521" y="332661"/>
            <a:ext cx="8424936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2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>
                <a:solidFill>
                  <a:srgbClr val="6A93CD"/>
                </a:solidFill>
                <a:latin typeface="+mj-lt"/>
              </a:rPr>
              <a:t>Disclosure</a:t>
            </a:r>
            <a:endParaRPr lang="de-DE" altLang="en-US">
              <a:solidFill>
                <a:srgbClr val="6A93CD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en-US">
                <a:solidFill>
                  <a:srgbClr val="4F6C98"/>
                </a:solidFill>
                <a:latin typeface="+mj-lt"/>
              </a:rPr>
              <a:t>Speaker name: Michael Lichtenberg, MD</a:t>
            </a:r>
          </a:p>
          <a:p>
            <a:pPr marL="342891" indent="-342891" eaLnBrk="1" hangingPunct="1">
              <a:spcBef>
                <a:spcPct val="50000"/>
              </a:spcBef>
              <a:buFont typeface="Wingdings" charset="2"/>
              <a:buChar char="q"/>
            </a:pPr>
            <a:r>
              <a:rPr lang="de-DE" altLang="en-US">
                <a:solidFill>
                  <a:srgbClr val="3D5270"/>
                </a:solidFill>
                <a:latin typeface="+mj-lt"/>
              </a:rPr>
              <a:t>I have the following potential conflicts of interest to report:</a:t>
            </a:r>
          </a:p>
          <a:p>
            <a:pPr marL="1085826" lvl="1" indent="-342891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de-DE" altLang="en-US" err="1">
                <a:solidFill>
                  <a:srgbClr val="3D5270"/>
                </a:solidFill>
                <a:latin typeface="+mj-lt"/>
              </a:rPr>
              <a:t>Receipt</a:t>
            </a:r>
            <a:r>
              <a:rPr lang="de-DE" altLang="en-US">
                <a:solidFill>
                  <a:srgbClr val="3D5270"/>
                </a:solidFill>
                <a:latin typeface="+mj-lt"/>
              </a:rPr>
              <a:t> of grants/research support</a:t>
            </a:r>
          </a:p>
          <a:p>
            <a:pPr marL="1085826" lvl="1" indent="-342891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de-DE" altLang="en-US">
                <a:solidFill>
                  <a:srgbClr val="3D5270"/>
                </a:solidFill>
                <a:latin typeface="+mj-lt"/>
              </a:rPr>
              <a:t>Receipt of honoraria and travel support</a:t>
            </a:r>
          </a:p>
          <a:p>
            <a:pPr marL="1085826" lvl="1" indent="-342891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de-DE" altLang="en-US">
                <a:solidFill>
                  <a:srgbClr val="3D5270"/>
                </a:solidFill>
                <a:latin typeface="+mj-lt"/>
              </a:rPr>
              <a:t>Participation in a company-sponsored speaker bureau</a:t>
            </a:r>
          </a:p>
          <a:p>
            <a:pPr marL="1085826" lvl="1" indent="-342891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de-DE" altLang="en-US">
                <a:solidFill>
                  <a:srgbClr val="3D5270"/>
                </a:solidFill>
                <a:latin typeface="+mj-lt"/>
              </a:rPr>
              <a:t>Employment in industry</a:t>
            </a:r>
          </a:p>
          <a:p>
            <a:pPr marL="1085826" lvl="1" indent="-342891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de-DE" altLang="en-US">
                <a:solidFill>
                  <a:srgbClr val="3D5270"/>
                </a:solidFill>
                <a:latin typeface="+mj-lt"/>
              </a:rPr>
              <a:t>Shareholder in a healthcare company</a:t>
            </a:r>
          </a:p>
          <a:p>
            <a:pPr marL="1085826" lvl="1" indent="-342891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de-DE" altLang="en-US">
                <a:solidFill>
                  <a:srgbClr val="3D5270"/>
                </a:solidFill>
                <a:latin typeface="+mj-lt"/>
              </a:rPr>
              <a:t>Owner of a healthcare company</a:t>
            </a:r>
          </a:p>
          <a:p>
            <a:pPr marL="342891" indent="-342891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de-DE" altLang="en-US">
                <a:solidFill>
                  <a:srgbClr val="3D5270"/>
                </a:solidFill>
                <a:latin typeface="+mj-lt"/>
              </a:rPr>
              <a:t>I do not have any potential conflict of interest     </a:t>
            </a:r>
            <a:r>
              <a:rPr lang="de-DE" altLang="en-US" sz="2000">
                <a:solidFill>
                  <a:srgbClr val="3D5270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501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1BC7A-88CD-C7EA-D42C-6F34FDD21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56B440-0A56-7960-B8BA-51F979EEC5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0610" y="458796"/>
            <a:ext cx="11071290" cy="530225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SELUTION SLR™ Drug-Eluting Balloon (DEB) Technology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E674E-F995-40DE-4EED-532F9D66A75E}"/>
              </a:ext>
            </a:extLst>
          </p:cNvPr>
          <p:cNvSpPr txBox="1"/>
          <p:nvPr/>
        </p:nvSpPr>
        <p:spPr>
          <a:xfrm>
            <a:off x="556823" y="5573354"/>
            <a:ext cx="37445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2">
              <a:defRPr/>
            </a:pPr>
            <a:r>
              <a:rPr lang="en-US" sz="800">
                <a:latin typeface="+mj-lt"/>
                <a:cs typeface="Calibri"/>
              </a:rPr>
              <a:t>Cordis 2023 Data on file.</a:t>
            </a:r>
          </a:p>
          <a:p>
            <a:pPr defTabSz="914402">
              <a:defRPr/>
            </a:pPr>
            <a:r>
              <a:rPr lang="en-US" sz="800">
                <a:latin typeface="+mj-lt"/>
              </a:rPr>
              <a:t>SELUTION SLR</a:t>
            </a:r>
            <a:r>
              <a:rPr lang="en-US" sz="800" baseline="30000">
                <a:latin typeface="+mj-lt"/>
              </a:rPr>
              <a:t>TM</a:t>
            </a:r>
            <a:r>
              <a:rPr lang="en-US" sz="800">
                <a:latin typeface="+mj-lt"/>
              </a:rPr>
              <a:t> PTA DEB is approved in the United States for Investigational Use Only. Not available for Commercial Sale in the US.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1BC5A7-D9DB-1F9E-31C7-B6A69A1BEC89}"/>
              </a:ext>
            </a:extLst>
          </p:cNvPr>
          <p:cNvSpPr txBox="1"/>
          <p:nvPr/>
        </p:nvSpPr>
        <p:spPr>
          <a:xfrm>
            <a:off x="1235654" y="1244312"/>
            <a:ext cx="94453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2">
              <a:defRPr/>
            </a:pPr>
            <a:r>
              <a:rPr lang="en-US" sz="2400" b="1">
                <a:solidFill>
                  <a:prstClr val="black"/>
                </a:solidFill>
                <a:cs typeface="Arial"/>
              </a:rPr>
              <a:t>2 key features </a:t>
            </a:r>
            <a:r>
              <a:rPr lang="en-US" sz="2400">
                <a:solidFill>
                  <a:prstClr val="black"/>
                </a:solidFill>
                <a:cs typeface="Arial"/>
              </a:rPr>
              <a:t>define the </a:t>
            </a:r>
          </a:p>
          <a:p>
            <a:pPr algn="ctr" defTabSz="914402">
              <a:defRPr/>
            </a:pPr>
            <a:r>
              <a:rPr lang="en-US" sz="2400">
                <a:solidFill>
                  <a:prstClr val="black"/>
                </a:solidFill>
                <a:cs typeface="Arial"/>
              </a:rPr>
              <a:t>unique performance of SELUTION SLR™ DEB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C0A367-ECD1-FC19-9758-3C2EBF4D06E7}"/>
              </a:ext>
            </a:extLst>
          </p:cNvPr>
          <p:cNvSpPr/>
          <p:nvPr/>
        </p:nvSpPr>
        <p:spPr bwMode="auto">
          <a:xfrm>
            <a:off x="556823" y="2404543"/>
            <a:ext cx="3653519" cy="2983672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defTabSz="1219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195" b="1" i="1" ker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ヒラギノ角ゴ Pro W3" pitchFamily="-111" charset="-128"/>
            </a:endParaRPr>
          </a:p>
        </p:txBody>
      </p:sp>
      <p:sp>
        <p:nvSpPr>
          <p:cNvPr id="15" name="CasellaDiTesto 45">
            <a:extLst>
              <a:ext uri="{FF2B5EF4-FFF2-40B4-BE49-F238E27FC236}">
                <a16:creationId xmlns:a16="http://schemas.microsoft.com/office/drawing/2014/main" id="{F71AF271-B0C7-073A-FD70-923958F7E2AD}"/>
              </a:ext>
            </a:extLst>
          </p:cNvPr>
          <p:cNvSpPr txBox="1"/>
          <p:nvPr/>
        </p:nvSpPr>
        <p:spPr>
          <a:xfrm>
            <a:off x="6493769" y="2330600"/>
            <a:ext cx="5323108" cy="13297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402">
              <a:lnSpc>
                <a:spcPct val="107000"/>
              </a:lnSpc>
              <a:spcAft>
                <a:spcPts val="100"/>
              </a:spcAft>
              <a:defRPr/>
            </a:pPr>
            <a:r>
              <a:rPr lang="en-US" sz="2400" b="1" err="1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MicroReservoirs</a:t>
            </a:r>
            <a:r>
              <a:rPr lang="en-US" sz="2400" b="1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</a:rPr>
              <a:t> </a:t>
            </a:r>
          </a:p>
          <a:p>
            <a:pPr marL="285752" indent="-285752" defTabSz="914402">
              <a:lnSpc>
                <a:spcPct val="107000"/>
              </a:lnSpc>
              <a:spcBef>
                <a:spcPts val="6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  <a:sym typeface="Symbol" panose="05050102010706020507" pitchFamily="18" charset="2"/>
              </a:rPr>
              <a:t>4 µm spheres of </a:t>
            </a:r>
            <a:r>
              <a:rPr lang="en-US" sz="1400" b="1">
                <a:solidFill>
                  <a:prstClr val="black"/>
                </a:solidFill>
                <a:latin typeface="+mj-lt"/>
                <a:ea typeface="Calibri" panose="020F0502020204030204"/>
                <a:cs typeface="Arial" panose="020B0604020202020204" pitchFamily="34" charset="0"/>
                <a:sym typeface="Symbol" panose="05050102010706020507" pitchFamily="18" charset="2"/>
              </a:rPr>
              <a:t>sirolimus</a:t>
            </a:r>
            <a:r>
              <a:rPr lang="en-US" sz="1400">
                <a:solidFill>
                  <a:prstClr val="black"/>
                </a:solidFill>
                <a:latin typeface="+mj-lt"/>
                <a:ea typeface="Calibri" panose="020F0502020204030204"/>
                <a:cs typeface="Arial" panose="020B0604020202020204" pitchFamily="34" charset="0"/>
                <a:sym typeface="Symbol" panose="05050102010706020507" pitchFamily="18" charset="2"/>
              </a:rPr>
              <a:t> mixed with biodegradable polymer</a:t>
            </a:r>
          </a:p>
          <a:p>
            <a:pPr marL="285752" indent="-285752" defTabSz="914402">
              <a:lnSpc>
                <a:spcPct val="107000"/>
              </a:lnSpc>
              <a:spcBef>
                <a:spcPts val="6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>
                <a:solidFill>
                  <a:prstClr val="black"/>
                </a:solidFill>
                <a:latin typeface="+mj-lt"/>
                <a:ea typeface="Calibri" panose="020F0502020204030204"/>
                <a:cs typeface="Arial" panose="020B0604020202020204" pitchFamily="34" charset="0"/>
              </a:rPr>
              <a:t>Controlled release of sirolimus</a:t>
            </a:r>
          </a:p>
          <a:p>
            <a:pPr marL="285752" indent="-285752" defTabSz="914402">
              <a:lnSpc>
                <a:spcPct val="107000"/>
              </a:lnSpc>
              <a:spcAft>
                <a:spcPts val="100"/>
              </a:spcAft>
              <a:buFont typeface="Arial"/>
              <a:buChar char="•"/>
              <a:defRPr/>
            </a:pPr>
            <a:endParaRPr lang="en-US" sz="1600" baseline="30000">
              <a:solidFill>
                <a:prstClr val="black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CasellaDiTesto 50">
            <a:extLst>
              <a:ext uri="{FF2B5EF4-FFF2-40B4-BE49-F238E27FC236}">
                <a16:creationId xmlns:a16="http://schemas.microsoft.com/office/drawing/2014/main" id="{EEDEE7FD-8534-C955-3483-3F4BABD9BC92}"/>
              </a:ext>
            </a:extLst>
          </p:cNvPr>
          <p:cNvSpPr txBox="1"/>
          <p:nvPr/>
        </p:nvSpPr>
        <p:spPr>
          <a:xfrm>
            <a:off x="6528661" y="4038703"/>
            <a:ext cx="5323108" cy="13483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402">
              <a:lnSpc>
                <a:spcPct val="107000"/>
              </a:lnSpc>
              <a:spcAft>
                <a:spcPts val="100"/>
              </a:spcAft>
              <a:defRPr/>
            </a:pPr>
            <a:r>
              <a:rPr lang="en-US" sz="2400" b="1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Proprietary Phospholipid Blend Coating</a:t>
            </a:r>
            <a:endParaRPr lang="en-US" sz="2400" b="1" baseline="3000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  <a:p>
            <a:pPr marL="285752" indent="-285752" defTabSz="914402">
              <a:lnSpc>
                <a:spcPct val="107000"/>
              </a:lnSpc>
              <a:spcBef>
                <a:spcPts val="6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+mj-lt"/>
                <a:ea typeface="Calibri" panose="020F0502020204030204"/>
                <a:cs typeface="Arial" panose="020B0604020202020204" pitchFamily="34" charset="0"/>
              </a:rPr>
              <a:t>Phospholipid blend containing and protecting </a:t>
            </a:r>
            <a:r>
              <a:rPr lang="en-US" sz="1400" err="1">
                <a:solidFill>
                  <a:prstClr val="black"/>
                </a:solidFill>
                <a:latin typeface="+mj-lt"/>
                <a:ea typeface="Calibri" panose="020F0502020204030204"/>
                <a:cs typeface="Arial" panose="020B0604020202020204" pitchFamily="34" charset="0"/>
              </a:rPr>
              <a:t>MicroReservoirs</a:t>
            </a:r>
            <a:r>
              <a:rPr lang="en-US" sz="1400">
                <a:solidFill>
                  <a:prstClr val="black"/>
                </a:solidFill>
                <a:latin typeface="+mj-lt"/>
                <a:ea typeface="Calibri" panose="020F0502020204030204"/>
                <a:cs typeface="Arial" panose="020B0604020202020204" pitchFamily="34" charset="0"/>
              </a:rPr>
              <a:t> at 1 </a:t>
            </a:r>
            <a:r>
              <a:rPr lang="en-US" sz="1400" err="1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</a:rPr>
              <a:t>μg</a:t>
            </a:r>
            <a:r>
              <a:rPr lang="en-US" sz="140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</a:rPr>
              <a:t>/mm</a:t>
            </a:r>
            <a:r>
              <a:rPr lang="en-US" sz="1400" baseline="3000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</a:rPr>
              <a:t>2</a:t>
            </a:r>
            <a:r>
              <a:rPr lang="en-US" sz="140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</a:rPr>
              <a:t>  sirolimus dose</a:t>
            </a:r>
            <a:endParaRPr lang="en-US" sz="1400" baseline="30000">
              <a:solidFill>
                <a:prstClr val="black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marL="285752" indent="-285752" defTabSz="914402">
              <a:lnSpc>
                <a:spcPct val="107000"/>
              </a:lnSpc>
              <a:spcBef>
                <a:spcPts val="6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Enhances drug transfer efficiency</a:t>
            </a:r>
            <a:endParaRPr lang="en-US" sz="1400" b="1">
              <a:solidFill>
                <a:prstClr val="black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7" name="Picture 16" descr="A blue and purple spheres&#10;&#10;AI-generated content may be incorrect.">
            <a:extLst>
              <a:ext uri="{FF2B5EF4-FFF2-40B4-BE49-F238E27FC236}">
                <a16:creationId xmlns:a16="http://schemas.microsoft.com/office/drawing/2014/main" id="{FF6FB06C-BB4E-D6B9-0571-2DAAACCFBD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83" y="2499569"/>
            <a:ext cx="1255487" cy="12712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40910D-8070-9AC1-A487-186AFFF3A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369" y="4249264"/>
            <a:ext cx="1116107" cy="1113529"/>
          </a:xfrm>
          <a:prstGeom prst="round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9524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1C4F7-90AF-CBE5-6084-7112F6D56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E53122-EAB3-D835-F740-D3C01E2713D7}"/>
              </a:ext>
            </a:extLst>
          </p:cNvPr>
          <p:cNvSpPr txBox="1">
            <a:spLocks/>
          </p:cNvSpPr>
          <p:nvPr/>
        </p:nvSpPr>
        <p:spPr>
          <a:xfrm>
            <a:off x="276577" y="344353"/>
            <a:ext cx="11316264" cy="5355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402">
              <a:defRPr/>
            </a:pPr>
            <a:r>
              <a:rPr lang="en-US" sz="3200" b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SELUTION SLR™ deb i</a:t>
            </a:r>
            <a:r>
              <a:rPr lang="en-US" sz="3200" b="0" cap="none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200" b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PAD </a:t>
            </a:r>
            <a:r>
              <a:rPr lang="en-US" sz="3200" b="0" cap="none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– Clinical Program Overview</a:t>
            </a:r>
            <a:endParaRPr lang="en-US" sz="3200" b="0">
              <a:solidFill>
                <a:prstClr val="black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DF9808-F575-4768-9C81-77FEC2907A73}"/>
              </a:ext>
            </a:extLst>
          </p:cNvPr>
          <p:cNvSpPr txBox="1"/>
          <p:nvPr/>
        </p:nvSpPr>
        <p:spPr>
          <a:xfrm>
            <a:off x="276577" y="871463"/>
            <a:ext cx="10363925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402">
              <a:defRPr/>
            </a:pPr>
            <a:r>
              <a:rPr lang="en-US" sz="200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Extensive clinical program consisting of </a:t>
            </a:r>
            <a:r>
              <a:rPr lang="en-US" sz="2000" b="1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10 Studies</a:t>
            </a:r>
            <a:r>
              <a:rPr lang="en-US" sz="200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and more than </a:t>
            </a:r>
            <a:r>
              <a:rPr lang="en-US" sz="2000" b="1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1,900 patients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46D7D930-6661-138B-0B82-94F28CC48F56}"/>
              </a:ext>
            </a:extLst>
          </p:cNvPr>
          <p:cNvSpPr/>
          <p:nvPr/>
        </p:nvSpPr>
        <p:spPr>
          <a:xfrm>
            <a:off x="4914011" y="2525611"/>
            <a:ext cx="1145648" cy="3397110"/>
          </a:xfrm>
          <a:prstGeom prst="roundRect">
            <a:avLst>
              <a:gd name="adj" fmla="val 841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050" b="1">
                <a:solidFill>
                  <a:schemeClr val="tx1"/>
                </a:solidFill>
              </a:rPr>
              <a:t>PRESTIGE</a:t>
            </a:r>
          </a:p>
          <a:p>
            <a:pPr algn="ctr"/>
            <a:br>
              <a:rPr lang="en-US" sz="500">
                <a:solidFill>
                  <a:schemeClr val="tx1"/>
                </a:solidFill>
              </a:rPr>
            </a:br>
            <a:r>
              <a:rPr lang="en-US" sz="500">
                <a:solidFill>
                  <a:schemeClr val="tx1"/>
                </a:solidFill>
              </a:rPr>
              <a:t>T. Tang, - VIVA 2022</a:t>
            </a:r>
            <a:endParaRPr lang="it-IT" sz="1050">
              <a:solidFill>
                <a:schemeClr val="tx1"/>
              </a:solidFill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EE62B4E-0420-1E93-67A7-E0E342876740}"/>
              </a:ext>
            </a:extLst>
          </p:cNvPr>
          <p:cNvSpPr/>
          <p:nvPr/>
        </p:nvSpPr>
        <p:spPr>
          <a:xfrm>
            <a:off x="3663726" y="2515932"/>
            <a:ext cx="1145648" cy="3378156"/>
          </a:xfrm>
          <a:prstGeom prst="roundRect">
            <a:avLst>
              <a:gd name="adj" fmla="val 841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it-IT" sz="1050" b="1">
                <a:solidFill>
                  <a:schemeClr val="tx1"/>
                </a:solidFill>
              </a:rPr>
              <a:t>SELUTION SFA IT</a:t>
            </a:r>
          </a:p>
          <a:p>
            <a:pPr algn="ctr"/>
            <a:r>
              <a:rPr lang="it-IT" sz="500">
                <a:solidFill>
                  <a:schemeClr val="tx1"/>
                </a:solidFill>
              </a:rPr>
              <a:t>M.Franzese - J Endovasc Ther. 2023</a:t>
            </a:r>
          </a:p>
          <a:p>
            <a:pPr algn="ctr"/>
            <a:r>
              <a:rPr lang="en-US" altLang="ja-JP" sz="500">
                <a:solidFill>
                  <a:schemeClr val="tx1"/>
                </a:solidFill>
              </a:rPr>
              <a:t>A.Cioppa – LINC 2024</a:t>
            </a:r>
            <a:endParaRPr lang="it-IT" sz="1050">
              <a:solidFill>
                <a:schemeClr val="tx1"/>
              </a:solidFill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9CF98CA5-4F09-79C5-0686-E33AFE7FCF5E}"/>
              </a:ext>
            </a:extLst>
          </p:cNvPr>
          <p:cNvSpPr/>
          <p:nvPr/>
        </p:nvSpPr>
        <p:spPr>
          <a:xfrm>
            <a:off x="2472061" y="2515932"/>
            <a:ext cx="1145648" cy="3378156"/>
          </a:xfrm>
          <a:prstGeom prst="roundRect">
            <a:avLst>
              <a:gd name="adj" fmla="val 841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it-IT" sz="1050" b="1">
                <a:solidFill>
                  <a:schemeClr val="tx1"/>
                </a:solidFill>
              </a:rPr>
              <a:t>SELUTION SFA</a:t>
            </a:r>
            <a:br>
              <a:rPr lang="it-IT" sz="1050" b="1">
                <a:solidFill>
                  <a:schemeClr val="tx1"/>
                </a:solidFill>
              </a:rPr>
            </a:br>
            <a:r>
              <a:rPr lang="it-IT" sz="1050" b="1">
                <a:solidFill>
                  <a:schemeClr val="tx1"/>
                </a:solidFill>
              </a:rPr>
              <a:t>Japan</a:t>
            </a:r>
          </a:p>
          <a:p>
            <a:pPr algn="ctr"/>
            <a:r>
              <a:rPr lang="en-US" altLang="ja-JP" sz="500">
                <a:solidFill>
                  <a:schemeClr val="tx1"/>
                </a:solidFill>
              </a:rPr>
              <a:t>O. Iida - JET 2025</a:t>
            </a:r>
          </a:p>
          <a:p>
            <a:pPr algn="ctr"/>
            <a:r>
              <a:rPr lang="en-US" sz="500">
                <a:solidFill>
                  <a:schemeClr val="tx1"/>
                </a:solidFill>
              </a:rPr>
              <a:t>O.Iida - JACC CI 2024</a:t>
            </a:r>
            <a:endParaRPr lang="it-IT" sz="500">
              <a:solidFill>
                <a:schemeClr val="tx1"/>
              </a:solidFill>
            </a:endParaRPr>
          </a:p>
          <a:p>
            <a:pPr algn="ctr"/>
            <a:endParaRPr lang="it-IT" sz="1050" b="1">
              <a:solidFill>
                <a:schemeClr val="tx1"/>
              </a:solidFill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D7215FE1-B223-55EA-0096-90B2A63C1F9F}"/>
              </a:ext>
            </a:extLst>
          </p:cNvPr>
          <p:cNvSpPr/>
          <p:nvPr/>
        </p:nvSpPr>
        <p:spPr>
          <a:xfrm>
            <a:off x="1235960" y="2512851"/>
            <a:ext cx="1145648" cy="3378156"/>
          </a:xfrm>
          <a:prstGeom prst="roundRect">
            <a:avLst>
              <a:gd name="adj" fmla="val 841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050" b="1">
                <a:solidFill>
                  <a:schemeClr val="tx1"/>
                </a:solidFill>
              </a:rPr>
              <a:t>LIMUS FLOW</a:t>
            </a:r>
          </a:p>
          <a:p>
            <a:pPr algn="ctr"/>
            <a:br>
              <a:rPr lang="it-IT" sz="500">
                <a:solidFill>
                  <a:schemeClr val="tx1"/>
                </a:solidFill>
              </a:rPr>
            </a:br>
            <a:r>
              <a:rPr lang="it-IT" sz="500">
                <a:solidFill>
                  <a:schemeClr val="tx1"/>
                </a:solidFill>
              </a:rPr>
              <a:t>C.Rammos – LINC 2024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29A76A39-42DF-D3DA-8D19-1BC1E0D53FF5}"/>
              </a:ext>
            </a:extLst>
          </p:cNvPr>
          <p:cNvSpPr/>
          <p:nvPr/>
        </p:nvSpPr>
        <p:spPr>
          <a:xfrm>
            <a:off x="46072" y="2509228"/>
            <a:ext cx="1145648" cy="3378156"/>
          </a:xfrm>
          <a:prstGeom prst="roundRect">
            <a:avLst>
              <a:gd name="adj" fmla="val 841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it-IT" sz="1050" b="1">
                <a:solidFill>
                  <a:schemeClr val="tx1"/>
                </a:solidFill>
              </a:rPr>
              <a:t>SELUTION FIM</a:t>
            </a:r>
          </a:p>
          <a:p>
            <a:pPr algn="ctr"/>
            <a:br>
              <a:rPr lang="it-IT" sz="500">
                <a:solidFill>
                  <a:schemeClr val="tx1"/>
                </a:solidFill>
              </a:rPr>
            </a:br>
            <a:r>
              <a:rPr lang="it-IT" sz="500">
                <a:solidFill>
                  <a:schemeClr val="tx1"/>
                </a:solidFill>
              </a:rPr>
              <a:t>T.Zeller - </a:t>
            </a:r>
            <a:r>
              <a:rPr lang="it-IT" sz="500">
                <a:solidFill>
                  <a:srgbClr val="212121"/>
                </a:solidFill>
              </a:rPr>
              <a:t>J Endovasc Ther. 2020</a:t>
            </a:r>
            <a:endParaRPr lang="it-IT" sz="500">
              <a:solidFill>
                <a:schemeClr val="tx1"/>
              </a:solidFill>
            </a:endParaRPr>
          </a:p>
          <a:p>
            <a:pPr algn="ctr"/>
            <a:endParaRPr lang="it-IT" sz="1050" b="1">
              <a:solidFill>
                <a:schemeClr val="tx1"/>
              </a:solidFill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C1A804EE-6328-D5F6-18E4-15197B6C38D3}"/>
              </a:ext>
            </a:extLst>
          </p:cNvPr>
          <p:cNvSpPr/>
          <p:nvPr/>
        </p:nvSpPr>
        <p:spPr>
          <a:xfrm>
            <a:off x="42354" y="3942546"/>
            <a:ext cx="1151270" cy="1057948"/>
          </a:xfrm>
          <a:prstGeom prst="roundRect">
            <a:avLst>
              <a:gd name="adj" fmla="val 7096"/>
            </a:avLst>
          </a:prstGeom>
          <a:solidFill>
            <a:schemeClr val="bg2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it-IT" sz="900">
                <a:solidFill>
                  <a:schemeClr val="tx1"/>
                </a:solidFill>
              </a:rPr>
              <a:t>N=50, s-center</a:t>
            </a:r>
          </a:p>
          <a:p>
            <a:pPr algn="ctr"/>
            <a:endParaRPr lang="it-IT" sz="900">
              <a:solidFill>
                <a:schemeClr val="tx1"/>
              </a:solidFill>
            </a:endParaRPr>
          </a:p>
          <a:p>
            <a:pPr algn="ctr"/>
            <a:r>
              <a:rPr lang="it-IT" sz="900">
                <a:solidFill>
                  <a:schemeClr val="tx1"/>
                </a:solidFill>
              </a:rPr>
              <a:t>Fem-pop, RC 2-3</a:t>
            </a:r>
          </a:p>
          <a:p>
            <a:pPr algn="ctr"/>
            <a:r>
              <a:rPr lang="it-IT" sz="900">
                <a:solidFill>
                  <a:schemeClr val="tx1"/>
                </a:solidFill>
              </a:rPr>
              <a:t>6.3 cm lesion length</a:t>
            </a:r>
          </a:p>
          <a:p>
            <a:pPr algn="ctr"/>
            <a:endParaRPr lang="it-IT" sz="1000">
              <a:solidFill>
                <a:schemeClr val="tx1"/>
              </a:solidFill>
            </a:endParaRPr>
          </a:p>
          <a:p>
            <a:pPr algn="ctr"/>
            <a:endParaRPr lang="it-IT" sz="1000">
              <a:solidFill>
                <a:schemeClr val="tx1"/>
              </a:solidFill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89EA2E9A-78AD-338C-B49E-57A4193B80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9"/>
          <a:stretch>
            <a:fillRect/>
          </a:stretch>
        </p:blipFill>
        <p:spPr>
          <a:xfrm>
            <a:off x="60828" y="3156397"/>
            <a:ext cx="1100486" cy="505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76F454CA-62CE-2936-7FFF-1A1748635D76}"/>
              </a:ext>
            </a:extLst>
          </p:cNvPr>
          <p:cNvSpPr/>
          <p:nvPr/>
        </p:nvSpPr>
        <p:spPr>
          <a:xfrm>
            <a:off x="2474581" y="3949250"/>
            <a:ext cx="1146010" cy="1057948"/>
          </a:xfrm>
          <a:prstGeom prst="roundRect">
            <a:avLst>
              <a:gd name="adj" fmla="val 7096"/>
            </a:avLst>
          </a:prstGeom>
          <a:solidFill>
            <a:schemeClr val="bg2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it-IT" sz="900" dirty="0">
                <a:solidFill>
                  <a:schemeClr val="tx1"/>
                </a:solidFill>
              </a:rPr>
              <a:t>N=134, m-center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it-IT" sz="900" dirty="0">
                <a:solidFill>
                  <a:schemeClr val="tx1"/>
                </a:solidFill>
              </a:rPr>
              <a:t>Fem-pop, </a:t>
            </a:r>
          </a:p>
          <a:p>
            <a:pPr algn="ctr"/>
            <a:r>
              <a:rPr lang="it-IT" sz="900" dirty="0">
                <a:solidFill>
                  <a:schemeClr val="tx1"/>
                </a:solidFill>
              </a:rPr>
              <a:t>RC 2-3-4</a:t>
            </a:r>
          </a:p>
          <a:p>
            <a:pPr algn="ctr"/>
            <a:r>
              <a:rPr lang="it-IT" sz="900" dirty="0">
                <a:solidFill>
                  <a:schemeClr val="tx1"/>
                </a:solidFill>
              </a:rPr>
              <a:t>12.7 cm lesion length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9B9CEBBE-A90F-9FA7-28AE-7943C01517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4925" y="3208444"/>
            <a:ext cx="1090527" cy="470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C1A911C7-3AD3-DD94-5EC7-2D3B132CEC5D}"/>
              </a:ext>
            </a:extLst>
          </p:cNvPr>
          <p:cNvSpPr/>
          <p:nvPr/>
        </p:nvSpPr>
        <p:spPr>
          <a:xfrm>
            <a:off x="3666608" y="3949249"/>
            <a:ext cx="1139048" cy="1050403"/>
          </a:xfrm>
          <a:prstGeom prst="roundRect">
            <a:avLst>
              <a:gd name="adj" fmla="val 7096"/>
            </a:avLst>
          </a:prstGeom>
          <a:solidFill>
            <a:schemeClr val="bg2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it-IT" sz="900">
                <a:solidFill>
                  <a:schemeClr val="tx1"/>
                </a:solidFill>
              </a:rPr>
              <a:t>N=80, s-center</a:t>
            </a:r>
          </a:p>
          <a:p>
            <a:pPr algn="ctr"/>
            <a:endParaRPr lang="it-IT" sz="900">
              <a:solidFill>
                <a:schemeClr val="tx1"/>
              </a:solidFill>
            </a:endParaRPr>
          </a:p>
          <a:p>
            <a:pPr algn="ctr"/>
            <a:r>
              <a:rPr lang="it-IT" sz="900">
                <a:solidFill>
                  <a:schemeClr val="tx1"/>
                </a:solidFill>
              </a:rPr>
              <a:t>Fem-pop, </a:t>
            </a:r>
          </a:p>
          <a:p>
            <a:pPr algn="ctr"/>
            <a:r>
              <a:rPr lang="it-IT" sz="900">
                <a:solidFill>
                  <a:schemeClr val="tx1"/>
                </a:solidFill>
              </a:rPr>
              <a:t>RC 2-3-4</a:t>
            </a:r>
          </a:p>
          <a:p>
            <a:pPr algn="ctr"/>
            <a:r>
              <a:rPr lang="it-IT" sz="900">
                <a:solidFill>
                  <a:schemeClr val="tx1"/>
                </a:solidFill>
              </a:rPr>
              <a:t>17.1 cm lesion length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6B39EB9C-231D-FC23-7511-956D008D9A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927" y="3271442"/>
            <a:ext cx="1079138" cy="5617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13BDE5B6-A099-B1FC-B167-A0815C7F15A9}"/>
              </a:ext>
            </a:extLst>
          </p:cNvPr>
          <p:cNvSpPr/>
          <p:nvPr/>
        </p:nvSpPr>
        <p:spPr>
          <a:xfrm>
            <a:off x="1239678" y="3946169"/>
            <a:ext cx="1138212" cy="1057948"/>
          </a:xfrm>
          <a:prstGeom prst="roundRect">
            <a:avLst>
              <a:gd name="adj" fmla="val 7096"/>
            </a:avLst>
          </a:prstGeom>
          <a:solidFill>
            <a:schemeClr val="bg2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it-IT" sz="900">
                <a:solidFill>
                  <a:schemeClr val="tx1"/>
                </a:solidFill>
              </a:rPr>
              <a:t>N=70, s-center RCT </a:t>
            </a:r>
            <a:r>
              <a:rPr lang="it-IT" sz="800">
                <a:solidFill>
                  <a:schemeClr val="tx1"/>
                </a:solidFill>
              </a:rPr>
              <a:t>SELUTION vs. IN.PACT</a:t>
            </a:r>
          </a:p>
          <a:p>
            <a:pPr algn="ctr"/>
            <a:endParaRPr lang="it-IT" sz="900">
              <a:solidFill>
                <a:schemeClr val="tx1"/>
              </a:solidFill>
            </a:endParaRPr>
          </a:p>
          <a:p>
            <a:pPr algn="ctr"/>
            <a:r>
              <a:rPr lang="it-IT" sz="900">
                <a:solidFill>
                  <a:schemeClr val="tx1"/>
                </a:solidFill>
              </a:rPr>
              <a:t>Fem-pop,</a:t>
            </a:r>
          </a:p>
          <a:p>
            <a:pPr algn="ctr"/>
            <a:r>
              <a:rPr lang="it-IT" sz="900">
                <a:solidFill>
                  <a:schemeClr val="tx1"/>
                </a:solidFill>
              </a:rPr>
              <a:t> RC 2-3-4</a:t>
            </a:r>
            <a:endParaRPr lang="it-IT" sz="1000">
              <a:solidFill>
                <a:schemeClr val="tx1"/>
              </a:solidFill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8ACFE1AF-FD0B-0697-976E-98AC8F371F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552" y="3150826"/>
            <a:ext cx="1069097" cy="6505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1C536DA0-B883-608A-B83E-92EFE70B6DEE}"/>
              </a:ext>
            </a:extLst>
          </p:cNvPr>
          <p:cNvSpPr/>
          <p:nvPr/>
        </p:nvSpPr>
        <p:spPr>
          <a:xfrm>
            <a:off x="4910293" y="3956934"/>
            <a:ext cx="1145648" cy="1057065"/>
          </a:xfrm>
          <a:prstGeom prst="roundRect">
            <a:avLst>
              <a:gd name="adj" fmla="val 7096"/>
            </a:avLst>
          </a:prstGeom>
          <a:solidFill>
            <a:schemeClr val="bg2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it-IT" sz="900">
                <a:solidFill>
                  <a:schemeClr val="tx1"/>
                </a:solidFill>
              </a:rPr>
              <a:t>N=25, s-center</a:t>
            </a:r>
          </a:p>
          <a:p>
            <a:pPr algn="ctr"/>
            <a:endParaRPr lang="en-US" sz="900">
              <a:solidFill>
                <a:schemeClr val="tx1"/>
              </a:solidFill>
            </a:endParaRPr>
          </a:p>
          <a:p>
            <a:pPr algn="ctr"/>
            <a:r>
              <a:rPr lang="it-IT" sz="900">
                <a:solidFill>
                  <a:schemeClr val="tx1"/>
                </a:solidFill>
              </a:rPr>
              <a:t>BTK CLTI,  </a:t>
            </a:r>
          </a:p>
          <a:p>
            <a:pPr algn="ctr"/>
            <a:r>
              <a:rPr lang="it-IT" sz="900">
                <a:solidFill>
                  <a:schemeClr val="tx1"/>
                </a:solidFill>
              </a:rPr>
              <a:t>TASC II C-D</a:t>
            </a:r>
          </a:p>
          <a:p>
            <a:pPr algn="ctr"/>
            <a:r>
              <a:rPr lang="it-IT" sz="900">
                <a:solidFill>
                  <a:schemeClr val="tx1"/>
                </a:solidFill>
              </a:rPr>
              <a:t>18 cm lesion length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B74F423E-ABA9-EDE9-5E82-E8FDA261CF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2544" y="3132077"/>
            <a:ext cx="1041146" cy="638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EFF33535-623D-07D0-E266-2C921AECC99D}"/>
              </a:ext>
            </a:extLst>
          </p:cNvPr>
          <p:cNvSpPr/>
          <p:nvPr/>
        </p:nvSpPr>
        <p:spPr>
          <a:xfrm>
            <a:off x="34734" y="5000767"/>
            <a:ext cx="1169757" cy="886618"/>
          </a:xfrm>
          <a:prstGeom prst="roundRect">
            <a:avLst>
              <a:gd name="adj" fmla="val 7096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50" b="1">
                <a:solidFill>
                  <a:schemeClr val="tx1"/>
                </a:solidFill>
              </a:rPr>
              <a:t>6 Mo LLL = 0.19 mm</a:t>
            </a:r>
          </a:p>
          <a:p>
            <a:pPr algn="ctr"/>
            <a:endParaRPr lang="it-IT" sz="750" b="1">
              <a:solidFill>
                <a:schemeClr val="tx1"/>
              </a:solidFill>
            </a:endParaRPr>
          </a:p>
          <a:p>
            <a:pPr algn="ctr"/>
            <a:r>
              <a:rPr lang="it-IT" sz="750" b="1">
                <a:solidFill>
                  <a:schemeClr val="tx1"/>
                </a:solidFill>
              </a:rPr>
              <a:t>24Mo PP = 81.7%</a:t>
            </a:r>
          </a:p>
          <a:p>
            <a:pPr algn="ctr"/>
            <a:endParaRPr lang="it-IT" sz="750" b="1">
              <a:solidFill>
                <a:schemeClr val="tx1"/>
              </a:solidFill>
            </a:endParaRPr>
          </a:p>
          <a:p>
            <a:pPr algn="ctr"/>
            <a:r>
              <a:rPr lang="it-IT" sz="750" b="1">
                <a:solidFill>
                  <a:schemeClr val="tx1"/>
                </a:solidFill>
              </a:rPr>
              <a:t>24 Mo TLR = 12.5%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A21FE1BC-A0F0-5ED2-E0E5-058B04404219}"/>
              </a:ext>
            </a:extLst>
          </p:cNvPr>
          <p:cNvSpPr/>
          <p:nvPr/>
        </p:nvSpPr>
        <p:spPr>
          <a:xfrm>
            <a:off x="1151187" y="5005349"/>
            <a:ext cx="1289414" cy="882035"/>
          </a:xfrm>
          <a:prstGeom prst="roundRect">
            <a:avLst>
              <a:gd name="adj" fmla="val 7096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>
                <a:solidFill>
                  <a:schemeClr val="tx1"/>
                </a:solidFill>
              </a:rPr>
              <a:t>SELUTION leads to decreased inflammation and better EF function restoration vs. IN.PACT</a:t>
            </a:r>
            <a:endParaRPr lang="it-IT" sz="750" b="1">
              <a:solidFill>
                <a:schemeClr val="tx1"/>
              </a:solidFill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A782424E-CAA1-1881-4541-A52DCD950EC6}"/>
              </a:ext>
            </a:extLst>
          </p:cNvPr>
          <p:cNvSpPr/>
          <p:nvPr/>
        </p:nvSpPr>
        <p:spPr>
          <a:xfrm>
            <a:off x="2393866" y="5023186"/>
            <a:ext cx="1269003" cy="879746"/>
          </a:xfrm>
          <a:prstGeom prst="roundRect">
            <a:avLst>
              <a:gd name="adj" fmla="val 7096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50" b="1">
                <a:solidFill>
                  <a:schemeClr val="tx1"/>
                </a:solidFill>
              </a:rPr>
              <a:t>36 Mo PP = 81.5%</a:t>
            </a:r>
          </a:p>
          <a:p>
            <a:pPr algn="ctr"/>
            <a:endParaRPr lang="it-IT" sz="750" b="1">
              <a:solidFill>
                <a:schemeClr val="tx1"/>
              </a:solidFill>
            </a:endParaRPr>
          </a:p>
          <a:p>
            <a:pPr algn="ctr"/>
            <a:r>
              <a:rPr lang="it-IT" sz="750" b="1">
                <a:solidFill>
                  <a:schemeClr val="tx1"/>
                </a:solidFill>
              </a:rPr>
              <a:t>36 Mo TLR free = 93.8%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CAF7F5F5-C505-201D-15D1-9AFCBCBA0D91}"/>
              </a:ext>
            </a:extLst>
          </p:cNvPr>
          <p:cNvSpPr/>
          <p:nvPr/>
        </p:nvSpPr>
        <p:spPr>
          <a:xfrm>
            <a:off x="3580036" y="5016042"/>
            <a:ext cx="1328054" cy="891437"/>
          </a:xfrm>
          <a:prstGeom prst="roundRect">
            <a:avLst>
              <a:gd name="adj" fmla="val 7096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50" b="1" dirty="0">
                <a:solidFill>
                  <a:schemeClr val="tx1"/>
                </a:solidFill>
              </a:rPr>
              <a:t>36 Mo PP = 74.7% </a:t>
            </a:r>
          </a:p>
          <a:p>
            <a:pPr algn="ctr"/>
            <a:endParaRPr lang="it-IT" sz="750" b="1" dirty="0">
              <a:solidFill>
                <a:schemeClr val="tx1"/>
              </a:solidFill>
            </a:endParaRPr>
          </a:p>
          <a:p>
            <a:pPr algn="ctr"/>
            <a:r>
              <a:rPr lang="it-IT" sz="750" b="1" dirty="0">
                <a:solidFill>
                  <a:schemeClr val="tx1"/>
                </a:solidFill>
              </a:rPr>
              <a:t>36 Mo TLR free </a:t>
            </a:r>
            <a:r>
              <a:rPr lang="it-IT" sz="750" b="1">
                <a:solidFill>
                  <a:schemeClr val="tx1"/>
                </a:solidFill>
              </a:rPr>
              <a:t>= 85.3% </a:t>
            </a:r>
            <a:endParaRPr lang="it-IT" sz="750" b="1" dirty="0">
              <a:solidFill>
                <a:schemeClr val="tx1"/>
              </a:solidFill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1EF7BC63-7336-FD25-5B17-813BFEC01CAA}"/>
              </a:ext>
            </a:extLst>
          </p:cNvPr>
          <p:cNvSpPr/>
          <p:nvPr/>
        </p:nvSpPr>
        <p:spPr>
          <a:xfrm>
            <a:off x="4862338" y="5001873"/>
            <a:ext cx="1252638" cy="891438"/>
          </a:xfrm>
          <a:prstGeom prst="roundRect">
            <a:avLst>
              <a:gd name="adj" fmla="val 7096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50" b="1">
                <a:solidFill>
                  <a:schemeClr val="tx1"/>
                </a:solidFill>
              </a:rPr>
              <a:t>24Mo TLR Free = 87.0%</a:t>
            </a:r>
          </a:p>
          <a:p>
            <a:pPr algn="ctr"/>
            <a:endParaRPr lang="it-IT" sz="750" b="1">
              <a:solidFill>
                <a:schemeClr val="tx1"/>
              </a:solidFill>
            </a:endParaRPr>
          </a:p>
          <a:p>
            <a:pPr algn="ctr"/>
            <a:r>
              <a:rPr lang="it-IT" sz="750" b="1">
                <a:solidFill>
                  <a:schemeClr val="tx1"/>
                </a:solidFill>
              </a:rPr>
              <a:t>24Mo AFS = 75.0%</a:t>
            </a:r>
          </a:p>
          <a:p>
            <a:pPr algn="ctr"/>
            <a:endParaRPr lang="it-IT" sz="750" b="1">
              <a:solidFill>
                <a:schemeClr val="tx1"/>
              </a:solidFill>
            </a:endParaRPr>
          </a:p>
          <a:p>
            <a:pPr algn="ctr"/>
            <a:r>
              <a:rPr lang="it-IT" sz="750" b="1">
                <a:solidFill>
                  <a:schemeClr val="tx1"/>
                </a:solidFill>
              </a:rPr>
              <a:t>Wound Healing = 94.4%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BC74A6E7-4C8D-CB4B-0A10-8B749810742F}"/>
              </a:ext>
            </a:extLst>
          </p:cNvPr>
          <p:cNvSpPr/>
          <p:nvPr/>
        </p:nvSpPr>
        <p:spPr>
          <a:xfrm>
            <a:off x="356314" y="4753973"/>
            <a:ext cx="476449" cy="1932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b="1">
                <a:solidFill>
                  <a:schemeClr val="tx1"/>
                </a:solidFill>
              </a:rPr>
              <a:t>24 Mo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7268B80-48F8-8D0D-60DA-3C2E830B3DFE}"/>
              </a:ext>
            </a:extLst>
          </p:cNvPr>
          <p:cNvSpPr/>
          <p:nvPr/>
        </p:nvSpPr>
        <p:spPr>
          <a:xfrm>
            <a:off x="3993082" y="4759126"/>
            <a:ext cx="476449" cy="1932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b="1">
                <a:solidFill>
                  <a:schemeClr val="tx1"/>
                </a:solidFill>
              </a:rPr>
              <a:t>36 Mo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C2CAD866-FB33-FF30-93B4-6FC8904CABA3}"/>
              </a:ext>
            </a:extLst>
          </p:cNvPr>
          <p:cNvSpPr/>
          <p:nvPr/>
        </p:nvSpPr>
        <p:spPr>
          <a:xfrm>
            <a:off x="1561207" y="4757250"/>
            <a:ext cx="476449" cy="1932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b="1">
                <a:solidFill>
                  <a:schemeClr val="tx1"/>
                </a:solidFill>
              </a:rPr>
              <a:t>12 Mo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D66E2B36-51AC-026E-FAFD-CD1817A9C2C7}"/>
              </a:ext>
            </a:extLst>
          </p:cNvPr>
          <p:cNvSpPr/>
          <p:nvPr/>
        </p:nvSpPr>
        <p:spPr>
          <a:xfrm>
            <a:off x="5253305" y="4764593"/>
            <a:ext cx="476448" cy="1932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b="1">
                <a:solidFill>
                  <a:schemeClr val="tx1"/>
                </a:solidFill>
              </a:rPr>
              <a:t>24 Mo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433FE551-448C-D29D-45DE-9F9AB0652D43}"/>
              </a:ext>
            </a:extLst>
          </p:cNvPr>
          <p:cNvSpPr/>
          <p:nvPr/>
        </p:nvSpPr>
        <p:spPr>
          <a:xfrm>
            <a:off x="2808417" y="4759126"/>
            <a:ext cx="476449" cy="1932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b="1">
                <a:solidFill>
                  <a:schemeClr val="tx1"/>
                </a:solidFill>
              </a:rPr>
              <a:t>36 Mo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8204E77A-6336-1826-8057-DBBB15765687}"/>
              </a:ext>
            </a:extLst>
          </p:cNvPr>
          <p:cNvSpPr/>
          <p:nvPr/>
        </p:nvSpPr>
        <p:spPr>
          <a:xfrm>
            <a:off x="11006946" y="2529484"/>
            <a:ext cx="1155162" cy="3390003"/>
          </a:xfrm>
          <a:prstGeom prst="roundRect">
            <a:avLst>
              <a:gd name="adj" fmla="val 841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it-IT" sz="1050" b="1">
                <a:solidFill>
                  <a:schemeClr val="tx1"/>
                </a:solidFill>
              </a:rPr>
              <a:t>SELUTION4BTK</a:t>
            </a:r>
          </a:p>
          <a:p>
            <a:pPr algn="ctr"/>
            <a:endParaRPr lang="it-IT" sz="500">
              <a:solidFill>
                <a:schemeClr val="tx1"/>
              </a:solidFill>
            </a:endParaRPr>
          </a:p>
          <a:p>
            <a:pPr algn="ctr"/>
            <a:r>
              <a:rPr lang="it-IT" sz="500">
                <a:solidFill>
                  <a:schemeClr val="tx1"/>
                </a:solidFill>
              </a:rPr>
              <a:t>PIs E Armstrong, M Brodmann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CC2639E7-8E2E-FDA3-5DF0-159A12D596DC}"/>
              </a:ext>
            </a:extLst>
          </p:cNvPr>
          <p:cNvSpPr/>
          <p:nvPr/>
        </p:nvSpPr>
        <p:spPr>
          <a:xfrm>
            <a:off x="9807508" y="2532718"/>
            <a:ext cx="1155162" cy="3390003"/>
          </a:xfrm>
          <a:prstGeom prst="roundRect">
            <a:avLst>
              <a:gd name="adj" fmla="val 841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it-IT" sz="1050" b="1">
                <a:solidFill>
                  <a:schemeClr val="tx1"/>
                </a:solidFill>
              </a:rPr>
              <a:t>SELUTION4SFA</a:t>
            </a:r>
          </a:p>
          <a:p>
            <a:pPr algn="ctr"/>
            <a:endParaRPr lang="it-IT" sz="500">
              <a:solidFill>
                <a:schemeClr val="tx1"/>
              </a:solidFill>
            </a:endParaRPr>
          </a:p>
          <a:p>
            <a:pPr algn="ctr"/>
            <a:r>
              <a:rPr lang="it-IT" sz="500">
                <a:solidFill>
                  <a:schemeClr val="tx1"/>
                </a:solidFill>
              </a:rPr>
              <a:t>PIs S J Mathews, T Zeller</a:t>
            </a:r>
          </a:p>
          <a:p>
            <a:pPr algn="ctr"/>
            <a:endParaRPr lang="it-IT" sz="1050">
              <a:solidFill>
                <a:schemeClr val="tx1"/>
              </a:solidFill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B2C05D1-4237-710B-2B2B-3D4948BC194E}"/>
              </a:ext>
            </a:extLst>
          </p:cNvPr>
          <p:cNvSpPr/>
          <p:nvPr/>
        </p:nvSpPr>
        <p:spPr>
          <a:xfrm>
            <a:off x="8565828" y="2532718"/>
            <a:ext cx="1155162" cy="3386195"/>
          </a:xfrm>
          <a:prstGeom prst="roundRect">
            <a:avLst>
              <a:gd name="adj" fmla="val 841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050" b="1">
                <a:solidFill>
                  <a:schemeClr val="tx1"/>
                </a:solidFill>
              </a:rPr>
              <a:t>SUCCESS</a:t>
            </a:r>
          </a:p>
          <a:p>
            <a:pPr algn="ctr"/>
            <a:br>
              <a:rPr lang="it-IT" sz="500">
                <a:solidFill>
                  <a:schemeClr val="tx1"/>
                </a:solidFill>
              </a:rPr>
            </a:br>
            <a:r>
              <a:rPr lang="it-IT" sz="500">
                <a:solidFill>
                  <a:schemeClr val="tx1"/>
                </a:solidFill>
              </a:rPr>
              <a:t>M.Lichtenberg - CX 2025</a:t>
            </a:r>
            <a:endParaRPr lang="it-IT" sz="1050">
              <a:solidFill>
                <a:schemeClr val="tx1"/>
              </a:solidFill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EE1C32E7-04BE-F9F1-081D-89D912EF4D23}"/>
              </a:ext>
            </a:extLst>
          </p:cNvPr>
          <p:cNvSpPr/>
          <p:nvPr/>
        </p:nvSpPr>
        <p:spPr>
          <a:xfrm>
            <a:off x="6113192" y="2530276"/>
            <a:ext cx="1155162" cy="3397110"/>
          </a:xfrm>
          <a:prstGeom prst="roundRect">
            <a:avLst>
              <a:gd name="adj" fmla="val 841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050" b="1">
                <a:solidFill>
                  <a:schemeClr val="tx1"/>
                </a:solidFill>
              </a:rPr>
              <a:t>PRISTINE</a:t>
            </a:r>
          </a:p>
          <a:p>
            <a:pPr algn="ctr"/>
            <a:br>
              <a:rPr lang="en-US" sz="500">
                <a:solidFill>
                  <a:schemeClr val="tx1"/>
                </a:solidFill>
              </a:rPr>
            </a:br>
            <a:r>
              <a:rPr lang="en-US" sz="500">
                <a:solidFill>
                  <a:schemeClr val="tx1"/>
                </a:solidFill>
              </a:rPr>
              <a:t>T. Tang  - </a:t>
            </a:r>
            <a:r>
              <a:rPr lang="it-IT" sz="500">
                <a:solidFill>
                  <a:schemeClr val="tx1"/>
                </a:solidFill>
              </a:rPr>
              <a:t>Cardiov. Interv. Radiol. 2024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3FEE7162-C4F3-A669-7D4F-25AC2127EBEC}"/>
              </a:ext>
            </a:extLst>
          </p:cNvPr>
          <p:cNvSpPr/>
          <p:nvPr/>
        </p:nvSpPr>
        <p:spPr>
          <a:xfrm>
            <a:off x="6119172" y="3956052"/>
            <a:ext cx="1148976" cy="1065493"/>
          </a:xfrm>
          <a:prstGeom prst="roundRect">
            <a:avLst>
              <a:gd name="adj" fmla="val 7096"/>
            </a:avLst>
          </a:prstGeom>
          <a:solidFill>
            <a:schemeClr val="bg2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it-IT" sz="900">
                <a:solidFill>
                  <a:schemeClr val="tx1"/>
                </a:solidFill>
              </a:rPr>
              <a:t>N=75, s-center</a:t>
            </a:r>
          </a:p>
          <a:p>
            <a:pPr algn="ctr"/>
            <a:endParaRPr lang="it-IT" sz="900">
              <a:solidFill>
                <a:schemeClr val="tx1"/>
              </a:solidFill>
            </a:endParaRPr>
          </a:p>
          <a:p>
            <a:pPr algn="ctr"/>
            <a:r>
              <a:rPr lang="it-IT" sz="900">
                <a:solidFill>
                  <a:schemeClr val="tx1"/>
                </a:solidFill>
              </a:rPr>
              <a:t>M-level CLTI, </a:t>
            </a:r>
          </a:p>
          <a:p>
            <a:pPr algn="ctr"/>
            <a:r>
              <a:rPr lang="it-IT" sz="900">
                <a:solidFill>
                  <a:schemeClr val="tx1"/>
                </a:solidFill>
              </a:rPr>
              <a:t>TASC II C-D</a:t>
            </a:r>
          </a:p>
          <a:p>
            <a:pPr algn="ctr"/>
            <a:r>
              <a:rPr lang="it-IT" sz="900">
                <a:solidFill>
                  <a:schemeClr val="tx1"/>
                </a:solidFill>
              </a:rPr>
              <a:t>22 cm lesion length</a:t>
            </a:r>
          </a:p>
          <a:p>
            <a:pPr algn="ctr"/>
            <a:endParaRPr lang="it-IT" sz="1000">
              <a:solidFill>
                <a:schemeClr val="tx1"/>
              </a:solidFill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947F9CC6-EDAF-DF5F-AC68-6C5982345B11}"/>
              </a:ext>
            </a:extLst>
          </p:cNvPr>
          <p:cNvSpPr/>
          <p:nvPr/>
        </p:nvSpPr>
        <p:spPr>
          <a:xfrm>
            <a:off x="6122587" y="4936979"/>
            <a:ext cx="1157016" cy="1057065"/>
          </a:xfrm>
          <a:prstGeom prst="roundRect">
            <a:avLst>
              <a:gd name="adj" fmla="val 7096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750" b="1">
                <a:solidFill>
                  <a:schemeClr val="tx1"/>
                </a:solidFill>
              </a:rPr>
              <a:t>12Mo TLR Free = 74.3%</a:t>
            </a:r>
          </a:p>
          <a:p>
            <a:pPr algn="ctr"/>
            <a:endParaRPr lang="it-IT" sz="750" b="1">
              <a:solidFill>
                <a:schemeClr val="tx1"/>
              </a:solidFill>
            </a:endParaRPr>
          </a:p>
          <a:p>
            <a:pPr algn="ctr"/>
            <a:r>
              <a:rPr lang="it-IT" sz="750" b="1">
                <a:solidFill>
                  <a:schemeClr val="tx1"/>
                </a:solidFill>
              </a:rPr>
              <a:t>12Mo AFS = 72.6%</a:t>
            </a:r>
          </a:p>
          <a:p>
            <a:pPr algn="ctr"/>
            <a:endParaRPr lang="it-IT" sz="750" b="1">
              <a:solidFill>
                <a:schemeClr val="tx1"/>
              </a:solidFill>
            </a:endParaRPr>
          </a:p>
          <a:p>
            <a:pPr algn="ctr"/>
            <a:r>
              <a:rPr lang="it-IT" sz="750" b="1">
                <a:solidFill>
                  <a:schemeClr val="tx1"/>
                </a:solidFill>
              </a:rPr>
              <a:t>Wound Healing = 79.2% 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D2AEAB8E-FE4F-EEBD-0960-0BF7549D5417}"/>
              </a:ext>
            </a:extLst>
          </p:cNvPr>
          <p:cNvSpPr/>
          <p:nvPr/>
        </p:nvSpPr>
        <p:spPr>
          <a:xfrm>
            <a:off x="8568710" y="3970655"/>
            <a:ext cx="1148084" cy="1062209"/>
          </a:xfrm>
          <a:prstGeom prst="roundRect">
            <a:avLst>
              <a:gd name="adj" fmla="val 7096"/>
            </a:avLst>
          </a:prstGeom>
          <a:solidFill>
            <a:schemeClr val="bg2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it-IT" sz="900">
                <a:solidFill>
                  <a:schemeClr val="tx1"/>
                </a:solidFill>
              </a:rPr>
              <a:t>N=723, m-center</a:t>
            </a:r>
          </a:p>
          <a:p>
            <a:pPr algn="ctr"/>
            <a:endParaRPr lang="it-IT" sz="900">
              <a:solidFill>
                <a:schemeClr val="tx1"/>
              </a:solidFill>
            </a:endParaRPr>
          </a:p>
          <a:p>
            <a:pPr algn="ctr"/>
            <a:r>
              <a:rPr lang="it-IT" sz="900">
                <a:solidFill>
                  <a:schemeClr val="tx1"/>
                </a:solidFill>
              </a:rPr>
              <a:t>SFA, BTK, BTA</a:t>
            </a:r>
          </a:p>
          <a:p>
            <a:pPr algn="ctr"/>
            <a:r>
              <a:rPr lang="it-IT" sz="900">
                <a:solidFill>
                  <a:schemeClr val="tx1"/>
                </a:solidFill>
              </a:rPr>
              <a:t>Real World</a:t>
            </a:r>
          </a:p>
          <a:p>
            <a:pPr algn="ctr"/>
            <a:endParaRPr lang="it-IT" sz="1000">
              <a:solidFill>
                <a:schemeClr val="tx1"/>
              </a:solidFill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E4E2480C-C307-A593-D86B-7EC47E1FEA3A}"/>
              </a:ext>
            </a:extLst>
          </p:cNvPr>
          <p:cNvSpPr/>
          <p:nvPr/>
        </p:nvSpPr>
        <p:spPr>
          <a:xfrm>
            <a:off x="8553296" y="5093529"/>
            <a:ext cx="1163498" cy="751002"/>
          </a:xfrm>
          <a:prstGeom prst="roundRect">
            <a:avLst>
              <a:gd name="adj" fmla="val 7096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750" b="1">
                <a:solidFill>
                  <a:schemeClr val="tx1"/>
                </a:solidFill>
              </a:rPr>
              <a:t>12 Mo FF TLR = 91.1%</a:t>
            </a:r>
          </a:p>
          <a:p>
            <a:pPr algn="ctr"/>
            <a:endParaRPr lang="it-IT" sz="750" b="1">
              <a:solidFill>
                <a:schemeClr val="tx1"/>
              </a:solidFill>
            </a:endParaRPr>
          </a:p>
          <a:p>
            <a:pPr algn="ctr"/>
            <a:r>
              <a:rPr lang="it-IT" sz="750" b="1">
                <a:solidFill>
                  <a:schemeClr val="tx1"/>
                </a:solidFill>
              </a:rPr>
              <a:t>For CLTI = 90.3%</a:t>
            </a:r>
          </a:p>
          <a:p>
            <a:pPr algn="ctr"/>
            <a:endParaRPr lang="it-IT" sz="750" b="1">
              <a:solidFill>
                <a:schemeClr val="tx1"/>
              </a:solidFill>
            </a:endParaRPr>
          </a:p>
          <a:p>
            <a:pPr algn="ctr"/>
            <a:r>
              <a:rPr lang="it-IT" sz="750" b="1">
                <a:solidFill>
                  <a:schemeClr val="tx1"/>
                </a:solidFill>
              </a:rPr>
              <a:t>For Claudicants = 91.3%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27F9A5B9-DED0-A250-D3E0-F7E59B052E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718" y="3245219"/>
            <a:ext cx="1078438" cy="4478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EE9CC336-46B2-ADE3-4755-0B663ED9B1CC}"/>
              </a:ext>
            </a:extLst>
          </p:cNvPr>
          <p:cNvSpPr/>
          <p:nvPr/>
        </p:nvSpPr>
        <p:spPr>
          <a:xfrm>
            <a:off x="9803790" y="3970747"/>
            <a:ext cx="1155162" cy="1062118"/>
          </a:xfrm>
          <a:prstGeom prst="roundRect">
            <a:avLst>
              <a:gd name="adj" fmla="val 7096"/>
            </a:avLst>
          </a:prstGeom>
          <a:solidFill>
            <a:schemeClr val="bg2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it-IT" sz="1000">
                <a:solidFill>
                  <a:schemeClr val="tx1"/>
                </a:solidFill>
              </a:rPr>
              <a:t>RCT, IDE</a:t>
            </a:r>
          </a:p>
          <a:p>
            <a:pPr algn="ctr"/>
            <a:endParaRPr lang="it-IT" sz="1000">
              <a:solidFill>
                <a:schemeClr val="tx1"/>
              </a:solidFill>
            </a:endParaRPr>
          </a:p>
          <a:p>
            <a:pPr algn="ctr"/>
            <a:r>
              <a:rPr lang="it-IT" sz="1000">
                <a:solidFill>
                  <a:schemeClr val="tx1"/>
                </a:solidFill>
              </a:rPr>
              <a:t>N=300, m-center</a:t>
            </a:r>
          </a:p>
          <a:p>
            <a:pPr algn="ctr"/>
            <a:r>
              <a:rPr lang="it-IT" sz="1000">
                <a:solidFill>
                  <a:schemeClr val="tx1"/>
                </a:solidFill>
              </a:rPr>
              <a:t>Fem-Pop</a:t>
            </a:r>
          </a:p>
          <a:p>
            <a:pPr algn="ctr"/>
            <a:endParaRPr lang="it-IT" sz="1050">
              <a:solidFill>
                <a:schemeClr val="tx1"/>
              </a:solidFill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9EF56F2D-0145-ABD6-67BA-444DCEF4A6A7}"/>
              </a:ext>
            </a:extLst>
          </p:cNvPr>
          <p:cNvSpPr/>
          <p:nvPr/>
        </p:nvSpPr>
        <p:spPr>
          <a:xfrm>
            <a:off x="9870412" y="5176392"/>
            <a:ext cx="1021918" cy="535368"/>
          </a:xfrm>
          <a:prstGeom prst="roundRect">
            <a:avLst/>
          </a:prstGeom>
          <a:solidFill>
            <a:srgbClr val="E4FFC9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1"/>
                </a:solidFill>
              </a:rPr>
              <a:t>Enrollment </a:t>
            </a:r>
          </a:p>
          <a:p>
            <a:pPr algn="ctr"/>
            <a:r>
              <a:rPr lang="it-IT" sz="1000" b="1">
                <a:solidFill>
                  <a:schemeClr val="tx1"/>
                </a:solidFill>
              </a:rPr>
              <a:t>Completed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5D54AA31-AECE-F671-E8C2-0CB778DA0F3F}"/>
              </a:ext>
            </a:extLst>
          </p:cNvPr>
          <p:cNvSpPr/>
          <p:nvPr/>
        </p:nvSpPr>
        <p:spPr>
          <a:xfrm>
            <a:off x="11003228" y="3967513"/>
            <a:ext cx="1155162" cy="1062118"/>
          </a:xfrm>
          <a:prstGeom prst="roundRect">
            <a:avLst>
              <a:gd name="adj" fmla="val 7096"/>
            </a:avLst>
          </a:prstGeom>
          <a:solidFill>
            <a:schemeClr val="bg2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it-IT" sz="1000">
                <a:solidFill>
                  <a:schemeClr val="tx1"/>
                </a:solidFill>
              </a:rPr>
              <a:t>RCT, IDE</a:t>
            </a:r>
          </a:p>
          <a:p>
            <a:pPr algn="ctr"/>
            <a:endParaRPr lang="it-IT" sz="1000">
              <a:solidFill>
                <a:schemeClr val="tx1"/>
              </a:solidFill>
            </a:endParaRPr>
          </a:p>
          <a:p>
            <a:pPr algn="ctr"/>
            <a:r>
              <a:rPr lang="it-IT" sz="1000">
                <a:solidFill>
                  <a:schemeClr val="tx1"/>
                </a:solidFill>
              </a:rPr>
              <a:t>N=376, m-center</a:t>
            </a:r>
          </a:p>
          <a:p>
            <a:pPr algn="ctr"/>
            <a:r>
              <a:rPr lang="it-IT" sz="1000">
                <a:solidFill>
                  <a:schemeClr val="tx1"/>
                </a:solidFill>
              </a:rPr>
              <a:t>BTK</a:t>
            </a:r>
          </a:p>
          <a:p>
            <a:pPr algn="ctr"/>
            <a:endParaRPr lang="it-IT" sz="1050">
              <a:solidFill>
                <a:schemeClr val="tx1"/>
              </a:solidFill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F8FC73B6-79F6-FCDA-9A1D-565A061252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7753" y="3162974"/>
            <a:ext cx="1053035" cy="6043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1B078DEB-0C03-87C7-C56B-048A0145F02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3437" y="3233159"/>
            <a:ext cx="1099736" cy="3898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5DFF5FE2-087B-74D9-82E3-64AA870F44F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4155" y="3233159"/>
            <a:ext cx="1092881" cy="3898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7651AF4D-812A-4F78-CE63-10BCC6992CD5}"/>
              </a:ext>
            </a:extLst>
          </p:cNvPr>
          <p:cNvSpPr/>
          <p:nvPr/>
        </p:nvSpPr>
        <p:spPr>
          <a:xfrm>
            <a:off x="6415970" y="4764593"/>
            <a:ext cx="476449" cy="1932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b="1">
                <a:solidFill>
                  <a:schemeClr val="tx1"/>
                </a:solidFill>
              </a:rPr>
              <a:t>12 Mo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97F4AB97-1892-CF11-DF57-A593F8A8459B}"/>
              </a:ext>
            </a:extLst>
          </p:cNvPr>
          <p:cNvSpPr/>
          <p:nvPr/>
        </p:nvSpPr>
        <p:spPr>
          <a:xfrm>
            <a:off x="7316142" y="2532718"/>
            <a:ext cx="1145648" cy="3397110"/>
          </a:xfrm>
          <a:prstGeom prst="roundRect">
            <a:avLst>
              <a:gd name="adj" fmla="val 841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it-IT" sz="1050" b="1" dirty="0">
                <a:solidFill>
                  <a:schemeClr val="tx1"/>
                </a:solidFill>
              </a:rPr>
              <a:t>PRELUDE</a:t>
            </a:r>
          </a:p>
          <a:p>
            <a:pPr algn="ctr"/>
            <a:br>
              <a:rPr lang="en-US" sz="500" dirty="0">
                <a:solidFill>
                  <a:schemeClr val="tx1"/>
                </a:solidFill>
              </a:rPr>
            </a:br>
            <a:r>
              <a:rPr lang="en-US" sz="500">
                <a:solidFill>
                  <a:schemeClr val="tx1"/>
                </a:solidFill>
              </a:rPr>
              <a:t>T. Chong – LINC 2026</a:t>
            </a:r>
            <a:endParaRPr lang="it-IT" sz="1050" dirty="0">
              <a:solidFill>
                <a:schemeClr val="tx1"/>
              </a:solidFill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1CD5046-F8CE-4011-AC6D-2F50F6970B2D}"/>
              </a:ext>
            </a:extLst>
          </p:cNvPr>
          <p:cNvSpPr/>
          <p:nvPr/>
        </p:nvSpPr>
        <p:spPr>
          <a:xfrm>
            <a:off x="7312424" y="3964041"/>
            <a:ext cx="1145648" cy="1057065"/>
          </a:xfrm>
          <a:prstGeom prst="roundRect">
            <a:avLst>
              <a:gd name="adj" fmla="val 7096"/>
            </a:avLst>
          </a:prstGeom>
          <a:solidFill>
            <a:schemeClr val="bg2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it-IT" sz="900">
                <a:solidFill>
                  <a:schemeClr val="tx1"/>
                </a:solidFill>
              </a:rPr>
              <a:t>N=158, s-center</a:t>
            </a:r>
          </a:p>
          <a:p>
            <a:pPr algn="ctr"/>
            <a:endParaRPr lang="it-IT" sz="900">
              <a:solidFill>
                <a:schemeClr val="tx1"/>
              </a:solidFill>
            </a:endParaRPr>
          </a:p>
          <a:p>
            <a:pPr algn="ctr"/>
            <a:r>
              <a:rPr lang="it-IT" sz="900">
                <a:solidFill>
                  <a:schemeClr val="tx1"/>
                </a:solidFill>
              </a:rPr>
              <a:t>M-level CLTI, </a:t>
            </a:r>
          </a:p>
          <a:p>
            <a:pPr algn="ctr"/>
            <a:r>
              <a:rPr lang="it-IT" sz="900">
                <a:solidFill>
                  <a:schemeClr val="tx1"/>
                </a:solidFill>
              </a:rPr>
              <a:t>TASC II C-D</a:t>
            </a:r>
          </a:p>
          <a:p>
            <a:pPr algn="ctr"/>
            <a:r>
              <a:rPr lang="it-IT" sz="900">
                <a:solidFill>
                  <a:schemeClr val="tx1"/>
                </a:solidFill>
              </a:rPr>
              <a:t>17.6 cm lesion length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BD662A90-F211-190F-985C-6A3BFC275F88}"/>
              </a:ext>
            </a:extLst>
          </p:cNvPr>
          <p:cNvSpPr/>
          <p:nvPr/>
        </p:nvSpPr>
        <p:spPr>
          <a:xfrm>
            <a:off x="7231705" y="5023311"/>
            <a:ext cx="1252638" cy="891438"/>
          </a:xfrm>
          <a:prstGeom prst="roundRect">
            <a:avLst>
              <a:gd name="adj" fmla="val 7096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50" b="1">
                <a:solidFill>
                  <a:schemeClr val="tx1"/>
                </a:solidFill>
              </a:rPr>
              <a:t>12Mo FF TLR = 76.1%</a:t>
            </a:r>
          </a:p>
          <a:p>
            <a:pPr algn="ctr"/>
            <a:endParaRPr lang="it-IT" sz="750" b="1">
              <a:solidFill>
                <a:schemeClr val="tx1"/>
              </a:solidFill>
            </a:endParaRPr>
          </a:p>
          <a:p>
            <a:pPr algn="ctr"/>
            <a:r>
              <a:rPr lang="it-IT" sz="750" b="1">
                <a:solidFill>
                  <a:schemeClr val="tx1"/>
                </a:solidFill>
              </a:rPr>
              <a:t>12 Mo AFS = 76.0% 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25737927-0B30-CAA9-BCC4-534BA50ADFA9}"/>
              </a:ext>
            </a:extLst>
          </p:cNvPr>
          <p:cNvSpPr/>
          <p:nvPr/>
        </p:nvSpPr>
        <p:spPr>
          <a:xfrm>
            <a:off x="7652954" y="4771700"/>
            <a:ext cx="476449" cy="1932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b="1">
                <a:solidFill>
                  <a:schemeClr val="tx1"/>
                </a:solidFill>
              </a:rPr>
              <a:t>12 Mo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375BDE2A-CD4C-DD8A-1E07-F28C40BC9697}"/>
              </a:ext>
            </a:extLst>
          </p:cNvPr>
          <p:cNvSpPr/>
          <p:nvPr/>
        </p:nvSpPr>
        <p:spPr>
          <a:xfrm>
            <a:off x="8911219" y="4761797"/>
            <a:ext cx="476449" cy="1932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b="1">
                <a:solidFill>
                  <a:schemeClr val="tx1"/>
                </a:solidFill>
              </a:rPr>
              <a:t>24 Mo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67C712EF-5677-BC54-35ED-274F10E68761}"/>
              </a:ext>
            </a:extLst>
          </p:cNvPr>
          <p:cNvSpPr/>
          <p:nvPr/>
        </p:nvSpPr>
        <p:spPr>
          <a:xfrm>
            <a:off x="11069850" y="5275125"/>
            <a:ext cx="1021918" cy="337902"/>
          </a:xfrm>
          <a:prstGeom prst="roundRect">
            <a:avLst/>
          </a:prstGeom>
          <a:solidFill>
            <a:srgbClr val="F2F2F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1"/>
                </a:solidFill>
              </a:rPr>
              <a:t>Enrolling</a:t>
            </a: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4340834C-8106-E24F-EBF0-00A4B365CB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95" y="3171509"/>
            <a:ext cx="1087805" cy="587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6" name="Left Brace 135">
            <a:extLst>
              <a:ext uri="{FF2B5EF4-FFF2-40B4-BE49-F238E27FC236}">
                <a16:creationId xmlns:a16="http://schemas.microsoft.com/office/drawing/2014/main" id="{5D2C80A1-1D7D-92F0-85A3-9E7146633DF7}"/>
              </a:ext>
            </a:extLst>
          </p:cNvPr>
          <p:cNvSpPr/>
          <p:nvPr/>
        </p:nvSpPr>
        <p:spPr>
          <a:xfrm rot="5400000">
            <a:off x="982908" y="1091666"/>
            <a:ext cx="434659" cy="2278820"/>
          </a:xfrm>
          <a:prstGeom prst="leftBrace">
            <a:avLst>
              <a:gd name="adj1" fmla="val 56543"/>
              <a:gd name="adj2" fmla="val 50000"/>
            </a:avLst>
          </a:prstGeom>
          <a:ln w="28575">
            <a:solidFill>
              <a:srgbClr val="009CBD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Left Brace 136">
            <a:extLst>
              <a:ext uri="{FF2B5EF4-FFF2-40B4-BE49-F238E27FC236}">
                <a16:creationId xmlns:a16="http://schemas.microsoft.com/office/drawing/2014/main" id="{000F2D10-84C3-0A70-8613-A294D6AD94AF}"/>
              </a:ext>
            </a:extLst>
          </p:cNvPr>
          <p:cNvSpPr/>
          <p:nvPr/>
        </p:nvSpPr>
        <p:spPr>
          <a:xfrm rot="5400000">
            <a:off x="3425218" y="1091666"/>
            <a:ext cx="434659" cy="2278820"/>
          </a:xfrm>
          <a:prstGeom prst="leftBrace">
            <a:avLst>
              <a:gd name="adj1" fmla="val 56543"/>
              <a:gd name="adj2" fmla="val 50000"/>
            </a:avLst>
          </a:prstGeom>
          <a:ln w="28575">
            <a:solidFill>
              <a:srgbClr val="009CBD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Left Brace 137">
            <a:extLst>
              <a:ext uri="{FF2B5EF4-FFF2-40B4-BE49-F238E27FC236}">
                <a16:creationId xmlns:a16="http://schemas.microsoft.com/office/drawing/2014/main" id="{B7B01024-C381-0B82-32AB-A716B8AE5D73}"/>
              </a:ext>
            </a:extLst>
          </p:cNvPr>
          <p:cNvSpPr/>
          <p:nvPr/>
        </p:nvSpPr>
        <p:spPr>
          <a:xfrm rot="5400000">
            <a:off x="6463189" y="494894"/>
            <a:ext cx="434659" cy="3472365"/>
          </a:xfrm>
          <a:prstGeom prst="leftBrace">
            <a:avLst>
              <a:gd name="adj1" fmla="val 56543"/>
              <a:gd name="adj2" fmla="val 50000"/>
            </a:avLst>
          </a:prstGeom>
          <a:ln w="28575">
            <a:solidFill>
              <a:srgbClr val="009CBD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Left Brace 138">
            <a:extLst>
              <a:ext uri="{FF2B5EF4-FFF2-40B4-BE49-F238E27FC236}">
                <a16:creationId xmlns:a16="http://schemas.microsoft.com/office/drawing/2014/main" id="{2DEF17E1-A0EB-5CA2-DEB9-EF38E0DFC138}"/>
              </a:ext>
            </a:extLst>
          </p:cNvPr>
          <p:cNvSpPr/>
          <p:nvPr/>
        </p:nvSpPr>
        <p:spPr>
          <a:xfrm rot="5400000">
            <a:off x="8910015" y="1669559"/>
            <a:ext cx="434659" cy="1123035"/>
          </a:xfrm>
          <a:prstGeom prst="leftBrace">
            <a:avLst>
              <a:gd name="adj1" fmla="val 56543"/>
              <a:gd name="adj2" fmla="val 50000"/>
            </a:avLst>
          </a:prstGeom>
          <a:ln w="28575">
            <a:solidFill>
              <a:srgbClr val="009CBD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Left Brace 139">
            <a:extLst>
              <a:ext uri="{FF2B5EF4-FFF2-40B4-BE49-F238E27FC236}">
                <a16:creationId xmlns:a16="http://schemas.microsoft.com/office/drawing/2014/main" id="{34B65D72-242B-C4AC-EC06-B34A91375B99}"/>
              </a:ext>
            </a:extLst>
          </p:cNvPr>
          <p:cNvSpPr/>
          <p:nvPr/>
        </p:nvSpPr>
        <p:spPr>
          <a:xfrm rot="5400000">
            <a:off x="10753325" y="1070559"/>
            <a:ext cx="434659" cy="2321035"/>
          </a:xfrm>
          <a:prstGeom prst="leftBrace">
            <a:avLst>
              <a:gd name="adj1" fmla="val 56543"/>
              <a:gd name="adj2" fmla="val 50000"/>
            </a:avLst>
          </a:prstGeom>
          <a:ln w="28575">
            <a:solidFill>
              <a:srgbClr val="009CBD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19993E8-6E5D-DDEE-3ADE-0F9E4792936A}"/>
              </a:ext>
            </a:extLst>
          </p:cNvPr>
          <p:cNvSpPr txBox="1"/>
          <p:nvPr/>
        </p:nvSpPr>
        <p:spPr>
          <a:xfrm>
            <a:off x="204836" y="1550810"/>
            <a:ext cx="1803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2 Proof-of-Concept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BCDAE79-AB3A-91AC-F445-FB19C63B67F7}"/>
              </a:ext>
            </a:extLst>
          </p:cNvPr>
          <p:cNvSpPr txBox="1"/>
          <p:nvPr/>
        </p:nvSpPr>
        <p:spPr>
          <a:xfrm>
            <a:off x="2850086" y="1550544"/>
            <a:ext cx="1428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2 Complex SFA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E0E0240-FE0D-548F-3B60-0489B2664973}"/>
              </a:ext>
            </a:extLst>
          </p:cNvPr>
          <p:cNvSpPr txBox="1"/>
          <p:nvPr/>
        </p:nvSpPr>
        <p:spPr>
          <a:xfrm>
            <a:off x="5834097" y="1550544"/>
            <a:ext cx="1458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3 Complex CLTI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2C7CFEA-32FA-DA85-8135-DBFC69F0DF14}"/>
              </a:ext>
            </a:extLst>
          </p:cNvPr>
          <p:cNvSpPr txBox="1"/>
          <p:nvPr/>
        </p:nvSpPr>
        <p:spPr>
          <a:xfrm>
            <a:off x="8567639" y="1411356"/>
            <a:ext cx="1119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SFA/BTK</a:t>
            </a:r>
          </a:p>
          <a:p>
            <a:pPr algn="ctr"/>
            <a:r>
              <a:rPr lang="en-US" sz="1600" b="1"/>
              <a:t>Real World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28FB357-A6C2-4ADD-8CD7-63CDFA9F0218}"/>
              </a:ext>
            </a:extLst>
          </p:cNvPr>
          <p:cNvSpPr txBox="1"/>
          <p:nvPr/>
        </p:nvSpPr>
        <p:spPr>
          <a:xfrm>
            <a:off x="10254173" y="1422143"/>
            <a:ext cx="1357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2 IDE RCTs</a:t>
            </a:r>
            <a:br>
              <a:rPr lang="en-US" sz="1600" b="1"/>
            </a:br>
            <a:r>
              <a:rPr lang="en-US" sz="1600" b="1"/>
              <a:t>(SFA and BTK)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C1F0816-F1D4-BC88-ED55-E966AEC4B263}"/>
              </a:ext>
            </a:extLst>
          </p:cNvPr>
          <p:cNvSpPr/>
          <p:nvPr/>
        </p:nvSpPr>
        <p:spPr>
          <a:xfrm>
            <a:off x="8512951" y="1406490"/>
            <a:ext cx="1260629" cy="4774659"/>
          </a:xfrm>
          <a:prstGeom prst="roundRect">
            <a:avLst>
              <a:gd name="adj" fmla="val 5224"/>
            </a:avLst>
          </a:prstGeom>
          <a:noFill/>
          <a:ln w="38100" cap="flat" cmpd="sng" algn="ctr">
            <a:solidFill>
              <a:srgbClr val="009C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2">
              <a:defRPr/>
            </a:pPr>
            <a:endParaRPr lang="en-US" sz="1800" kern="0">
              <a:solidFill>
                <a:prstClr val="white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EA4048-B76A-0ABE-EFDF-F0E8B7BD8EE1}"/>
              </a:ext>
            </a:extLst>
          </p:cNvPr>
          <p:cNvSpPr txBox="1"/>
          <p:nvPr/>
        </p:nvSpPr>
        <p:spPr>
          <a:xfrm>
            <a:off x="8300360" y="5924487"/>
            <a:ext cx="1653968" cy="527942"/>
          </a:xfrm>
          <a:prstGeom prst="roundRect">
            <a:avLst>
              <a:gd name="adj" fmla="val 25801"/>
            </a:avLst>
          </a:prstGeom>
          <a:solidFill>
            <a:srgbClr val="009CBD"/>
          </a:solidFill>
          <a:ln>
            <a:solidFill>
              <a:srgbClr val="009CBD"/>
            </a:solidFill>
          </a:ln>
        </p:spPr>
        <p:txBody>
          <a:bodyPr wrap="none" lIns="144000" rtlCol="0" anchor="ctr">
            <a:noAutofit/>
          </a:bodyPr>
          <a:lstStyle>
            <a:defPPr>
              <a:defRPr lang="it-IT"/>
            </a:defPPr>
            <a:lvl1pPr algn="ctr">
              <a:defRPr b="1"/>
            </a:lvl1pPr>
          </a:lstStyle>
          <a:p>
            <a:pPr defTabSz="914402">
              <a:defRPr/>
            </a:pPr>
            <a:r>
              <a:rPr lang="en-US" sz="160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baseline="3000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60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Time</a:t>
            </a:r>
          </a:p>
          <a:p>
            <a:pPr defTabSz="914402">
              <a:defRPr/>
            </a:pPr>
            <a:r>
              <a:rPr lang="en-US" sz="160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Data Release</a:t>
            </a:r>
            <a:endParaRPr lang="en-US" sz="2000">
              <a:solidFill>
                <a:prstClr val="white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9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000859B2-7F9C-D962-7386-6A93532EB0DB}"/>
              </a:ext>
            </a:extLst>
          </p:cNvPr>
          <p:cNvSpPr txBox="1">
            <a:spLocks/>
          </p:cNvSpPr>
          <p:nvPr/>
        </p:nvSpPr>
        <p:spPr>
          <a:xfrm>
            <a:off x="345329" y="211781"/>
            <a:ext cx="11315700" cy="7848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800" b="0" i="0" u="none" strike="noStrike" kern="1200" cap="all" spc="0" normalizeH="0" baseline="0" noProof="0">
                <a:ln>
                  <a:noFill/>
                </a:ln>
                <a:effectLst/>
                <a:uLnTx/>
                <a:uFillTx/>
                <a:latin typeface="+mj-lt"/>
                <a:cs typeface="Arial"/>
              </a:rPr>
              <a:t>SUCCESS PTA STUDy</a:t>
            </a:r>
            <a:br>
              <a:rPr kumimoji="0" lang="it-CH" sz="2800" b="1" i="0" u="none" strike="noStrike" kern="1200" cap="all" spc="0" normalizeH="0" baseline="0" noProof="0">
                <a:ln>
                  <a:noFill/>
                </a:ln>
                <a:effectLst/>
                <a:uLnTx/>
                <a:uFillTx/>
                <a:latin typeface="+mj-lt"/>
                <a:cs typeface="Arial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cs typeface="Arial"/>
              </a:rPr>
              <a:t>27 Sites in 8 Countries</a:t>
            </a:r>
            <a:endParaRPr kumimoji="0" lang="it-CH" sz="2800" b="0" i="0" u="none" strike="noStrike" kern="1200" cap="all" spc="0" normalizeH="0" baseline="0" noProof="0">
              <a:ln>
                <a:noFill/>
              </a:ln>
              <a:effectLst/>
              <a:uLnTx/>
              <a:uFillTx/>
              <a:latin typeface="+mj-lt"/>
              <a:cs typeface="Arial"/>
            </a:endParaRPr>
          </a:p>
        </p:txBody>
      </p:sp>
      <p:grpSp>
        <p:nvGrpSpPr>
          <p:cNvPr id="5" name="Agrupar 3">
            <a:extLst>
              <a:ext uri="{FF2B5EF4-FFF2-40B4-BE49-F238E27FC236}">
                <a16:creationId xmlns:a16="http://schemas.microsoft.com/office/drawing/2014/main" id="{B512DEE6-2C72-0C47-A12A-C4740AA1763A}"/>
              </a:ext>
            </a:extLst>
          </p:cNvPr>
          <p:cNvGrpSpPr/>
          <p:nvPr/>
        </p:nvGrpSpPr>
        <p:grpSpPr>
          <a:xfrm>
            <a:off x="4333017" y="145350"/>
            <a:ext cx="7091032" cy="1486350"/>
            <a:chOff x="3131561" y="3527271"/>
            <a:chExt cx="6366173" cy="1486350"/>
          </a:xfrm>
        </p:grpSpPr>
        <p:sp>
          <p:nvSpPr>
            <p:cNvPr id="6" name="CaixaDeTexto 19">
              <a:extLst>
                <a:ext uri="{FF2B5EF4-FFF2-40B4-BE49-F238E27FC236}">
                  <a16:creationId xmlns:a16="http://schemas.microsoft.com/office/drawing/2014/main" id="{C9667C72-48C8-FA01-D298-E1D30E2EC9B7}"/>
                </a:ext>
              </a:extLst>
            </p:cNvPr>
            <p:cNvSpPr txBox="1"/>
            <p:nvPr/>
          </p:nvSpPr>
          <p:spPr>
            <a:xfrm>
              <a:off x="7967219" y="3527271"/>
              <a:ext cx="153051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Germany</a:t>
              </a:r>
              <a:endParaRPr kumimoji="0" lang="pt-PT" sz="1200" b="0" i="0" u="sng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7" name="CaixaDeTexto 24">
              <a:extLst>
                <a:ext uri="{FF2B5EF4-FFF2-40B4-BE49-F238E27FC236}">
                  <a16:creationId xmlns:a16="http://schemas.microsoft.com/office/drawing/2014/main" id="{D5257A2E-6B4D-7219-B385-FDE006717882}"/>
                </a:ext>
              </a:extLst>
            </p:cNvPr>
            <p:cNvSpPr txBox="1"/>
            <p:nvPr/>
          </p:nvSpPr>
          <p:spPr>
            <a:xfrm>
              <a:off x="3131561" y="3734488"/>
              <a:ext cx="6366173" cy="1279133"/>
            </a:xfrm>
            <a:prstGeom prst="rect">
              <a:avLst/>
            </a:prstGeom>
            <a:noFill/>
          </p:spPr>
          <p:txBody>
            <a:bodyPr wrap="square" lIns="91440" tIns="45720" rIns="91440" bIns="45720" numCol="1" anchor="t">
              <a:sp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•  Klinikum 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Hochsauerland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 (Lichtenberg) • 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Universitätsklinikum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 Essen (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cs typeface="Times New Roman"/>
                </a:rPr>
                <a:t>Rammos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)  </a:t>
              </a:r>
              <a:endParaRPr lang="en-GB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Calibri"/>
                <a:cs typeface="Times New Roman"/>
              </a:endParaRPr>
            </a:p>
            <a:p>
              <a:pPr marL="0" marR="0" lvl="0" indent="0" algn="r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• 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Universitätsklinikum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 Tübingen (</a:t>
              </a:r>
              <a:r>
                <a:rPr lang="en-GB" sz="1050" kern="0">
                  <a:ea typeface="Calibri"/>
                  <a:cs typeface="Times New Roman"/>
                </a:rPr>
                <a:t>Schmehl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)  • 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Universitätsklinikum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 Würzburg (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Kickuth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) • 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Krankenhaus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 Buchholz (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cs typeface="Times New Roman"/>
                </a:rPr>
                <a:t>Hertting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Times New Roman"/>
                </a:rPr>
                <a:t>)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 • GRN Klinik Weinheim (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Korosoglou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) • SRH Klinikum Karlsbad (Oberacker)  • 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Medizinisches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 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Versorgungszentrum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 GmbH (Schofer) • LMU Klinikum 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Großhadern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 München (</a:t>
              </a:r>
              <a:r>
                <a:rPr lang="en-GB" sz="1050" kern="0">
                  <a:ea typeface="Calibri"/>
                  <a:cs typeface="Times New Roman"/>
                </a:rPr>
                <a:t>Konstantinou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)  • DIAKO 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Krankenhaus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 (Müller-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Hülsbeck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)  • University Heart 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Center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 Freiburg (Zeller) • 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Universitätsklinikum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 Heidelberg (Böckler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Times New Roman"/>
                </a:rPr>
                <a:t>)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 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Times New Roman"/>
                </a:rPr>
                <a:t> </a:t>
              </a:r>
              <a:endParaRPr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/>
              </a:endParaRPr>
            </a:p>
          </p:txBody>
        </p:sp>
      </p:grpSp>
      <p:grpSp>
        <p:nvGrpSpPr>
          <p:cNvPr id="12" name="Agrupar 20">
            <a:extLst>
              <a:ext uri="{FF2B5EF4-FFF2-40B4-BE49-F238E27FC236}">
                <a16:creationId xmlns:a16="http://schemas.microsoft.com/office/drawing/2014/main" id="{A82D3735-A7AD-97C3-1778-21F3911D1195}"/>
              </a:ext>
            </a:extLst>
          </p:cNvPr>
          <p:cNvGrpSpPr/>
          <p:nvPr/>
        </p:nvGrpSpPr>
        <p:grpSpPr>
          <a:xfrm>
            <a:off x="6020831" y="3394360"/>
            <a:ext cx="1586018" cy="504195"/>
            <a:chOff x="3870042" y="3542874"/>
            <a:chExt cx="1940722" cy="504195"/>
          </a:xfrm>
        </p:grpSpPr>
        <p:sp>
          <p:nvSpPr>
            <p:cNvPr id="13" name="CaixaDeTexto 21">
              <a:extLst>
                <a:ext uri="{FF2B5EF4-FFF2-40B4-BE49-F238E27FC236}">
                  <a16:creationId xmlns:a16="http://schemas.microsoft.com/office/drawing/2014/main" id="{7CDCCFF9-F6B6-0B8A-EF19-609152B6F0FD}"/>
                </a:ext>
              </a:extLst>
            </p:cNvPr>
            <p:cNvSpPr txBox="1"/>
            <p:nvPr/>
          </p:nvSpPr>
          <p:spPr>
            <a:xfrm>
              <a:off x="4156788" y="3542874"/>
              <a:ext cx="153051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Netherlands</a:t>
              </a:r>
              <a:endParaRPr kumimoji="0" lang="pt-PT" sz="1200" b="0" i="0" u="sng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4" name="CaixaDeTexto 22">
              <a:extLst>
                <a:ext uri="{FF2B5EF4-FFF2-40B4-BE49-F238E27FC236}">
                  <a16:creationId xmlns:a16="http://schemas.microsoft.com/office/drawing/2014/main" id="{16F19BA1-09A9-55C2-CBF7-AA917E0EB4FF}"/>
                </a:ext>
              </a:extLst>
            </p:cNvPr>
            <p:cNvSpPr txBox="1"/>
            <p:nvPr/>
          </p:nvSpPr>
          <p:spPr>
            <a:xfrm>
              <a:off x="3870042" y="3737432"/>
              <a:ext cx="1940722" cy="309637"/>
            </a:xfrm>
            <a:prstGeom prst="rect">
              <a:avLst/>
            </a:prstGeom>
            <a:noFill/>
          </p:spPr>
          <p:txBody>
            <a:bodyPr wrap="square" numCol="1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•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 ETZ Tilburg (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Lohle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endParaRPr kumimoji="0" lang="en-GB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Agrupar 25">
            <a:extLst>
              <a:ext uri="{FF2B5EF4-FFF2-40B4-BE49-F238E27FC236}">
                <a16:creationId xmlns:a16="http://schemas.microsoft.com/office/drawing/2014/main" id="{06FC45A8-5AD3-DD31-528B-2DDCF67B8FA6}"/>
              </a:ext>
            </a:extLst>
          </p:cNvPr>
          <p:cNvGrpSpPr/>
          <p:nvPr/>
        </p:nvGrpSpPr>
        <p:grpSpPr>
          <a:xfrm>
            <a:off x="3608799" y="4033991"/>
            <a:ext cx="4151587" cy="776984"/>
            <a:chOff x="1621681" y="3504920"/>
            <a:chExt cx="4151587" cy="776984"/>
          </a:xfrm>
        </p:grpSpPr>
        <p:sp>
          <p:nvSpPr>
            <p:cNvPr id="16" name="CaixaDeTexto 26">
              <a:extLst>
                <a:ext uri="{FF2B5EF4-FFF2-40B4-BE49-F238E27FC236}">
                  <a16:creationId xmlns:a16="http://schemas.microsoft.com/office/drawing/2014/main" id="{1EF35307-EEC5-CD5C-60A5-27C9F83A5899}"/>
                </a:ext>
              </a:extLst>
            </p:cNvPr>
            <p:cNvSpPr txBox="1"/>
            <p:nvPr/>
          </p:nvSpPr>
          <p:spPr>
            <a:xfrm>
              <a:off x="4242753" y="3504920"/>
              <a:ext cx="153051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Switzerland </a:t>
              </a:r>
              <a:endParaRPr kumimoji="0" lang="pt-PT" sz="1200" b="0" i="0" u="sng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7" name="CaixaDeTexto 28">
              <a:extLst>
                <a:ext uri="{FF2B5EF4-FFF2-40B4-BE49-F238E27FC236}">
                  <a16:creationId xmlns:a16="http://schemas.microsoft.com/office/drawing/2014/main" id="{E5730038-FECD-AF26-C16D-605C4CCC9E1B}"/>
                </a:ext>
              </a:extLst>
            </p:cNvPr>
            <p:cNvSpPr txBox="1"/>
            <p:nvPr/>
          </p:nvSpPr>
          <p:spPr>
            <a:xfrm>
              <a:off x="1621681" y="3729893"/>
              <a:ext cx="4124383" cy="552011"/>
            </a:xfrm>
            <a:prstGeom prst="rect">
              <a:avLst/>
            </a:prstGeom>
            <a:noFill/>
          </p:spPr>
          <p:txBody>
            <a:bodyPr wrap="square" numCol="1">
              <a:sp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•  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Kantonsspital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Aarau (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Gissler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) •  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Luzerner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Kantonsspital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(Rastan) </a:t>
              </a:r>
            </a:p>
            <a:p>
              <a:pPr marL="0" marR="0" lvl="0" indent="0" algn="r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• HUG Geneva (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Glauser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)  </a:t>
              </a:r>
              <a:endParaRPr kumimoji="0" lang="en-GB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Agrupar 35">
            <a:extLst>
              <a:ext uri="{FF2B5EF4-FFF2-40B4-BE49-F238E27FC236}">
                <a16:creationId xmlns:a16="http://schemas.microsoft.com/office/drawing/2014/main" id="{4465DD4A-713B-7E8B-4C96-69C091831C5D}"/>
              </a:ext>
            </a:extLst>
          </p:cNvPr>
          <p:cNvGrpSpPr/>
          <p:nvPr/>
        </p:nvGrpSpPr>
        <p:grpSpPr>
          <a:xfrm>
            <a:off x="3258804" y="5783076"/>
            <a:ext cx="4041392" cy="724022"/>
            <a:chOff x="585297" y="3274208"/>
            <a:chExt cx="5684556" cy="724022"/>
          </a:xfrm>
        </p:grpSpPr>
        <p:sp>
          <p:nvSpPr>
            <p:cNvPr id="19" name="CaixaDeTexto 36">
              <a:extLst>
                <a:ext uri="{FF2B5EF4-FFF2-40B4-BE49-F238E27FC236}">
                  <a16:creationId xmlns:a16="http://schemas.microsoft.com/office/drawing/2014/main" id="{80B24946-0022-426C-4073-A9FDCBE04C66}"/>
                </a:ext>
              </a:extLst>
            </p:cNvPr>
            <p:cNvSpPr txBox="1"/>
            <p:nvPr/>
          </p:nvSpPr>
          <p:spPr>
            <a:xfrm>
              <a:off x="4647146" y="3274208"/>
              <a:ext cx="153051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Greece </a:t>
              </a:r>
              <a:endParaRPr kumimoji="0" lang="pt-PT" sz="1200" b="0" i="0" u="sng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0" name="CaixaDeTexto 37">
              <a:extLst>
                <a:ext uri="{FF2B5EF4-FFF2-40B4-BE49-F238E27FC236}">
                  <a16:creationId xmlns:a16="http://schemas.microsoft.com/office/drawing/2014/main" id="{18A7C9B0-AB00-4701-BE3C-02A0FA835160}"/>
                </a:ext>
              </a:extLst>
            </p:cNvPr>
            <p:cNvSpPr txBox="1"/>
            <p:nvPr/>
          </p:nvSpPr>
          <p:spPr>
            <a:xfrm>
              <a:off x="585297" y="3446219"/>
              <a:ext cx="5684556" cy="552011"/>
            </a:xfrm>
            <a:prstGeom prst="rect">
              <a:avLst/>
            </a:prstGeom>
            <a:noFill/>
          </p:spPr>
          <p:txBody>
            <a:bodyPr wrap="square" lIns="91440" tIns="45720" rIns="91440" bIns="45720" numCol="1" anchor="t">
              <a:sp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•  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Attikon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 University Hospital (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Brountzos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) •  General University Hospital of Patras (Katsanos)  • Athens Medical Center (Bisdas)</a:t>
              </a:r>
            </a:p>
          </p:txBody>
        </p:sp>
      </p:grpSp>
      <p:grpSp>
        <p:nvGrpSpPr>
          <p:cNvPr id="21" name="Agrupar 30">
            <a:extLst>
              <a:ext uri="{FF2B5EF4-FFF2-40B4-BE49-F238E27FC236}">
                <a16:creationId xmlns:a16="http://schemas.microsoft.com/office/drawing/2014/main" id="{BBB5CAAB-B1D0-F214-198B-24CB87FF655E}"/>
              </a:ext>
            </a:extLst>
          </p:cNvPr>
          <p:cNvGrpSpPr/>
          <p:nvPr/>
        </p:nvGrpSpPr>
        <p:grpSpPr>
          <a:xfrm>
            <a:off x="4268011" y="5023090"/>
            <a:ext cx="3032186" cy="521528"/>
            <a:chOff x="1753423" y="3196906"/>
            <a:chExt cx="4099193" cy="521528"/>
          </a:xfrm>
        </p:grpSpPr>
        <p:sp>
          <p:nvSpPr>
            <p:cNvPr id="22" name="CaixaDeTexto 31">
              <a:extLst>
                <a:ext uri="{FF2B5EF4-FFF2-40B4-BE49-F238E27FC236}">
                  <a16:creationId xmlns:a16="http://schemas.microsoft.com/office/drawing/2014/main" id="{E0A9AFE4-222D-71B4-32C0-A1FB45220793}"/>
                </a:ext>
              </a:extLst>
            </p:cNvPr>
            <p:cNvSpPr txBox="1"/>
            <p:nvPr/>
          </p:nvSpPr>
          <p:spPr>
            <a:xfrm>
              <a:off x="4270170" y="3196906"/>
              <a:ext cx="15305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Times New Roman"/>
                </a:rPr>
                <a:t>Slovakia </a:t>
              </a:r>
              <a:endParaRPr kumimoji="0" lang="pt-PT" sz="1200" b="0" i="0" u="sng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/>
              </a:endParaRPr>
            </a:p>
          </p:txBody>
        </p:sp>
        <p:sp>
          <p:nvSpPr>
            <p:cNvPr id="23" name="CaixaDeTexto 32">
              <a:extLst>
                <a:ext uri="{FF2B5EF4-FFF2-40B4-BE49-F238E27FC236}">
                  <a16:creationId xmlns:a16="http://schemas.microsoft.com/office/drawing/2014/main" id="{E5CDD4B1-2A05-6E19-E68E-020ADF33CC8B}"/>
                </a:ext>
              </a:extLst>
            </p:cNvPr>
            <p:cNvSpPr txBox="1"/>
            <p:nvPr/>
          </p:nvSpPr>
          <p:spPr>
            <a:xfrm>
              <a:off x="1753423" y="3408797"/>
              <a:ext cx="4099193" cy="309637"/>
            </a:xfrm>
            <a:prstGeom prst="rect">
              <a:avLst/>
            </a:prstGeom>
            <a:noFill/>
          </p:spPr>
          <p:txBody>
            <a:bodyPr wrap="square" lIns="91440" tIns="45720" rIns="91440" bIns="45720" numCol="1" anchor="t">
              <a:spAutoFit/>
            </a:bodyPr>
            <a:lstStyle/>
            <a:p>
              <a:pPr algn="r" defTabSz="914377">
                <a:lnSpc>
                  <a:spcPct val="150000"/>
                </a:lnSpc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• 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cs typeface="Times New Roman"/>
                </a:rPr>
                <a:t>Trnava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Times New Roman"/>
                </a:rPr>
                <a:t> University Hospital 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(</a:t>
              </a:r>
              <a:r>
                <a:rPr lang="en-GB" sz="1050" kern="0" err="1">
                  <a:ea typeface="+mn-lt"/>
                  <a:cs typeface="+mn-lt"/>
                </a:rPr>
                <a:t>Lebdušková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/>
                  <a:cs typeface="Times New Roman"/>
                </a:rPr>
                <a:t>)</a:t>
              </a:r>
            </a:p>
          </p:txBody>
        </p:sp>
      </p:grpSp>
      <p:pic>
        <p:nvPicPr>
          <p:cNvPr id="24" name="Picture 23" descr="A map of the world&#10;&#10;Description automatically generated">
            <a:extLst>
              <a:ext uri="{FF2B5EF4-FFF2-40B4-BE49-F238E27FC236}">
                <a16:creationId xmlns:a16="http://schemas.microsoft.com/office/drawing/2014/main" id="{ACFB83FE-0540-7020-73DA-B1E674D22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247" r="30525" b="22268"/>
          <a:stretch/>
        </p:blipFill>
        <p:spPr>
          <a:xfrm>
            <a:off x="313930" y="1335855"/>
            <a:ext cx="1457203" cy="1456567"/>
          </a:xfrm>
          <a:prstGeom prst="rect">
            <a:avLst/>
          </a:prstGeom>
        </p:spPr>
      </p:pic>
      <p:pic>
        <p:nvPicPr>
          <p:cNvPr id="25" name="Picture 24" descr="A map of the world&#10;&#10;Description automatically generated">
            <a:extLst>
              <a:ext uri="{FF2B5EF4-FFF2-40B4-BE49-F238E27FC236}">
                <a16:creationId xmlns:a16="http://schemas.microsoft.com/office/drawing/2014/main" id="{C2247B46-5526-CFA2-C6FE-2E2D5C2A13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47" t="45836" r="22891" b="4796"/>
          <a:stretch/>
        </p:blipFill>
        <p:spPr>
          <a:xfrm>
            <a:off x="1346671" y="3599899"/>
            <a:ext cx="1634852" cy="222556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35335D9-27BD-45BF-E6F7-24AB2FB83EA2}"/>
              </a:ext>
            </a:extLst>
          </p:cNvPr>
          <p:cNvGrpSpPr/>
          <p:nvPr/>
        </p:nvGrpSpPr>
        <p:grpSpPr>
          <a:xfrm>
            <a:off x="7131881" y="1499162"/>
            <a:ext cx="5060119" cy="5346655"/>
            <a:chOff x="8566279" y="1511345"/>
            <a:chExt cx="5060119" cy="53466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A64BA68-2D38-E9BE-8DBC-8CA825C1E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66279" y="1511345"/>
              <a:ext cx="5060119" cy="5346655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464D834-DDE4-7296-007F-A21AAB602BC6}"/>
                </a:ext>
              </a:extLst>
            </p:cNvPr>
            <p:cNvSpPr/>
            <p:nvPr/>
          </p:nvSpPr>
          <p:spPr>
            <a:xfrm>
              <a:off x="9149698" y="1966945"/>
              <a:ext cx="920128" cy="908389"/>
            </a:xfrm>
            <a:prstGeom prst="rect">
              <a:avLst/>
            </a:prstGeom>
            <a:solidFill>
              <a:srgbClr val="E8EC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Agrupar 43">
            <a:extLst>
              <a:ext uri="{FF2B5EF4-FFF2-40B4-BE49-F238E27FC236}">
                <a16:creationId xmlns:a16="http://schemas.microsoft.com/office/drawing/2014/main" id="{3830C4A4-7804-87D9-B55B-9B44FCF3118C}"/>
              </a:ext>
            </a:extLst>
          </p:cNvPr>
          <p:cNvGrpSpPr/>
          <p:nvPr/>
        </p:nvGrpSpPr>
        <p:grpSpPr>
          <a:xfrm>
            <a:off x="412425" y="5549680"/>
            <a:ext cx="2469329" cy="542149"/>
            <a:chOff x="4275587" y="3449794"/>
            <a:chExt cx="4054200" cy="482233"/>
          </a:xfrm>
        </p:grpSpPr>
        <p:sp>
          <p:nvSpPr>
            <p:cNvPr id="27" name="CaixaDeTexto 44">
              <a:extLst>
                <a:ext uri="{FF2B5EF4-FFF2-40B4-BE49-F238E27FC236}">
                  <a16:creationId xmlns:a16="http://schemas.microsoft.com/office/drawing/2014/main" id="{52EB25F8-4BB4-E486-C5DF-D0EF1266595E}"/>
                </a:ext>
              </a:extLst>
            </p:cNvPr>
            <p:cNvSpPr txBox="1"/>
            <p:nvPr/>
          </p:nvSpPr>
          <p:spPr>
            <a:xfrm>
              <a:off x="4281828" y="3449794"/>
              <a:ext cx="2208803" cy="2463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cs typeface="Times New Roman" panose="02020603050405020304" pitchFamily="18" charset="0"/>
                </a:rPr>
                <a:t>Argentina</a:t>
              </a:r>
              <a:endParaRPr kumimoji="0" lang="pt-PT" sz="1200" b="0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8" name="CaixaDeTexto 45">
              <a:extLst>
                <a:ext uri="{FF2B5EF4-FFF2-40B4-BE49-F238E27FC236}">
                  <a16:creationId xmlns:a16="http://schemas.microsoft.com/office/drawing/2014/main" id="{818405A8-F6F9-625C-A8FA-8AE504BCE78B}"/>
                </a:ext>
              </a:extLst>
            </p:cNvPr>
            <p:cNvSpPr txBox="1"/>
            <p:nvPr/>
          </p:nvSpPr>
          <p:spPr>
            <a:xfrm>
              <a:off x="4275587" y="3656610"/>
              <a:ext cx="4054200" cy="275417"/>
            </a:xfrm>
            <a:prstGeom prst="rect">
              <a:avLst/>
            </a:prstGeom>
            <a:noFill/>
          </p:spPr>
          <p:txBody>
            <a:bodyPr wrap="square" numCol="1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• Hospital Italiano de La Plata (Pascua)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693B5E-42C4-D8F0-91D1-660B9D816215}"/>
              </a:ext>
            </a:extLst>
          </p:cNvPr>
          <p:cNvGrpSpPr/>
          <p:nvPr/>
        </p:nvGrpSpPr>
        <p:grpSpPr>
          <a:xfrm>
            <a:off x="416285" y="2756652"/>
            <a:ext cx="3441668" cy="510894"/>
            <a:chOff x="2530378" y="2135189"/>
            <a:chExt cx="2994075" cy="510894"/>
          </a:xfrm>
        </p:grpSpPr>
        <p:sp>
          <p:nvSpPr>
            <p:cNvPr id="30" name="CaixaDeTexto 31">
              <a:extLst>
                <a:ext uri="{FF2B5EF4-FFF2-40B4-BE49-F238E27FC236}">
                  <a16:creationId xmlns:a16="http://schemas.microsoft.com/office/drawing/2014/main" id="{6FF9C400-4072-02D1-D931-535071616B20}"/>
                </a:ext>
              </a:extLst>
            </p:cNvPr>
            <p:cNvSpPr txBox="1"/>
            <p:nvPr/>
          </p:nvSpPr>
          <p:spPr>
            <a:xfrm>
              <a:off x="2550627" y="2135189"/>
              <a:ext cx="138162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Times New Roman" panose="02020603050405020304" pitchFamily="18" charset="0"/>
                </a:rPr>
                <a:t>Singapore</a:t>
              </a:r>
              <a:endParaRPr kumimoji="0" lang="pt-PT" sz="1200" b="0" i="0" u="sng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1" name="CaixaDeTexto 32">
              <a:extLst>
                <a:ext uri="{FF2B5EF4-FFF2-40B4-BE49-F238E27FC236}">
                  <a16:creationId xmlns:a16="http://schemas.microsoft.com/office/drawing/2014/main" id="{D1C96DDF-2EFB-D359-FEC6-015D8AA28618}"/>
                </a:ext>
              </a:extLst>
            </p:cNvPr>
            <p:cNvSpPr txBox="1"/>
            <p:nvPr/>
          </p:nvSpPr>
          <p:spPr>
            <a:xfrm>
              <a:off x="2530378" y="2336446"/>
              <a:ext cx="2994075" cy="309637"/>
            </a:xfrm>
            <a:prstGeom prst="rect">
              <a:avLst/>
            </a:prstGeom>
            <a:noFill/>
          </p:spPr>
          <p:txBody>
            <a:bodyPr wrap="square" numCol="1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• </a:t>
              </a: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National University Hospital Singapore 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(Dharmaraj)</a:t>
              </a:r>
            </a:p>
          </p:txBody>
        </p:sp>
      </p:grpSp>
      <p:grpSp>
        <p:nvGrpSpPr>
          <p:cNvPr id="9" name="Agrupar 14">
            <a:extLst>
              <a:ext uri="{FF2B5EF4-FFF2-40B4-BE49-F238E27FC236}">
                <a16:creationId xmlns:a16="http://schemas.microsoft.com/office/drawing/2014/main" id="{594D3EC2-BF5C-1521-AA7B-925B51CD7E07}"/>
              </a:ext>
            </a:extLst>
          </p:cNvPr>
          <p:cNvGrpSpPr/>
          <p:nvPr/>
        </p:nvGrpSpPr>
        <p:grpSpPr>
          <a:xfrm>
            <a:off x="4350922" y="2112532"/>
            <a:ext cx="4367038" cy="1060348"/>
            <a:chOff x="1240840" y="3428813"/>
            <a:chExt cx="4367038" cy="1060348"/>
          </a:xfrm>
          <a:noFill/>
        </p:grpSpPr>
        <p:sp>
          <p:nvSpPr>
            <p:cNvPr id="10" name="CaixaDeTexto 15">
              <a:extLst>
                <a:ext uri="{FF2B5EF4-FFF2-40B4-BE49-F238E27FC236}">
                  <a16:creationId xmlns:a16="http://schemas.microsoft.com/office/drawing/2014/main" id="{CAAE85BF-1B9C-DBED-5354-43B5A850F1EE}"/>
                </a:ext>
              </a:extLst>
            </p:cNvPr>
            <p:cNvSpPr txBox="1"/>
            <p:nvPr/>
          </p:nvSpPr>
          <p:spPr>
            <a:xfrm>
              <a:off x="3931825" y="3428813"/>
              <a:ext cx="1676053" cy="2769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United Kingdom</a:t>
              </a:r>
              <a:endParaRPr kumimoji="0" lang="pt-PT" sz="1200" b="0" i="0" u="sng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1" name="CaixaDeTexto 16">
              <a:extLst>
                <a:ext uri="{FF2B5EF4-FFF2-40B4-BE49-F238E27FC236}">
                  <a16:creationId xmlns:a16="http://schemas.microsoft.com/office/drawing/2014/main" id="{CA7A596C-3756-1E17-F568-EA91A4E802F1}"/>
                </a:ext>
              </a:extLst>
            </p:cNvPr>
            <p:cNvSpPr txBox="1"/>
            <p:nvPr/>
          </p:nvSpPr>
          <p:spPr>
            <a:xfrm>
              <a:off x="1240840" y="3694776"/>
              <a:ext cx="4367038" cy="794385"/>
            </a:xfrm>
            <a:prstGeom prst="rect">
              <a:avLst/>
            </a:prstGeom>
            <a:grpFill/>
          </p:spPr>
          <p:txBody>
            <a:bodyPr wrap="square" numCol="1">
              <a:sp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• </a:t>
              </a: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Guy’s and St Thomas’ Hospital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(Patel)  • 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The Royal Hospital 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(Jaffer)  </a:t>
              </a:r>
            </a:p>
            <a:p>
              <a:pPr marL="0" marR="0" lvl="0" indent="0" algn="r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• </a:t>
              </a: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Frimley Park Hospital 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(Taylor) • </a:t>
              </a: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East Surrey Hospital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(Heiss) •</a:t>
              </a: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University Hospital Leicester 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kumimoji="0" lang="en-GB" sz="105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Kandiyil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kumimoji="0" lang="en-GB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20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48339-D9A6-14D6-840C-28AA304CE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1">
            <a:extLst>
              <a:ext uri="{FF2B5EF4-FFF2-40B4-BE49-F238E27FC236}">
                <a16:creationId xmlns:a16="http://schemas.microsoft.com/office/drawing/2014/main" id="{2F59B44D-6353-C952-9063-AE57EFA50D15}"/>
              </a:ext>
            </a:extLst>
          </p:cNvPr>
          <p:cNvCxnSpPr>
            <a:cxnSpLocks/>
          </p:cNvCxnSpPr>
          <p:nvPr/>
        </p:nvCxnSpPr>
        <p:spPr>
          <a:xfrm>
            <a:off x="7311754" y="3891224"/>
            <a:ext cx="0" cy="2280976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4" name="Connecteur droit 11">
            <a:extLst>
              <a:ext uri="{FF2B5EF4-FFF2-40B4-BE49-F238E27FC236}">
                <a16:creationId xmlns:a16="http://schemas.microsoft.com/office/drawing/2014/main" id="{2F459853-C360-582C-2C08-6A01760698BF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7311754" y="1442796"/>
            <a:ext cx="0" cy="2544983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219520-56BA-A84C-654A-5781CAEBF710}"/>
              </a:ext>
            </a:extLst>
          </p:cNvPr>
          <p:cNvSpPr/>
          <p:nvPr/>
        </p:nvSpPr>
        <p:spPr>
          <a:xfrm>
            <a:off x="5776797" y="693148"/>
            <a:ext cx="3069914" cy="749648"/>
          </a:xfrm>
          <a:prstGeom prst="roundRect">
            <a:avLst/>
          </a:prstGeom>
          <a:solidFill>
            <a:srgbClr val="009CBD"/>
          </a:solidFill>
          <a:ln w="19050" cap="flat" cmpd="sng" algn="ctr">
            <a:solidFill>
              <a:srgbClr val="AFABAB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굴림" charset="0"/>
                <a:cs typeface="Arial" panose="020B0604020202020204" pitchFamily="34" charset="0"/>
              </a:rPr>
              <a:t>Enrolled Patients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굴림" charset="0"/>
                <a:cs typeface="Arial" panose="020B0604020202020204" pitchFamily="34" charset="0"/>
              </a:rPr>
              <a:t>N=723</a:t>
            </a:r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굴림" charset="0"/>
              <a:cs typeface="Arial" panose="020B0604020202020204" pitchFamily="34" charset="0"/>
            </a:endParaRPr>
          </a:p>
        </p:txBody>
      </p:sp>
      <p:cxnSp>
        <p:nvCxnSpPr>
          <p:cNvPr id="6" name="Connecteur droit 6">
            <a:extLst>
              <a:ext uri="{FF2B5EF4-FFF2-40B4-BE49-F238E27FC236}">
                <a16:creationId xmlns:a16="http://schemas.microsoft.com/office/drawing/2014/main" id="{84F85CDF-E2BC-CD34-1FFB-045BA50DA9CD}"/>
              </a:ext>
            </a:extLst>
          </p:cNvPr>
          <p:cNvCxnSpPr>
            <a:cxnSpLocks/>
          </p:cNvCxnSpPr>
          <p:nvPr/>
        </p:nvCxnSpPr>
        <p:spPr>
          <a:xfrm>
            <a:off x="4836750" y="1826761"/>
            <a:ext cx="2475004" cy="8956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7FB37E-9276-DBDA-A99F-0C7499479E36}"/>
              </a:ext>
            </a:extLst>
          </p:cNvPr>
          <p:cNvSpPr/>
          <p:nvPr/>
        </p:nvSpPr>
        <p:spPr>
          <a:xfrm>
            <a:off x="801892" y="1523385"/>
            <a:ext cx="4041910" cy="60675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"/>
                <a:cs typeface="Arial" panose="020B0604020202020204" pitchFamily="34" charset="0"/>
              </a:rPr>
              <a:t>3 patients withdrew consent and did not approve to keep previously collected study data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8AC77900-E7BE-A0F2-6121-066433807AFF}"/>
              </a:ext>
            </a:extLst>
          </p:cNvPr>
          <p:cNvSpPr txBox="1"/>
          <p:nvPr/>
        </p:nvSpPr>
        <p:spPr>
          <a:xfrm>
            <a:off x="8846711" y="837139"/>
            <a:ext cx="209619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Patients enrolled between</a:t>
            </a:r>
            <a:r>
              <a:rPr kumimoji="0" lang="it-CH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: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Feb 202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1</a:t>
            </a:r>
            <a:r>
              <a:rPr kumimoji="0" lang="en-CH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and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Oct 2023  </a:t>
            </a:r>
            <a:endParaRPr kumimoji="0" lang="en-CH" sz="1200" b="0" i="0" u="none" strike="noStrike" kern="1200" cap="none" spc="0" normalizeH="0" baseline="0" noProof="0">
              <a:ln>
                <a:noFill/>
              </a:ln>
              <a:effectLst/>
              <a:highlight>
                <a:srgbClr val="FFFF00"/>
              </a:highlight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F0B5DD-5048-F53E-7C3B-050AD87A87C6}"/>
              </a:ext>
            </a:extLst>
          </p:cNvPr>
          <p:cNvSpPr/>
          <p:nvPr/>
        </p:nvSpPr>
        <p:spPr>
          <a:xfrm>
            <a:off x="5774523" y="2186576"/>
            <a:ext cx="3074462" cy="875119"/>
          </a:xfrm>
          <a:prstGeom prst="roundRect">
            <a:avLst/>
          </a:prstGeom>
          <a:solidFill>
            <a:srgbClr val="009CBD"/>
          </a:solidFill>
          <a:ln w="19050" cap="flat" cmpd="sng" algn="ctr">
            <a:solidFill>
              <a:srgbClr val="AFABAB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"/>
                <a:cs typeface="Arial" panose="020B0604020202020204" pitchFamily="34" charset="0"/>
              </a:rPr>
              <a:t>Procedure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"/>
                <a:cs typeface="Arial" panose="020B0604020202020204" pitchFamily="34" charset="0"/>
              </a:rPr>
              <a:t>SELUTION SLR</a:t>
            </a:r>
            <a:r>
              <a:rPr kumimoji="0" lang="en-US" sz="1600" b="1" i="0" u="none" strike="noStrike" kern="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"/>
                <a:cs typeface="Arial" panose="020B0604020202020204" pitchFamily="34" charset="0"/>
              </a:rPr>
              <a:t>TM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"/>
                <a:cs typeface="Arial" panose="020B0604020202020204" pitchFamily="34" charset="0"/>
              </a:rPr>
              <a:t> DEB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"/>
                <a:cs typeface="Arial" panose="020B0604020202020204" pitchFamily="34" charset="0"/>
              </a:rPr>
              <a:t>N=720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C68792-BE66-4AD0-63FF-E84A5229652F}"/>
              </a:ext>
            </a:extLst>
          </p:cNvPr>
          <p:cNvSpPr/>
          <p:nvPr/>
        </p:nvSpPr>
        <p:spPr>
          <a:xfrm>
            <a:off x="5512627" y="3816362"/>
            <a:ext cx="3598254" cy="922362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AFABAB"/>
            </a:solidFill>
            <a:prstDash val="solid"/>
          </a:ln>
          <a:effectLst/>
        </p:spPr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굴림" charset="0"/>
                <a:cs typeface="Arial" panose="020B0604020202020204" pitchFamily="34" charset="0"/>
              </a:rPr>
              <a:t>12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굴림" charset="0"/>
                <a:cs typeface="Arial" panose="020B0604020202020204" pitchFamily="34" charset="0"/>
              </a:rPr>
              <a:t>-month FU</a:t>
            </a:r>
          </a:p>
          <a:p>
            <a:pPr lvl="0" algn="ctr">
              <a:defRPr/>
            </a:pPr>
            <a:r>
              <a:rPr lang="en-US" altLang="ko-KR" sz="1400" b="1" dirty="0">
                <a:ea typeface="굴림" charset="0"/>
                <a:cs typeface="Arial" panose="020B0604020202020204" pitchFamily="34" charset="0"/>
              </a:rPr>
              <a:t>Completed* N=654 (90.8%)</a:t>
            </a:r>
          </a:p>
          <a:p>
            <a:pPr lvl="0" algn="ctr">
              <a:defRPr/>
            </a:pPr>
            <a:r>
              <a:rPr lang="en-US" altLang="ko-KR" sz="1400" b="1" dirty="0">
                <a:ea typeface="굴림" charset="0"/>
                <a:cs typeface="Arial" panose="020B0604020202020204" pitchFamily="34" charset="0"/>
              </a:rPr>
              <a:t>Completed° </a:t>
            </a:r>
            <a:r>
              <a:rPr lang="en-US" altLang="ko-KR" sz="1100" dirty="0">
                <a:ea typeface="굴림" charset="0"/>
                <a:cs typeface="Arial" panose="020B0604020202020204" pitchFamily="34" charset="0"/>
              </a:rPr>
              <a:t>(inside the window) </a:t>
            </a:r>
            <a:r>
              <a:rPr lang="en-US" altLang="ko-KR" sz="1400" b="1" dirty="0">
                <a:solidFill>
                  <a:prstClr val="black"/>
                </a:solidFill>
                <a:ea typeface="굴림" charset="0"/>
                <a:cs typeface="Arial" panose="020B0604020202020204" pitchFamily="34" charset="0"/>
              </a:rPr>
              <a:t>N=559 (77.6%)</a:t>
            </a:r>
          </a:p>
        </p:txBody>
      </p:sp>
      <p:cxnSp>
        <p:nvCxnSpPr>
          <p:cNvPr id="13" name="Connecteur droit 6">
            <a:extLst>
              <a:ext uri="{FF2B5EF4-FFF2-40B4-BE49-F238E27FC236}">
                <a16:creationId xmlns:a16="http://schemas.microsoft.com/office/drawing/2014/main" id="{C516A4B5-9E25-077A-B703-3006A72AE0FF}"/>
              </a:ext>
            </a:extLst>
          </p:cNvPr>
          <p:cNvCxnSpPr>
            <a:cxnSpLocks/>
          </p:cNvCxnSpPr>
          <p:nvPr/>
        </p:nvCxnSpPr>
        <p:spPr>
          <a:xfrm>
            <a:off x="4830442" y="3442805"/>
            <a:ext cx="2487619" cy="0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511379C-99C2-A711-8134-4699E57A8BF7}"/>
              </a:ext>
            </a:extLst>
          </p:cNvPr>
          <p:cNvSpPr/>
          <p:nvPr/>
        </p:nvSpPr>
        <p:spPr>
          <a:xfrm>
            <a:off x="801147" y="3061695"/>
            <a:ext cx="4029295" cy="75466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굴림"/>
                <a:cs typeface="Arial"/>
              </a:rPr>
              <a:t>25 Deaths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0" dirty="0">
                <a:ea typeface="굴림"/>
                <a:cs typeface="Arial"/>
              </a:rPr>
              <a:t>39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굴림"/>
                <a:cs typeface="Arial"/>
              </a:rPr>
              <a:t> Withdrawal</a:t>
            </a:r>
            <a:r>
              <a:rPr kumimoji="0" lang="en-US" altLang="ko-KR" sz="12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ea typeface="굴림"/>
                <a:cs typeface="Arial"/>
              </a:rPr>
              <a:t>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굴림"/>
                <a:cs typeface="Arial"/>
              </a:rPr>
              <a:t>10 Lost to Follow-Up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굴림"/>
                <a:cs typeface="Arial"/>
              </a:rPr>
              <a:t>16 Follow-up Visits Missed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6750F9-FB28-C868-FAB5-C4964946512B}"/>
              </a:ext>
            </a:extLst>
          </p:cNvPr>
          <p:cNvSpPr txBox="1"/>
          <p:nvPr/>
        </p:nvSpPr>
        <p:spPr>
          <a:xfrm>
            <a:off x="9110881" y="3984583"/>
            <a:ext cx="2859514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charset="0"/>
                <a:cs typeface="Arial" panose="020B0604020202020204" pitchFamily="34" charset="0"/>
              </a:rPr>
              <a:t>*Patients who completed the 12-month FU visit at anytime or deaths up to 395 days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cs typeface="Arial" panose="020B0604020202020204" pitchFamily="34" charset="0"/>
              </a:rPr>
              <a:t>°Patients who completed the FU visit inside the window (365 </a:t>
            </a:r>
            <a:r>
              <a:rPr lang="en-US" sz="900" b="0" dirty="0">
                <a:effectLst/>
              </a:rPr>
              <a:t>± 30 days) or deaths 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charset="0"/>
                <a:cs typeface="Arial" panose="020B0604020202020204" pitchFamily="34" charset="0"/>
              </a:rPr>
              <a:t>up to 395 days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굴림" charset="0"/>
              <a:cs typeface="Arial" panose="020B0604020202020204" pitchFamily="34" charset="0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BD7CBB78-4103-BBBE-B29A-CA907C87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299238"/>
            <a:ext cx="11315700" cy="812530"/>
          </a:xfrm>
        </p:spPr>
        <p:txBody>
          <a:bodyPr/>
          <a:lstStyle/>
          <a:p>
            <a:r>
              <a:rPr lang="it-CH" sz="1800" b="0">
                <a:solidFill>
                  <a:schemeClr val="tx1"/>
                </a:solidFill>
                <a:cs typeface="Arial" panose="020B0604020202020204" pitchFamily="34" charset="0"/>
              </a:rPr>
              <a:t>SUCCESS PTA STUDY</a:t>
            </a:r>
            <a:br>
              <a:rPr lang="it-CH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CH" sz="3200" b="0" cap="none">
                <a:solidFill>
                  <a:schemeClr val="tx1"/>
                </a:solidFill>
                <a:cs typeface="Arial" panose="020B0604020202020204" pitchFamily="34" charset="0"/>
              </a:rPr>
              <a:t>Patient Flow Chart</a:t>
            </a:r>
            <a:endParaRPr lang="it-CH" b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CEBF43-8FF9-4D0D-56EE-70990796810F}"/>
              </a:ext>
            </a:extLst>
          </p:cNvPr>
          <p:cNvSpPr/>
          <p:nvPr/>
        </p:nvSpPr>
        <p:spPr>
          <a:xfrm>
            <a:off x="5512627" y="5493391"/>
            <a:ext cx="3598254" cy="922362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AFABAB"/>
            </a:solidFill>
            <a:prstDash val="solid"/>
          </a:ln>
          <a:effectLst/>
        </p:spPr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굴림" charset="0"/>
                <a:cs typeface="Arial" panose="020B0604020202020204" pitchFamily="34" charset="0"/>
              </a:rPr>
              <a:t>24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굴림" charset="0"/>
                <a:cs typeface="Arial" panose="020B0604020202020204" pitchFamily="34" charset="0"/>
              </a:rPr>
              <a:t>-month FU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charset="0"/>
                <a:cs typeface="Arial" panose="020B0604020202020204" pitchFamily="34" charset="0"/>
              </a:rPr>
              <a:t>Completed* N=585 (81.3%)</a:t>
            </a:r>
          </a:p>
          <a:p>
            <a:pPr algn="ctr">
              <a:defRPr/>
            </a:pPr>
            <a:r>
              <a:rPr lang="en-US" altLang="ko-KR" sz="1400" b="1" dirty="0">
                <a:ea typeface="굴림" charset="0"/>
                <a:cs typeface="Arial" panose="020B0604020202020204" pitchFamily="34" charset="0"/>
              </a:rPr>
              <a:t>Completed° </a:t>
            </a:r>
            <a:r>
              <a:rPr lang="en-US" altLang="ko-KR" sz="1100" dirty="0">
                <a:ea typeface="굴림" charset="0"/>
                <a:cs typeface="Arial" panose="020B0604020202020204" pitchFamily="34" charset="0"/>
              </a:rPr>
              <a:t>(inside the window)</a:t>
            </a:r>
            <a:r>
              <a:rPr lang="en-US" altLang="ko-KR" sz="1400" b="1" dirty="0">
                <a:ea typeface="굴림" charset="0"/>
                <a:cs typeface="Arial" panose="020B0604020202020204" pitchFamily="34" charset="0"/>
              </a:rPr>
              <a:t> N=564 (78.3%)</a:t>
            </a:r>
          </a:p>
        </p:txBody>
      </p:sp>
      <p:cxnSp>
        <p:nvCxnSpPr>
          <p:cNvPr id="12" name="Connecteur droit 6">
            <a:extLst>
              <a:ext uri="{FF2B5EF4-FFF2-40B4-BE49-F238E27FC236}">
                <a16:creationId xmlns:a16="http://schemas.microsoft.com/office/drawing/2014/main" id="{7AF200CA-5BC5-0302-C3BA-31412F2B5071}"/>
              </a:ext>
            </a:extLst>
          </p:cNvPr>
          <p:cNvCxnSpPr>
            <a:cxnSpLocks/>
          </p:cNvCxnSpPr>
          <p:nvPr/>
        </p:nvCxnSpPr>
        <p:spPr>
          <a:xfrm>
            <a:off x="4824135" y="5129031"/>
            <a:ext cx="2487619" cy="0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1F2171-6BDC-F311-A475-FC97857F934F}"/>
              </a:ext>
            </a:extLst>
          </p:cNvPr>
          <p:cNvSpPr/>
          <p:nvPr/>
        </p:nvSpPr>
        <p:spPr>
          <a:xfrm>
            <a:off x="794840" y="4747921"/>
            <a:ext cx="4029295" cy="75466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굴림"/>
                <a:cs typeface="Arial"/>
              </a:rPr>
              <a:t>25 Deaths</a:t>
            </a:r>
            <a:r>
              <a:rPr kumimoji="0" lang="en-US" altLang="ko-KR" sz="12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ea typeface="굴림"/>
                <a:cs typeface="Arial"/>
              </a:rPr>
              <a:t>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0" dirty="0">
                <a:ea typeface="굴림"/>
                <a:cs typeface="Arial"/>
              </a:rPr>
              <a:t>5 Withdrawal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굴림"/>
                <a:cs typeface="Arial"/>
              </a:rPr>
              <a:t>17 Lost t</a:t>
            </a:r>
            <a:r>
              <a:rPr lang="en-US" altLang="ko-KR" sz="1200" kern="0" dirty="0">
                <a:ea typeface="굴림"/>
                <a:cs typeface="Arial"/>
              </a:rPr>
              <a:t>o Follow-Up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굴림"/>
                <a:cs typeface="Arial"/>
              </a:rPr>
              <a:t>14 Follow Up Visits Missed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108B5D-099B-B480-1EB0-05C970E8DC03}"/>
              </a:ext>
            </a:extLst>
          </p:cNvPr>
          <p:cNvSpPr txBox="1"/>
          <p:nvPr/>
        </p:nvSpPr>
        <p:spPr>
          <a:xfrm>
            <a:off x="9110881" y="5623712"/>
            <a:ext cx="2859514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charset="0"/>
                <a:cs typeface="Arial" panose="020B0604020202020204" pitchFamily="34" charset="0"/>
              </a:rPr>
              <a:t>* Patients who completed the</a:t>
            </a:r>
            <a:r>
              <a:rPr lang="en-US" altLang="ko-KR" sz="900" dirty="0">
                <a:ea typeface="굴림" charset="0"/>
                <a:cs typeface="Arial" panose="020B0604020202020204" pitchFamily="34" charset="0"/>
              </a:rPr>
              <a:t> 24 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charset="0"/>
                <a:cs typeface="Arial" panose="020B0604020202020204" pitchFamily="34" charset="0"/>
              </a:rPr>
              <a:t>FU visit at anytime or deaths up to 790 days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cs typeface="Arial" panose="020B0604020202020204" pitchFamily="34" charset="0"/>
              </a:rPr>
              <a:t>° Patients who completed the FU visit inside the window (730 </a:t>
            </a:r>
            <a:r>
              <a:rPr lang="en-US" sz="900" b="0" dirty="0">
                <a:effectLst/>
              </a:rPr>
              <a:t>± </a:t>
            </a:r>
            <a:r>
              <a:rPr lang="en-US" sz="900" dirty="0"/>
              <a:t>60</a:t>
            </a:r>
            <a:r>
              <a:rPr lang="en-US" sz="900" b="0" dirty="0">
                <a:effectLst/>
              </a:rPr>
              <a:t> days) or deaths 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charset="0"/>
                <a:cs typeface="Arial" panose="020B0604020202020204" pitchFamily="34" charset="0"/>
              </a:rPr>
              <a:t>up to 790 days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굴림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76E062-862D-839C-09DB-0DAE8D36281A}"/>
              </a:ext>
            </a:extLst>
          </p:cNvPr>
          <p:cNvSpPr txBox="1"/>
          <p:nvPr/>
        </p:nvSpPr>
        <p:spPr>
          <a:xfrm>
            <a:off x="801892" y="3840699"/>
            <a:ext cx="41671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ko-KR" sz="900" kern="0" dirty="0">
                <a:ea typeface="굴림"/>
                <a:cs typeface="Arial"/>
              </a:rPr>
              <a:t>†</a:t>
            </a:r>
            <a:r>
              <a:rPr kumimoji="0" lang="en-US" altLang="ko-KR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굴림"/>
                <a:cs typeface="Arial"/>
              </a:rPr>
              <a:t>After 1 </a:t>
            </a:r>
            <a:r>
              <a:rPr lang="en-US" altLang="ko-KR" sz="900" kern="0" dirty="0">
                <a:ea typeface="굴림"/>
                <a:cs typeface="Arial"/>
              </a:rPr>
              <a:t>year analysis, two withdrawals were later confirmed as deaths</a:t>
            </a:r>
            <a:endParaRPr kumimoji="0" lang="en-US" altLang="ko-KR" sz="900" b="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ea typeface="굴림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922E3B-AF83-4E72-0005-535394AEB74D}"/>
              </a:ext>
            </a:extLst>
          </p:cNvPr>
          <p:cNvSpPr txBox="1"/>
          <p:nvPr/>
        </p:nvSpPr>
        <p:spPr>
          <a:xfrm>
            <a:off x="794840" y="5507010"/>
            <a:ext cx="41671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ko-KR" sz="900" kern="0" dirty="0">
                <a:ea typeface="굴림"/>
                <a:cs typeface="Arial"/>
              </a:rPr>
              <a:t>‡</a:t>
            </a:r>
            <a:r>
              <a:rPr kumimoji="0" lang="en-US" altLang="ko-KR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굴림"/>
                <a:cs typeface="Arial"/>
              </a:rPr>
              <a:t>Two patients died after completing the 2 year follow up within the window </a:t>
            </a:r>
            <a:endParaRPr kumimoji="0" lang="en-US" altLang="ko-KR" sz="900" b="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ea typeface="굴림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47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E2B1BBE-4009-ED9E-577C-8A088494A6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918" y="185738"/>
            <a:ext cx="10235682" cy="1325562"/>
          </a:xfrm>
        </p:spPr>
        <p:txBody>
          <a:bodyPr>
            <a:noAutofit/>
          </a:bodyPr>
          <a:lstStyle/>
          <a:p>
            <a:r>
              <a:rPr lang="en-US" sz="1800" cap="all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  <a:t>SUCCESS PTA STUDY </a:t>
            </a:r>
            <a:br>
              <a:rPr lang="en-US" sz="2667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</a:br>
            <a:r>
              <a:rPr lang="en-US" sz="3200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  <a:t>Study Overview</a:t>
            </a:r>
            <a:br>
              <a:rPr lang="en-US" sz="2667" cap="all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</a:br>
            <a:endParaRPr lang="en-GB" sz="2667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ABD7C1-708F-1A24-E8CA-0DB15BCAC529}"/>
              </a:ext>
            </a:extLst>
          </p:cNvPr>
          <p:cNvGrpSpPr/>
          <p:nvPr/>
        </p:nvGrpSpPr>
        <p:grpSpPr>
          <a:xfrm>
            <a:off x="1975089" y="5009172"/>
            <a:ext cx="9009201" cy="757319"/>
            <a:chOff x="1973225" y="5007389"/>
            <a:chExt cx="9009201" cy="75731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962A921-6B01-683C-0B17-05F264F49DC7}"/>
                </a:ext>
              </a:extLst>
            </p:cNvPr>
            <p:cNvSpPr/>
            <p:nvPr/>
          </p:nvSpPr>
          <p:spPr>
            <a:xfrm>
              <a:off x="2536971" y="5007389"/>
              <a:ext cx="8445455" cy="757319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SzPct val="124000"/>
                <a:defRPr/>
              </a:pPr>
              <a:r>
                <a:rPr lang="en-US" sz="1600" b="1" kern="0">
                  <a:solidFill>
                    <a:prstClr val="black"/>
                  </a:solidFill>
                  <a:ea typeface="ＭＳ Ｐゴシック"/>
                  <a:cs typeface="Arial" panose="020B0604020202020204" pitchFamily="34" charset="0"/>
                </a:rPr>
                <a:t>Follow-up:</a:t>
              </a:r>
            </a:p>
            <a:p>
              <a:pPr marL="285752" indent="-285752">
                <a:buSzPct val="124000"/>
                <a:buFont typeface="Arial" panose="020B0604020202020204" pitchFamily="34" charset="0"/>
                <a:buChar char="•"/>
                <a:defRPr/>
              </a:pPr>
              <a:r>
                <a:rPr lang="en-US" sz="1600" kern="0">
                  <a:solidFill>
                    <a:prstClr val="black"/>
                  </a:solidFill>
                  <a:ea typeface="ＭＳ Ｐゴシック"/>
                  <a:cs typeface="Arial" panose="020B0604020202020204" pitchFamily="34" charset="0"/>
                </a:rPr>
                <a:t>Clinical Follow-up: 6 months, 1 year</a:t>
              </a:r>
            </a:p>
            <a:p>
              <a:pPr marL="285752" indent="-285752">
                <a:buSzPct val="124000"/>
                <a:buFont typeface="Arial" panose="020B0604020202020204" pitchFamily="34" charset="0"/>
                <a:buChar char="•"/>
                <a:defRPr/>
              </a:pPr>
              <a:r>
                <a:rPr lang="en-US" sz="1600" kern="0">
                  <a:solidFill>
                    <a:prstClr val="black"/>
                  </a:solidFill>
                  <a:ea typeface="ＭＳ Ｐゴシック"/>
                  <a:cs typeface="Arial" panose="020B0604020202020204" pitchFamily="34" charset="0"/>
                </a:rPr>
                <a:t>Telephone Follow-up: 2, 3, 4, 5 years</a:t>
              </a:r>
            </a:p>
          </p:txBody>
        </p:sp>
        <p:pic>
          <p:nvPicPr>
            <p:cNvPr id="16" name="Graphic 15" descr="Daily calendar with solid fill">
              <a:extLst>
                <a:ext uri="{FF2B5EF4-FFF2-40B4-BE49-F238E27FC236}">
                  <a16:creationId xmlns:a16="http://schemas.microsoft.com/office/drawing/2014/main" id="{3F821D6B-6137-EE19-5C46-9EA03E795D4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973225" y="5110430"/>
              <a:ext cx="563745" cy="56374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C86790-BC25-892F-ECF2-2A7ADD125C42}"/>
              </a:ext>
            </a:extLst>
          </p:cNvPr>
          <p:cNvGrpSpPr/>
          <p:nvPr/>
        </p:nvGrpSpPr>
        <p:grpSpPr>
          <a:xfrm>
            <a:off x="2030152" y="5931500"/>
            <a:ext cx="8904258" cy="512469"/>
            <a:chOff x="2078170" y="5839359"/>
            <a:chExt cx="8904258" cy="51246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0406540-7183-A8C7-A99C-224C0FFF8D54}"/>
                </a:ext>
              </a:extLst>
            </p:cNvPr>
            <p:cNvSpPr/>
            <p:nvPr/>
          </p:nvSpPr>
          <p:spPr>
            <a:xfrm>
              <a:off x="2536972" y="5839359"/>
              <a:ext cx="8445456" cy="492549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SzPct val="124000"/>
                <a:defRPr/>
              </a:pPr>
              <a:r>
                <a:rPr lang="en-US" sz="1600" b="1" kern="0">
                  <a:solidFill>
                    <a:prstClr val="black"/>
                  </a:solidFill>
                  <a:ea typeface="ＭＳ Ｐゴシック"/>
                  <a:cs typeface="Arial" panose="020B0604020202020204" pitchFamily="34" charset="0"/>
                </a:rPr>
                <a:t>PI: </a:t>
              </a:r>
              <a:r>
                <a:rPr lang="en-US" sz="1600" kern="0">
                  <a:solidFill>
                    <a:prstClr val="black"/>
                  </a:solidFill>
                  <a:ea typeface="ＭＳ Ｐゴシック"/>
                  <a:cs typeface="Arial" panose="020B0604020202020204" pitchFamily="34" charset="0"/>
                </a:rPr>
                <a:t>Michael Lichtenberg, Arnsberg, Germany</a:t>
              </a:r>
            </a:p>
          </p:txBody>
        </p:sp>
        <p:pic>
          <p:nvPicPr>
            <p:cNvPr id="25" name="Graphic 24" descr="User with solid fill">
              <a:extLst>
                <a:ext uri="{FF2B5EF4-FFF2-40B4-BE49-F238E27FC236}">
                  <a16:creationId xmlns:a16="http://schemas.microsoft.com/office/drawing/2014/main" id="{EC39D404-F876-518D-F53A-A8B8F179654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78170" y="5893026"/>
              <a:ext cx="458802" cy="458802"/>
            </a:xfrm>
            <a:prstGeom prst="rect">
              <a:avLst/>
            </a:prstGeom>
          </p:spPr>
        </p:pic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C872D0-176A-7F51-CF35-2D0DA7C5C2DB}"/>
              </a:ext>
            </a:extLst>
          </p:cNvPr>
          <p:cNvSpPr/>
          <p:nvPr/>
        </p:nvSpPr>
        <p:spPr>
          <a:xfrm>
            <a:off x="2536973" y="3292344"/>
            <a:ext cx="8083328" cy="1242908"/>
          </a:xfrm>
          <a:prstGeom prst="roundRect">
            <a:avLst>
              <a:gd name="adj" fmla="val 6034"/>
            </a:avLst>
          </a:prstGeom>
          <a:noFill/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2">
              <a:buSzPct val="124000"/>
              <a:defRPr/>
            </a:pPr>
            <a:r>
              <a:rPr lang="en-US" sz="1600" b="1" kern="0">
                <a:solidFill>
                  <a:prstClr val="black"/>
                </a:solidFill>
                <a:ea typeface="ＭＳ Ｐゴシック"/>
                <a:cs typeface="Arial"/>
              </a:rPr>
              <a:t>Secondary Endpoints:</a:t>
            </a:r>
          </a:p>
          <a:p>
            <a:pPr marL="285752" indent="-285752" defTabSz="914402">
              <a:buSzPct val="124000"/>
              <a:buFont typeface="Arial" panose="020B0604020202020204" pitchFamily="34" charset="0"/>
              <a:buChar char="•"/>
              <a:defRPr/>
            </a:pPr>
            <a:r>
              <a:rPr lang="en-US" sz="1600" kern="0">
                <a:solidFill>
                  <a:prstClr val="black"/>
                </a:solidFill>
                <a:ea typeface="ＭＳ Ｐゴシック"/>
                <a:cs typeface="Arial"/>
              </a:rPr>
              <a:t>Device success &amp; Procedure success </a:t>
            </a:r>
          </a:p>
          <a:p>
            <a:pPr marL="285752" indent="-285752" defTabSz="914402">
              <a:buSzPct val="124000"/>
              <a:buFont typeface="Arial" panose="020B0604020202020204" pitchFamily="34" charset="0"/>
              <a:buChar char="•"/>
              <a:defRPr/>
            </a:pPr>
            <a:r>
              <a:rPr lang="en-US" sz="1600" kern="0">
                <a:solidFill>
                  <a:prstClr val="black"/>
                </a:solidFill>
                <a:ea typeface="ＭＳ Ｐゴシック"/>
                <a:cs typeface="Arial"/>
              </a:rPr>
              <a:t>Major Adverse Limb Events (MALE) composite endpoint </a:t>
            </a:r>
          </a:p>
          <a:p>
            <a:pPr marL="285752" indent="-285752" defTabSz="914402">
              <a:buSzPct val="124000"/>
              <a:buFont typeface="Arial" panose="020B0604020202020204" pitchFamily="34" charset="0"/>
              <a:buChar char="•"/>
              <a:defRPr/>
            </a:pPr>
            <a:r>
              <a:rPr lang="en-US" sz="1600" kern="0">
                <a:solidFill>
                  <a:prstClr val="black"/>
                </a:solidFill>
                <a:ea typeface="ＭＳ Ｐゴシック"/>
                <a:cs typeface="Arial"/>
              </a:rPr>
              <a:t>Death </a:t>
            </a:r>
          </a:p>
          <a:p>
            <a:pPr marL="285752" indent="-285752" defTabSz="914402">
              <a:buSzPct val="124000"/>
              <a:buFont typeface="Arial" panose="020B0604020202020204" pitchFamily="34" charset="0"/>
              <a:buChar char="•"/>
              <a:defRPr/>
            </a:pPr>
            <a:r>
              <a:rPr lang="en-US" sz="1600" kern="0">
                <a:solidFill>
                  <a:prstClr val="black"/>
                </a:solidFill>
                <a:ea typeface="ＭＳ Ｐゴシック"/>
                <a:cs typeface="Arial"/>
              </a:rPr>
              <a:t>TLR &amp; TVR - including time to first CD-TLR </a:t>
            </a:r>
          </a:p>
          <a:p>
            <a:pPr marL="285752" indent="-285752" defTabSz="914402">
              <a:buSzPct val="124000"/>
              <a:buFont typeface="Arial" panose="020B0604020202020204" pitchFamily="34" charset="0"/>
              <a:buChar char="•"/>
              <a:defRPr/>
            </a:pPr>
            <a:r>
              <a:rPr lang="en-US" sz="1600" kern="0">
                <a:solidFill>
                  <a:prstClr val="black"/>
                </a:solidFill>
                <a:ea typeface="ＭＳ Ｐゴシック"/>
                <a:cs typeface="Arial"/>
              </a:rPr>
              <a:t>Target limb revascularization, thrombosis at the target site and amputation </a:t>
            </a:r>
          </a:p>
          <a:p>
            <a:pPr marL="285752" indent="-285752" defTabSz="914402">
              <a:buSzPct val="124000"/>
              <a:buFont typeface="Arial" panose="020B0604020202020204" pitchFamily="34" charset="0"/>
              <a:buChar char="•"/>
              <a:defRPr/>
            </a:pPr>
            <a:r>
              <a:rPr lang="en-US" sz="1600" kern="0">
                <a:solidFill>
                  <a:prstClr val="black"/>
                </a:solidFill>
                <a:ea typeface="ＭＳ Ｐゴシック"/>
                <a:cs typeface="Arial"/>
              </a:rPr>
              <a:t>Change in Rutherford score, ABI from baseline and EQ5D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67A2C53-3836-D44B-9D73-1498D635DF90}"/>
              </a:ext>
            </a:extLst>
          </p:cNvPr>
          <p:cNvSpPr/>
          <p:nvPr/>
        </p:nvSpPr>
        <p:spPr>
          <a:xfrm>
            <a:off x="2008939" y="1621393"/>
            <a:ext cx="7047651" cy="684000"/>
          </a:xfrm>
          <a:prstGeom prst="round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2" indent="-285752">
              <a:buSzPct val="124000"/>
              <a:buFont typeface="Arial" panose="020B0604020202020204" pitchFamily="34" charset="0"/>
              <a:buChar char="•"/>
              <a:defRPr/>
            </a:pPr>
            <a:endParaRPr lang="en-US" sz="1600" kern="0">
              <a:solidFill>
                <a:prstClr val="black"/>
              </a:solidFill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CEAE90D-E712-8CE2-2B9C-3CF8B3827DCD}"/>
              </a:ext>
            </a:extLst>
          </p:cNvPr>
          <p:cNvGrpSpPr/>
          <p:nvPr/>
        </p:nvGrpSpPr>
        <p:grpSpPr>
          <a:xfrm>
            <a:off x="2008938" y="1288029"/>
            <a:ext cx="9286479" cy="812531"/>
            <a:chOff x="2008937" y="1386995"/>
            <a:chExt cx="9286479" cy="81253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6032E89-75A6-62A7-2FE6-105BCAEF8574}"/>
                </a:ext>
              </a:extLst>
            </p:cNvPr>
            <p:cNvSpPr/>
            <p:nvPr/>
          </p:nvSpPr>
          <p:spPr>
            <a:xfrm>
              <a:off x="2536972" y="1386995"/>
              <a:ext cx="8758444" cy="812530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SzPct val="124000"/>
                <a:defRPr/>
              </a:pPr>
              <a:r>
                <a:rPr lang="en-US" sz="1600" b="1" kern="0">
                  <a:solidFill>
                    <a:prstClr val="black"/>
                  </a:solidFill>
                  <a:ea typeface="ＭＳ Ｐゴシック"/>
                  <a:cs typeface="Arial" panose="020B0604020202020204" pitchFamily="34" charset="0"/>
                </a:rPr>
                <a:t>Objectives &amp; Design</a:t>
              </a:r>
            </a:p>
            <a:p>
              <a:pPr marL="285752" indent="-285752">
                <a:buSzPct val="124000"/>
                <a:buFont typeface="Arial" panose="020B0604020202020204" pitchFamily="34" charset="0"/>
                <a:buChar char="•"/>
                <a:defRPr/>
              </a:pPr>
              <a:r>
                <a:rPr lang="en-US" sz="1600" kern="0">
                  <a:solidFill>
                    <a:prstClr val="black"/>
                  </a:solidFill>
                  <a:ea typeface="ＭＳ Ｐゴシック"/>
                  <a:cs typeface="Arial" panose="020B0604020202020204" pitchFamily="34" charset="0"/>
                </a:rPr>
                <a:t>Global post-market surveillance study of the SELUTION SLR™ DEB (SFA, BTK, Foot) </a:t>
              </a:r>
            </a:p>
            <a:p>
              <a:pPr marL="285752" indent="-285752">
                <a:buSzPct val="124000"/>
                <a:buFont typeface="Arial" panose="020B0604020202020204" pitchFamily="34" charset="0"/>
                <a:buChar char="•"/>
                <a:defRPr/>
              </a:pPr>
              <a:r>
                <a:rPr lang="en-US" sz="1600" kern="0">
                  <a:solidFill>
                    <a:prstClr val="black"/>
                  </a:solidFill>
                  <a:ea typeface="ＭＳ Ｐゴシック"/>
                  <a:cs typeface="Arial" panose="020B0604020202020204" pitchFamily="34" charset="0"/>
                </a:rPr>
                <a:t>Collect real world safety and efficacy data on the use of the SELUTION SLR™ DEB </a:t>
              </a:r>
            </a:p>
            <a:p>
              <a:pPr marL="285752" indent="-285752">
                <a:buSzPct val="124000"/>
                <a:buFont typeface="Arial" panose="020B0604020202020204" pitchFamily="34" charset="0"/>
                <a:buChar char="•"/>
                <a:defRPr/>
              </a:pPr>
              <a:r>
                <a:rPr lang="en-US" sz="1600" kern="0">
                  <a:solidFill>
                    <a:prstClr val="black"/>
                  </a:solidFill>
                  <a:ea typeface="ＭＳ Ｐゴシック"/>
                  <a:cs typeface="Arial" panose="020B0604020202020204" pitchFamily="34" charset="0"/>
                </a:rPr>
                <a:t>723 patients in 27 sites around Europe, Asia and South America </a:t>
              </a:r>
            </a:p>
          </p:txBody>
        </p:sp>
        <p:pic>
          <p:nvPicPr>
            <p:cNvPr id="43" name="Graphic 42" descr="Target with solid fill">
              <a:extLst>
                <a:ext uri="{FF2B5EF4-FFF2-40B4-BE49-F238E27FC236}">
                  <a16:creationId xmlns:a16="http://schemas.microsoft.com/office/drawing/2014/main" id="{9F1E57D9-685B-7463-3954-E60C29EFE85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08937" y="1637340"/>
              <a:ext cx="529899" cy="529898"/>
            </a:xfrm>
            <a:prstGeom prst="rect">
              <a:avLst/>
            </a:prstGeom>
          </p:spPr>
        </p:pic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5E02E4A-1514-0683-4FF5-C17F392AC6F9}"/>
              </a:ext>
            </a:extLst>
          </p:cNvPr>
          <p:cNvCxnSpPr>
            <a:cxnSpLocks/>
          </p:cNvCxnSpPr>
          <p:nvPr/>
        </p:nvCxnSpPr>
        <p:spPr>
          <a:xfrm>
            <a:off x="2008940" y="2970061"/>
            <a:ext cx="8083329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CCBE691-FDBE-8AC0-CAFE-23E066DBD6EB}"/>
              </a:ext>
            </a:extLst>
          </p:cNvPr>
          <p:cNvGrpSpPr/>
          <p:nvPr/>
        </p:nvGrpSpPr>
        <p:grpSpPr>
          <a:xfrm>
            <a:off x="2062312" y="2407145"/>
            <a:ext cx="9079571" cy="441916"/>
            <a:chOff x="2037611" y="2506107"/>
            <a:chExt cx="9079571" cy="44191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F7DFEC95-3DA1-47BB-1800-FA5471B360E8}"/>
                </a:ext>
              </a:extLst>
            </p:cNvPr>
            <p:cNvSpPr/>
            <p:nvPr/>
          </p:nvSpPr>
          <p:spPr>
            <a:xfrm>
              <a:off x="2536972" y="2506107"/>
              <a:ext cx="8580210" cy="44191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SzPct val="124000"/>
                <a:defRPr/>
              </a:pPr>
              <a:r>
                <a:rPr lang="en-US" sz="1600" b="1" kern="0">
                  <a:solidFill>
                    <a:prstClr val="black"/>
                  </a:solidFill>
                  <a:ea typeface="ＭＳ Ｐゴシック"/>
                  <a:cs typeface="Arial" panose="020B0604020202020204" pitchFamily="34" charset="0"/>
                </a:rPr>
                <a:t>Primary Endpoint: Clinically Driven Target Lesion Revascularization (CD-TLR) at 12M </a:t>
              </a:r>
            </a:p>
          </p:txBody>
        </p:sp>
        <p:sp>
          <p:nvSpPr>
            <p:cNvPr id="48" name="Teardrop 1">
              <a:extLst>
                <a:ext uri="{FF2B5EF4-FFF2-40B4-BE49-F238E27FC236}">
                  <a16:creationId xmlns:a16="http://schemas.microsoft.com/office/drawing/2014/main" id="{91FFF824-5913-2290-5638-C21A95D66237}"/>
                </a:ext>
              </a:extLst>
            </p:cNvPr>
            <p:cNvSpPr/>
            <p:nvPr/>
          </p:nvSpPr>
          <p:spPr>
            <a:xfrm rot="18805991">
              <a:off x="2038052" y="2522858"/>
              <a:ext cx="422268" cy="42315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009CBD"/>
            </a:solidFill>
            <a:ln w="190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2000" kern="0">
                <a:solidFill>
                  <a:prstClr val="black"/>
                </a:solidFill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8BA19C-9AAB-93FF-1D05-1C29FF445D49}"/>
              </a:ext>
            </a:extLst>
          </p:cNvPr>
          <p:cNvCxnSpPr>
            <a:cxnSpLocks/>
          </p:cNvCxnSpPr>
          <p:nvPr/>
        </p:nvCxnSpPr>
        <p:spPr>
          <a:xfrm>
            <a:off x="2017406" y="2327921"/>
            <a:ext cx="8083329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A39ABA-41F3-EF5C-8D79-21BF7445EFB4}"/>
              </a:ext>
            </a:extLst>
          </p:cNvPr>
          <p:cNvCxnSpPr>
            <a:cxnSpLocks/>
          </p:cNvCxnSpPr>
          <p:nvPr/>
        </p:nvCxnSpPr>
        <p:spPr>
          <a:xfrm>
            <a:off x="2017406" y="4910617"/>
            <a:ext cx="8083329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BA4054-C7DE-BBB3-3BEC-B9779F427A3E}"/>
              </a:ext>
            </a:extLst>
          </p:cNvPr>
          <p:cNvCxnSpPr>
            <a:cxnSpLocks/>
          </p:cNvCxnSpPr>
          <p:nvPr/>
        </p:nvCxnSpPr>
        <p:spPr>
          <a:xfrm>
            <a:off x="2017406" y="5898522"/>
            <a:ext cx="8083329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4" name="Teardrop 1">
            <a:extLst>
              <a:ext uri="{FF2B5EF4-FFF2-40B4-BE49-F238E27FC236}">
                <a16:creationId xmlns:a16="http://schemas.microsoft.com/office/drawing/2014/main" id="{39EC80D6-CC91-4AF2-D76E-19424E065012}"/>
              </a:ext>
            </a:extLst>
          </p:cNvPr>
          <p:cNvSpPr/>
          <p:nvPr/>
        </p:nvSpPr>
        <p:spPr>
          <a:xfrm rot="18805991">
            <a:off x="1936594" y="3796112"/>
            <a:ext cx="422268" cy="42315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009CBD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2000" kern="0">
              <a:solidFill>
                <a:prstClr val="black"/>
              </a:solidFill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95" name="Teardrop 1">
            <a:extLst>
              <a:ext uri="{FF2B5EF4-FFF2-40B4-BE49-F238E27FC236}">
                <a16:creationId xmlns:a16="http://schemas.microsoft.com/office/drawing/2014/main" id="{48B223E8-26DC-6028-99BB-65BFD25C1919}"/>
              </a:ext>
            </a:extLst>
          </p:cNvPr>
          <p:cNvSpPr/>
          <p:nvPr/>
        </p:nvSpPr>
        <p:spPr>
          <a:xfrm rot="18805991">
            <a:off x="2096601" y="3642638"/>
            <a:ext cx="422268" cy="42315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009CBD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2000" kern="0">
              <a:solidFill>
                <a:prstClr val="black"/>
              </a:solidFill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2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25CAF-5682-FF92-EBF0-7F49E70BE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0345D2-0BD5-79C4-639D-F287D2159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26843"/>
              </p:ext>
            </p:extLst>
          </p:nvPr>
        </p:nvGraphicFramePr>
        <p:xfrm>
          <a:off x="1092657" y="1116934"/>
          <a:ext cx="9866849" cy="501929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577955">
                  <a:extLst>
                    <a:ext uri="{9D8B030D-6E8A-4147-A177-3AD203B41FA5}">
                      <a16:colId xmlns:a16="http://schemas.microsoft.com/office/drawing/2014/main" val="824068544"/>
                    </a:ext>
                  </a:extLst>
                </a:gridCol>
                <a:gridCol w="1999129">
                  <a:extLst>
                    <a:ext uri="{9D8B030D-6E8A-4147-A177-3AD203B41FA5}">
                      <a16:colId xmlns:a16="http://schemas.microsoft.com/office/drawing/2014/main" val="793963997"/>
                    </a:ext>
                  </a:extLst>
                </a:gridCol>
                <a:gridCol w="2106706">
                  <a:extLst>
                    <a:ext uri="{9D8B030D-6E8A-4147-A177-3AD203B41FA5}">
                      <a16:colId xmlns:a16="http://schemas.microsoft.com/office/drawing/2014/main" val="2623703514"/>
                    </a:ext>
                  </a:extLst>
                </a:gridCol>
                <a:gridCol w="2183059">
                  <a:extLst>
                    <a:ext uri="{9D8B030D-6E8A-4147-A177-3AD203B41FA5}">
                      <a16:colId xmlns:a16="http://schemas.microsoft.com/office/drawing/2014/main" val="3963854449"/>
                    </a:ext>
                  </a:extLst>
                </a:gridCol>
              </a:tblGrid>
              <a:tr h="389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Full Cohort</a:t>
                      </a:r>
                      <a:br>
                        <a:rPr lang="en-US" sz="16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= 720 </a:t>
                      </a:r>
                      <a:endParaRPr lang="en-US" sz="1600" b="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Claudicants</a:t>
                      </a:r>
                      <a:br>
                        <a:rPr lang="en-US" sz="16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= 534 </a:t>
                      </a:r>
                      <a:endParaRPr lang="en-US" sz="1600" b="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CLTI</a:t>
                      </a:r>
                      <a:br>
                        <a:rPr lang="en-US" sz="16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= 186 </a:t>
                      </a:r>
                      <a:endParaRPr lang="en-US" sz="1600" b="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9163560"/>
                  </a:ext>
                </a:extLst>
              </a:tr>
              <a:tr h="17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r>
                        <a:rPr lang="en-US" sz="1600" b="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 (years)</a:t>
                      </a:r>
                      <a:endParaRPr lang="en-US" sz="16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25200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70.7 ± 9.9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70.0 ± 9.6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72.8 ± 10.3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7177490"/>
                  </a:ext>
                </a:extLst>
              </a:tr>
              <a:tr h="169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lv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Male, %</a:t>
                      </a:r>
                      <a:endParaRPr lang="en-US" sz="1600" b="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25200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65.0%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63.9%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68.3%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8551800"/>
                  </a:ext>
                </a:extLst>
              </a:tr>
              <a:tr h="166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r>
                        <a:rPr lang="en-US" sz="1600" b="1" kern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Diabetes Mellitus, %</a:t>
                      </a:r>
                      <a:endParaRPr lang="en-US" sz="19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25200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b="1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37.9%</a:t>
                      </a:r>
                      <a:endParaRPr lang="en-US" sz="16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b="1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33.0%</a:t>
                      </a:r>
                      <a:endParaRPr lang="en-US" sz="16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b="1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52.2%</a:t>
                      </a:r>
                      <a:endParaRPr lang="en-US" sz="16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6860948"/>
                  </a:ext>
                </a:extLst>
              </a:tr>
              <a:tr h="166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r>
                        <a:rPr lang="en-US" sz="1600" b="0" kern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Insulin Dependent</a:t>
                      </a:r>
                      <a:endParaRPr lang="en-US" sz="19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25200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13.6%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9.4%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25.8%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77566"/>
                  </a:ext>
                </a:extLst>
              </a:tr>
              <a:tr h="166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r>
                        <a:rPr lang="en-US" sz="1600" b="0" kern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Previous Intervention</a:t>
                      </a:r>
                      <a:r>
                        <a:rPr lang="en-US" sz="1600" b="0" kern="0" baseline="300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lang="en-US" sz="1600" b="0" kern="0" baseline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%</a:t>
                      </a:r>
                      <a:r>
                        <a:rPr lang="en-US" sz="1600" b="0" kern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kern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(&lt;1 Year) at lesion</a:t>
                      </a:r>
                      <a:endParaRPr lang="en-US" sz="19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25200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16.6%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14.8%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21.5%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7837109"/>
                  </a:ext>
                </a:extLst>
              </a:tr>
              <a:tr h="166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r>
                        <a:rPr lang="en-US" sz="1600" b="0" kern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Hypertension, %</a:t>
                      </a:r>
                      <a:endParaRPr lang="en-US" sz="19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25200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85.3%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84.5%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87.6%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2640012"/>
                  </a:ext>
                </a:extLst>
              </a:tr>
              <a:tr h="166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r>
                        <a:rPr lang="en-US" sz="1600" b="0" kern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Hyperlipidemia, %</a:t>
                      </a:r>
                      <a:endParaRPr lang="en-US" sz="19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25200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76.8%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77.0%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76.3%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80467"/>
                  </a:ext>
                </a:extLst>
              </a:tr>
              <a:tr h="166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r>
                        <a:rPr lang="en-US" sz="1600" b="0" kern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Cerebral Stroke/TIA, %</a:t>
                      </a:r>
                      <a:endParaRPr lang="en-US" sz="19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25200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7.1%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5.6%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11.3%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7818439"/>
                  </a:ext>
                </a:extLst>
              </a:tr>
              <a:tr h="166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r>
                        <a:rPr lang="en-US" sz="1600" b="0" kern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Myocardial Infarction, %</a:t>
                      </a:r>
                      <a:endParaRPr lang="en-US" sz="19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25200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14.9%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15.0%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14.5%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3876439"/>
                  </a:ext>
                </a:extLst>
              </a:tr>
              <a:tr h="166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r>
                        <a:rPr lang="en-US" sz="1600" b="1" kern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Renal Failure/Impairment, %</a:t>
                      </a:r>
                      <a:endParaRPr lang="en-US" sz="19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25200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b="1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16.8%</a:t>
                      </a:r>
                      <a:endParaRPr lang="en-US" sz="16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b="1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12.7%</a:t>
                      </a:r>
                      <a:endParaRPr lang="en-US" sz="16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b="1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28.5%</a:t>
                      </a:r>
                      <a:endParaRPr lang="en-US" sz="16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2099447"/>
                  </a:ext>
                </a:extLst>
              </a:tr>
              <a:tr h="185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r>
                        <a:rPr lang="en-US" sz="1600" b="0" kern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Current Smoker</a:t>
                      </a:r>
                      <a:r>
                        <a:rPr lang="en-US" sz="1900" b="0" kern="0" baseline="300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  <a:r>
                        <a:rPr lang="en-US" sz="1900" b="0" kern="0" baseline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%</a:t>
                      </a:r>
                      <a:endParaRPr lang="en-US" sz="19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25200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30.3%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31.8%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26.3%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332652"/>
                  </a:ext>
                </a:extLst>
              </a:tr>
              <a:tr h="166477">
                <a:tc>
                  <a:txBody>
                    <a:bodyPr/>
                    <a:lstStyle/>
                    <a:p>
                      <a:r>
                        <a:rPr lang="en-US" sz="1600" b="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/>
                        </a:rPr>
                        <a:t>Rutherford Class, %</a:t>
                      </a:r>
                    </a:p>
                  </a:txBody>
                  <a:tcPr marL="25200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53836"/>
                  </a:ext>
                </a:extLst>
              </a:tr>
              <a:tr h="166477">
                <a:tc>
                  <a:txBody>
                    <a:bodyPr/>
                    <a:lstStyle/>
                    <a:p>
                      <a:pPr marL="228600" indent="0"/>
                      <a:r>
                        <a:rPr lang="en-US" sz="1600" b="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/>
                        </a:rPr>
                        <a:t>1</a:t>
                      </a:r>
                    </a:p>
                  </a:txBody>
                  <a:tcPr marL="25200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3.2%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4.3%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5028372"/>
                  </a:ext>
                </a:extLst>
              </a:tr>
              <a:tr h="166477">
                <a:tc>
                  <a:txBody>
                    <a:bodyPr/>
                    <a:lstStyle/>
                    <a:p>
                      <a:pPr marL="228600" indent="0"/>
                      <a:r>
                        <a:rPr lang="en-US" sz="1600" b="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/>
                        </a:rPr>
                        <a:t>2</a:t>
                      </a:r>
                    </a:p>
                  </a:txBody>
                  <a:tcPr marL="25200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21.4%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28.8%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2094314"/>
                  </a:ext>
                </a:extLst>
              </a:tr>
              <a:tr h="166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marL="228600" indent="0"/>
                      <a:r>
                        <a:rPr lang="en-US" sz="1600" b="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/>
                        </a:rPr>
                        <a:t>3</a:t>
                      </a:r>
                    </a:p>
                  </a:txBody>
                  <a:tcPr marL="25200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49.4%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66.7%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4555651"/>
                  </a:ext>
                </a:extLst>
              </a:tr>
              <a:tr h="166477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/>
                        </a:rPr>
                        <a:t>4</a:t>
                      </a:r>
                    </a:p>
                  </a:txBody>
                  <a:tcPr marL="25200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8%</a:t>
                      </a:r>
                      <a:endParaRPr lang="en-US" sz="16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31.2%</a:t>
                      </a:r>
                      <a:endParaRPr lang="en-US" sz="16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7660040"/>
                  </a:ext>
                </a:extLst>
              </a:tr>
              <a:tr h="166477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/>
                        </a:rPr>
                        <a:t>5</a:t>
                      </a:r>
                    </a:p>
                  </a:txBody>
                  <a:tcPr marL="25200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b="1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16.5%</a:t>
                      </a:r>
                      <a:endParaRPr lang="en-US" sz="16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pPr algn="ctr"/>
                      <a:r>
                        <a:rPr lang="en-US" sz="1600" b="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64%</a:t>
                      </a:r>
                      <a:endParaRPr lang="en-US" sz="16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9176129"/>
                  </a:ext>
                </a:extLst>
              </a:tr>
              <a:tr h="166477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/>
                        </a:rPr>
                        <a:t>6</a:t>
                      </a:r>
                    </a:p>
                  </a:txBody>
                  <a:tcPr marL="25200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noProof="0">
                          <a:solidFill>
                            <a:schemeClr val="tx1"/>
                          </a:solidFill>
                          <a:effectLst/>
                        </a:rPr>
                        <a:t>1.2%</a:t>
                      </a:r>
                      <a:endParaRPr lang="en-US" sz="1600" b="1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noProof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6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00" noProof="0">
                          <a:solidFill>
                            <a:schemeClr val="tx1"/>
                          </a:solidFill>
                          <a:effectLst/>
                        </a:rPr>
                        <a:t>4.8%</a:t>
                      </a:r>
                      <a:endParaRPr lang="en-US" sz="16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453252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A45E785-CD19-D6FD-F85E-5992180E9D0C}"/>
              </a:ext>
            </a:extLst>
          </p:cNvPr>
          <p:cNvSpPr txBox="1"/>
          <p:nvPr/>
        </p:nvSpPr>
        <p:spPr>
          <a:xfrm>
            <a:off x="6979179" y="6166254"/>
            <a:ext cx="39803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2">
              <a:defRPr/>
            </a:pPr>
            <a:r>
              <a:rPr lang="en-US" sz="800"/>
              <a:t>Denominators: </a:t>
            </a:r>
            <a:r>
              <a:rPr lang="en-US" sz="800" baseline="30000"/>
              <a:t>*</a:t>
            </a:r>
            <a:r>
              <a:rPr lang="en-US" sz="800"/>
              <a:t>718 full cohort; 532 claudicants; </a:t>
            </a:r>
            <a:r>
              <a:rPr lang="en-US" sz="800" baseline="30000"/>
              <a:t>**</a:t>
            </a:r>
            <a:r>
              <a:rPr lang="en-US" sz="800"/>
              <a:t>715 full cohort; 529 claudicants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BAA722-9648-7456-5CA9-9C0531D2274B}"/>
              </a:ext>
            </a:extLst>
          </p:cNvPr>
          <p:cNvSpPr txBox="1"/>
          <p:nvPr/>
        </p:nvSpPr>
        <p:spPr>
          <a:xfrm>
            <a:off x="2105023" y="6627168"/>
            <a:ext cx="10086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H"/>
            </a:defPPr>
            <a:lvl1pPr algn="r">
              <a:defRPr kumimoji="1" sz="900">
                <a:solidFill>
                  <a:prstClr val="black">
                    <a:lumMod val="50000"/>
                    <a:lumOff val="50000"/>
                  </a:prstClr>
                </a:solidFill>
                <a:latin typeface="Calibri "/>
                <a:ea typeface="ＭＳ Ｐゴシック"/>
              </a:defRPr>
            </a:lvl1pPr>
            <a:lvl2pPr>
              <a:defRPr kumimoji="1"/>
            </a:lvl2pPr>
            <a:lvl3pPr>
              <a:defRPr kumimoji="1"/>
            </a:lvl3pPr>
            <a:lvl4pPr>
              <a:defRPr kumimoji="1"/>
            </a:lvl4pPr>
            <a:lvl5pPr>
              <a:defRPr kumimoji="1"/>
            </a:lvl5pPr>
            <a:lvl6pPr>
              <a:defRPr kumimoji="1"/>
            </a:lvl6pPr>
            <a:lvl7pPr>
              <a:defRPr kumimoji="1"/>
            </a:lvl7pPr>
            <a:lvl8pPr>
              <a:defRPr kumimoji="1"/>
            </a:lvl8pPr>
            <a:lvl9pPr>
              <a:defRPr kumimoji="1"/>
            </a:lvl9pPr>
          </a:lstStyle>
          <a:p>
            <a:r>
              <a:rPr lang="en-US" dirty="0"/>
              <a:t>M. Lichtenberg, “First report of the 12-month data from the SUCCESS PTA study:  Sirolimus DEB in real-world patients with peripheral arterial disease”, Oral Presentation at Charing Cross Conference 2025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02F965B8-B4DA-DC91-6B2C-D3B919F430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918" y="617538"/>
            <a:ext cx="10954820" cy="5318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000" cap="all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SUCCESS PTA STUDY</a:t>
            </a:r>
            <a:br>
              <a:rPr lang="en-US" sz="1800" b="1" cap="all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r>
              <a:rPr lang="en-US" sz="360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Baseline Patient </a:t>
            </a:r>
            <a:r>
              <a:rPr lang="en-US" sz="3600">
                <a:solidFill>
                  <a:prstClr val="black"/>
                </a:solidFill>
                <a:ea typeface="+mn-ea"/>
                <a:cs typeface="+mn-cs"/>
              </a:rPr>
              <a:t>C</a:t>
            </a:r>
            <a:r>
              <a:rPr lang="en-US" sz="360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haracteristics</a:t>
            </a:r>
            <a:br>
              <a:rPr lang="en-US" sz="2000" b="1" cap="all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F59D8C-DD29-F03A-2953-7E7D6E3492F7}"/>
              </a:ext>
            </a:extLst>
          </p:cNvPr>
          <p:cNvSpPr/>
          <p:nvPr/>
        </p:nvSpPr>
        <p:spPr>
          <a:xfrm>
            <a:off x="1092657" y="2194560"/>
            <a:ext cx="9866849" cy="230832"/>
          </a:xfrm>
          <a:prstGeom prst="rect">
            <a:avLst/>
          </a:prstGeom>
          <a:noFill/>
          <a:ln w="38100">
            <a:solidFill>
              <a:srgbClr val="009C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8B8254-7E4B-F25A-07F1-7EA27F0FE95C}"/>
              </a:ext>
            </a:extLst>
          </p:cNvPr>
          <p:cNvSpPr/>
          <p:nvPr/>
        </p:nvSpPr>
        <p:spPr>
          <a:xfrm>
            <a:off x="1117041" y="3892296"/>
            <a:ext cx="9866849" cy="230832"/>
          </a:xfrm>
          <a:prstGeom prst="rect">
            <a:avLst/>
          </a:prstGeom>
          <a:noFill/>
          <a:ln w="38100">
            <a:solidFill>
              <a:srgbClr val="009C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BB5C21-31C6-1151-212A-C7DF8E13A7F8}"/>
              </a:ext>
            </a:extLst>
          </p:cNvPr>
          <p:cNvSpPr/>
          <p:nvPr/>
        </p:nvSpPr>
        <p:spPr>
          <a:xfrm>
            <a:off x="1104849" y="5387774"/>
            <a:ext cx="9866849" cy="748453"/>
          </a:xfrm>
          <a:prstGeom prst="rect">
            <a:avLst/>
          </a:prstGeom>
          <a:noFill/>
          <a:ln w="38100">
            <a:solidFill>
              <a:srgbClr val="009C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1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ADF0E-D41A-6BD7-BB90-0A0B56091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B35980A-D107-2E24-E59F-1C8335A66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874701"/>
              </p:ext>
            </p:extLst>
          </p:nvPr>
        </p:nvGraphicFramePr>
        <p:xfrm>
          <a:off x="891828" y="1001387"/>
          <a:ext cx="9951143" cy="492244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243871">
                  <a:extLst>
                    <a:ext uri="{9D8B030D-6E8A-4147-A177-3AD203B41FA5}">
                      <a16:colId xmlns:a16="http://schemas.microsoft.com/office/drawing/2014/main" val="1383455001"/>
                    </a:ext>
                  </a:extLst>
                </a:gridCol>
                <a:gridCol w="1902424">
                  <a:extLst>
                    <a:ext uri="{9D8B030D-6E8A-4147-A177-3AD203B41FA5}">
                      <a16:colId xmlns:a16="http://schemas.microsoft.com/office/drawing/2014/main" val="3619773761"/>
                    </a:ext>
                  </a:extLst>
                </a:gridCol>
                <a:gridCol w="1902424">
                  <a:extLst>
                    <a:ext uri="{9D8B030D-6E8A-4147-A177-3AD203B41FA5}">
                      <a16:colId xmlns:a16="http://schemas.microsoft.com/office/drawing/2014/main" val="3954876346"/>
                    </a:ext>
                  </a:extLst>
                </a:gridCol>
                <a:gridCol w="1902424">
                  <a:extLst>
                    <a:ext uri="{9D8B030D-6E8A-4147-A177-3AD203B41FA5}">
                      <a16:colId xmlns:a16="http://schemas.microsoft.com/office/drawing/2014/main" val="641922038"/>
                    </a:ext>
                  </a:extLst>
                </a:gridCol>
              </a:tblGrid>
              <a:tr h="368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eaford"/>
                        </a:defRPr>
                      </a:lvl9pPr>
                    </a:lstStyle>
                    <a:p>
                      <a:endParaRPr lang="en-US" sz="120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Full Cohort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(n=822</a:t>
                      </a:r>
                      <a:r>
                        <a:rPr lang="en-US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lesions)</a:t>
                      </a:r>
                      <a:endParaRPr lang="en-US" sz="12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1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Claudicants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(n=604 lesions)</a:t>
                      </a:r>
                      <a:endParaRPr lang="en-US" sz="12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1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CLTI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0" kern="1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(n=218 lesions)</a:t>
                      </a:r>
                      <a:endParaRPr lang="en-US" sz="1200" b="0" kern="1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968355"/>
                  </a:ext>
                </a:extLst>
              </a:tr>
              <a:tr h="193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RVD (mm)</a:t>
                      </a:r>
                      <a:endParaRPr lang="en-US" sz="1200" b="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252000" marR="445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5.2 ± 1.5</a:t>
                      </a: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5.5 ± 0.9</a:t>
                      </a: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4.8 ± 2.5</a:t>
                      </a: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1547512"/>
                  </a:ext>
                </a:extLst>
              </a:tr>
              <a:tr h="193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Lesion Length (mm)</a:t>
                      </a:r>
                      <a:endParaRPr lang="en-US" sz="12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252000" marR="445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128.4 ± 101.8</a:t>
                      </a:r>
                      <a:endParaRPr lang="en-US" sz="12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128.4 ± 102.6</a:t>
                      </a:r>
                      <a:endParaRPr lang="en-US" sz="12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128.2 ± 99.6</a:t>
                      </a:r>
                      <a:endParaRPr lang="en-US" sz="12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9195605"/>
                  </a:ext>
                </a:extLst>
              </a:tr>
              <a:tr h="193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 novo Lesion, %</a:t>
                      </a:r>
                      <a:endParaRPr lang="en-US" sz="1200" b="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2000" marR="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75.1%</a:t>
                      </a: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75.2%</a:t>
                      </a: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74.8%</a:t>
                      </a: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3747201"/>
                  </a:ext>
                </a:extLst>
              </a:tr>
              <a:tr h="193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Diameter Stenosis (%)</a:t>
                      </a:r>
                      <a:endParaRPr lang="en-US" sz="1200" b="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2000" marR="445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91.6 ± 11.2</a:t>
                      </a: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91.3 ± 11.6</a:t>
                      </a: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92.5 ± 10.3</a:t>
                      </a: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7517231"/>
                  </a:ext>
                </a:extLst>
              </a:tr>
              <a:tr h="193752"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Lesion Location</a:t>
                      </a:r>
                      <a:r>
                        <a:rPr lang="en-US" sz="1200" b="0" baseline="300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lang="en-US" sz="1200" b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%</a:t>
                      </a:r>
                      <a:endParaRPr lang="en-US" sz="1200" b="0" i="0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2000" marR="4452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  <a:tabLst/>
                        <a:defRPr/>
                      </a:pP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  <a:tabLst/>
                        <a:defRPr/>
                      </a:pP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  <a:tabLst/>
                        <a:defRPr/>
                      </a:pP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extLst>
                  <a:ext uri="{0D108BD9-81ED-4DB2-BD59-A6C34878D82A}">
                    <a16:rowId xmlns:a16="http://schemas.microsoft.com/office/drawing/2014/main" val="3729306248"/>
                  </a:ext>
                </a:extLst>
              </a:tr>
              <a:tr h="193752">
                <a:tc>
                  <a:txBody>
                    <a:bodyPr/>
                    <a:lstStyle/>
                    <a:p>
                      <a:pPr lvl="1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Above the Knee</a:t>
                      </a:r>
                    </a:p>
                  </a:txBody>
                  <a:tcPr marL="252000" marR="4452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81.0% (666)</a:t>
                      </a:r>
                      <a:endParaRPr lang="en-US" sz="12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85.9% (519)</a:t>
                      </a:r>
                      <a:endParaRPr lang="en-US" sz="12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67.4% (147)</a:t>
                      </a:r>
                      <a:endParaRPr lang="en-US" sz="12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extLst>
                  <a:ext uri="{0D108BD9-81ED-4DB2-BD59-A6C34878D82A}">
                    <a16:rowId xmlns:a16="http://schemas.microsoft.com/office/drawing/2014/main" val="420001101"/>
                  </a:ext>
                </a:extLst>
              </a:tr>
              <a:tr h="193752">
                <a:tc>
                  <a:txBody>
                    <a:bodyPr/>
                    <a:lstStyle/>
                    <a:p>
                      <a:pPr marL="1094377" lvl="3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0" noProof="0">
                          <a:solidFill>
                            <a:schemeClr val="tx1"/>
                          </a:solidFill>
                          <a:effectLst/>
                        </a:rPr>
                        <a:t>SFA Proximal</a:t>
                      </a:r>
                      <a:endParaRPr lang="en-US" sz="1050" b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noProof="0">
                          <a:effectLst/>
                        </a:rPr>
                        <a:t>255 / 666</a:t>
                      </a:r>
                      <a:endParaRPr lang="en-US" sz="1050" b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extLst>
                  <a:ext uri="{0D108BD9-81ED-4DB2-BD59-A6C34878D82A}">
                    <a16:rowId xmlns:a16="http://schemas.microsoft.com/office/drawing/2014/main" val="3276574101"/>
                  </a:ext>
                </a:extLst>
              </a:tr>
              <a:tr h="193752">
                <a:tc>
                  <a:txBody>
                    <a:bodyPr/>
                    <a:lstStyle/>
                    <a:p>
                      <a:pPr marL="1094377" lvl="3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0" noProof="0">
                          <a:solidFill>
                            <a:schemeClr val="tx1"/>
                          </a:solidFill>
                          <a:effectLst/>
                        </a:rPr>
                        <a:t>SFA Mid</a:t>
                      </a:r>
                      <a:endParaRPr lang="en-US" sz="1050" b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noProof="0">
                          <a:effectLst/>
                        </a:rPr>
                        <a:t>334 / 666</a:t>
                      </a:r>
                      <a:endParaRPr lang="en-US" sz="1050" b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extLst>
                  <a:ext uri="{0D108BD9-81ED-4DB2-BD59-A6C34878D82A}">
                    <a16:rowId xmlns:a16="http://schemas.microsoft.com/office/drawing/2014/main" val="1014651653"/>
                  </a:ext>
                </a:extLst>
              </a:tr>
              <a:tr h="193752">
                <a:tc>
                  <a:txBody>
                    <a:bodyPr/>
                    <a:lstStyle/>
                    <a:p>
                      <a:pPr marL="1094377" lvl="3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0" noProof="0">
                          <a:solidFill>
                            <a:schemeClr val="tx1"/>
                          </a:solidFill>
                          <a:effectLst/>
                        </a:rPr>
                        <a:t>SFA Distal</a:t>
                      </a:r>
                      <a:endParaRPr lang="en-US" sz="1050" b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noProof="0">
                          <a:effectLst/>
                        </a:rPr>
                        <a:t>346 / 666</a:t>
                      </a:r>
                      <a:endParaRPr lang="en-US" sz="1050" b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extLst>
                  <a:ext uri="{0D108BD9-81ED-4DB2-BD59-A6C34878D82A}">
                    <a16:rowId xmlns:a16="http://schemas.microsoft.com/office/drawing/2014/main" val="1668187943"/>
                  </a:ext>
                </a:extLst>
              </a:tr>
              <a:tr h="193752">
                <a:tc>
                  <a:txBody>
                    <a:bodyPr/>
                    <a:lstStyle/>
                    <a:p>
                      <a:pPr marL="1094377" lvl="3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0" noProof="0">
                          <a:solidFill>
                            <a:schemeClr val="tx1"/>
                          </a:solidFill>
                          <a:effectLst/>
                        </a:rPr>
                        <a:t>POP 1</a:t>
                      </a:r>
                      <a:endParaRPr lang="en-US" sz="1050" b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noProof="0">
                          <a:effectLst/>
                        </a:rPr>
                        <a:t>202 / 666</a:t>
                      </a:r>
                      <a:endParaRPr lang="en-US" sz="1050" b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extLst>
                  <a:ext uri="{0D108BD9-81ED-4DB2-BD59-A6C34878D82A}">
                    <a16:rowId xmlns:a16="http://schemas.microsoft.com/office/drawing/2014/main" val="1204725817"/>
                  </a:ext>
                </a:extLst>
              </a:tr>
              <a:tr h="193752">
                <a:tc>
                  <a:txBody>
                    <a:bodyPr/>
                    <a:lstStyle/>
                    <a:p>
                      <a:pPr marL="1094377" lvl="3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0" noProof="0">
                          <a:solidFill>
                            <a:schemeClr val="tx1"/>
                          </a:solidFill>
                          <a:effectLst/>
                        </a:rPr>
                        <a:t>POP 2</a:t>
                      </a:r>
                      <a:endParaRPr lang="en-US" sz="1050" b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noProof="0">
                          <a:effectLst/>
                        </a:rPr>
                        <a:t>145 / 666</a:t>
                      </a:r>
                      <a:endParaRPr lang="en-US" sz="1050" b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extLst>
                  <a:ext uri="{0D108BD9-81ED-4DB2-BD59-A6C34878D82A}">
                    <a16:rowId xmlns:a16="http://schemas.microsoft.com/office/drawing/2014/main" val="2438781490"/>
                  </a:ext>
                </a:extLst>
              </a:tr>
              <a:tr h="193752">
                <a:tc>
                  <a:txBody>
                    <a:bodyPr/>
                    <a:lstStyle/>
                    <a:p>
                      <a:pPr marL="1094377" lvl="3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0" noProof="0">
                          <a:solidFill>
                            <a:schemeClr val="tx1"/>
                          </a:solidFill>
                          <a:effectLst/>
                        </a:rPr>
                        <a:t>Other </a:t>
                      </a:r>
                      <a:r>
                        <a:rPr kumimoji="0" lang="en-US" sz="1050" b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º</a:t>
                      </a:r>
                      <a:endParaRPr lang="en-US" sz="1050" b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noProof="0">
                          <a:effectLst/>
                        </a:rPr>
                        <a:t> 19 / 666</a:t>
                      </a:r>
                      <a:endParaRPr lang="en-US" sz="1050" b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extLst>
                  <a:ext uri="{0D108BD9-81ED-4DB2-BD59-A6C34878D82A}">
                    <a16:rowId xmlns:a16="http://schemas.microsoft.com/office/drawing/2014/main" val="3140240273"/>
                  </a:ext>
                </a:extLst>
              </a:tr>
              <a:tr h="193752">
                <a:tc>
                  <a:txBody>
                    <a:bodyPr/>
                    <a:lstStyle/>
                    <a:p>
                      <a:pPr lvl="1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Below the Knee</a:t>
                      </a:r>
                      <a:r>
                        <a:rPr lang="en-US" sz="1200" b="1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L="252000" marR="4452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/>
                        </a:rPr>
                        <a:t>19.0% (156)</a:t>
                      </a:r>
                    </a:p>
                  </a:txBody>
                  <a:tcPr marL="4452" marR="4452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14.1% (85)</a:t>
                      </a:r>
                      <a:endParaRPr lang="en-US" sz="12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32.6% (71)</a:t>
                      </a:r>
                      <a:endParaRPr lang="en-US" sz="12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extLst>
                  <a:ext uri="{0D108BD9-81ED-4DB2-BD59-A6C34878D82A}">
                    <a16:rowId xmlns:a16="http://schemas.microsoft.com/office/drawing/2014/main" val="40394807"/>
                  </a:ext>
                </a:extLst>
              </a:tr>
              <a:tr h="193752">
                <a:tc>
                  <a:txBody>
                    <a:bodyPr/>
                    <a:lstStyle/>
                    <a:p>
                      <a:pPr marL="1094400" lvl="3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0" noProof="0">
                          <a:effectLst/>
                          <a:latin typeface="Calibri "/>
                        </a:rPr>
                        <a:t>POP 3</a:t>
                      </a:r>
                      <a:endParaRPr lang="en-US" sz="1050" b="0" noProof="0">
                        <a:effectLst/>
                        <a:latin typeface="Calibri 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0" noProof="0">
                          <a:effectLst/>
                          <a:latin typeface="Calibri "/>
                        </a:rPr>
                        <a:t>66 / 156</a:t>
                      </a:r>
                      <a:endParaRPr lang="en-US" sz="1050" b="0" noProof="0">
                        <a:effectLst/>
                        <a:latin typeface="Calibri 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180000" lv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50" b="0" noProof="0">
                        <a:effectLst/>
                        <a:latin typeface="Calibri 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lang="en-US" sz="12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extLst>
                  <a:ext uri="{0D108BD9-81ED-4DB2-BD59-A6C34878D82A}">
                    <a16:rowId xmlns:a16="http://schemas.microsoft.com/office/drawing/2014/main" val="765956642"/>
                  </a:ext>
                </a:extLst>
              </a:tr>
              <a:tr h="193752">
                <a:tc>
                  <a:txBody>
                    <a:bodyPr/>
                    <a:lstStyle/>
                    <a:p>
                      <a:pPr marL="1094400" lvl="3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0" noProof="0">
                          <a:effectLst/>
                          <a:latin typeface="Calibri "/>
                        </a:rPr>
                        <a:t>Anterior Tibial Artery</a:t>
                      </a:r>
                      <a:endParaRPr lang="en-US" sz="1050" b="0" noProof="0">
                        <a:effectLst/>
                        <a:latin typeface="Calibri 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0" noProof="0">
                          <a:effectLst/>
                          <a:latin typeface="Calibri "/>
                        </a:rPr>
                        <a:t>37 / 156</a:t>
                      </a:r>
                      <a:endParaRPr lang="en-US" sz="1050" b="0" noProof="0">
                        <a:effectLst/>
                        <a:latin typeface="Calibri 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180000" lv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50" b="0" noProof="0">
                        <a:effectLst/>
                        <a:latin typeface="Calibri 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lang="en-US" sz="12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extLst>
                  <a:ext uri="{0D108BD9-81ED-4DB2-BD59-A6C34878D82A}">
                    <a16:rowId xmlns:a16="http://schemas.microsoft.com/office/drawing/2014/main" val="504516299"/>
                  </a:ext>
                </a:extLst>
              </a:tr>
              <a:tr h="193752">
                <a:tc>
                  <a:txBody>
                    <a:bodyPr/>
                    <a:lstStyle/>
                    <a:p>
                      <a:pPr marL="1094400" lvl="3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0" noProof="0">
                          <a:effectLst/>
                          <a:latin typeface="Calibri "/>
                        </a:rPr>
                        <a:t>Posterior Tibial Artery</a:t>
                      </a:r>
                      <a:endParaRPr lang="en-US" sz="1050" b="0" noProof="0">
                        <a:effectLst/>
                        <a:latin typeface="Calibri 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0" noProof="0">
                          <a:effectLst/>
                          <a:latin typeface="Calibri "/>
                        </a:rPr>
                        <a:t>15 / 156</a:t>
                      </a:r>
                      <a:endParaRPr lang="en-US" sz="1050" b="0" noProof="0">
                        <a:effectLst/>
                        <a:latin typeface="Calibri 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180000" lv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50" b="0" noProof="0">
                        <a:effectLst/>
                        <a:latin typeface="Calibri 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lang="en-US" sz="12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extLst>
                  <a:ext uri="{0D108BD9-81ED-4DB2-BD59-A6C34878D82A}">
                    <a16:rowId xmlns:a16="http://schemas.microsoft.com/office/drawing/2014/main" val="1765569326"/>
                  </a:ext>
                </a:extLst>
              </a:tr>
              <a:tr h="193752">
                <a:tc>
                  <a:txBody>
                    <a:bodyPr/>
                    <a:lstStyle/>
                    <a:p>
                      <a:pPr marL="1094400" lvl="3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0" noProof="0">
                          <a:effectLst/>
                          <a:latin typeface="Calibri "/>
                        </a:rPr>
                        <a:t>TP Trunk</a:t>
                      </a:r>
                      <a:endParaRPr lang="en-US" sz="1050" b="0" noProof="0">
                        <a:effectLst/>
                        <a:latin typeface="Calibri 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0" noProof="0">
                          <a:effectLst/>
                          <a:latin typeface="Calibri "/>
                        </a:rPr>
                        <a:t>15 / 156</a:t>
                      </a:r>
                      <a:endParaRPr lang="en-US" sz="1050" b="0" noProof="0">
                        <a:effectLst/>
                        <a:latin typeface="Calibri 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180000" lv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50" b="0" noProof="0">
                        <a:effectLst/>
                        <a:latin typeface="Calibri 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lang="en-US" sz="12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extLst>
                  <a:ext uri="{0D108BD9-81ED-4DB2-BD59-A6C34878D82A}">
                    <a16:rowId xmlns:a16="http://schemas.microsoft.com/office/drawing/2014/main" val="4150894668"/>
                  </a:ext>
                </a:extLst>
              </a:tr>
              <a:tr h="193752">
                <a:tc>
                  <a:txBody>
                    <a:bodyPr/>
                    <a:lstStyle/>
                    <a:p>
                      <a:pPr marL="1094400" lvl="3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0" noProof="0">
                          <a:effectLst/>
                          <a:latin typeface="Calibri "/>
                        </a:rPr>
                        <a:t>Peroneal Artery</a:t>
                      </a:r>
                      <a:endParaRPr lang="en-US" sz="1050" b="0" noProof="0">
                        <a:effectLst/>
                        <a:latin typeface="Calibri 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0" noProof="0">
                          <a:effectLst/>
                          <a:latin typeface="Calibri "/>
                        </a:rPr>
                        <a:t> 8 / 156</a:t>
                      </a:r>
                      <a:endParaRPr lang="en-US" sz="1050" b="0" noProof="0">
                        <a:effectLst/>
                        <a:latin typeface="Calibri 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180000" lv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50" b="0" noProof="0">
                        <a:effectLst/>
                        <a:latin typeface="Calibri 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lang="en-US" sz="12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extLst>
                  <a:ext uri="{0D108BD9-81ED-4DB2-BD59-A6C34878D82A}">
                    <a16:rowId xmlns:a16="http://schemas.microsoft.com/office/drawing/2014/main" val="1203485876"/>
                  </a:ext>
                </a:extLst>
              </a:tr>
              <a:tr h="193752">
                <a:tc>
                  <a:txBody>
                    <a:bodyPr/>
                    <a:lstStyle/>
                    <a:p>
                      <a:pPr marL="1094377" lvl="3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0" noProof="0">
                          <a:effectLst/>
                          <a:latin typeface="Calibri "/>
                        </a:rPr>
                        <a:t>Other </a:t>
                      </a:r>
                      <a:r>
                        <a:rPr kumimoji="0" lang="en-US" sz="1050" b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 "/>
                        </a:rPr>
                        <a:t>º</a:t>
                      </a:r>
                      <a:endParaRPr lang="en-US" sz="1050" b="0" noProof="0">
                        <a:effectLst/>
                        <a:latin typeface="Calibri 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0" noProof="0">
                          <a:effectLst/>
                          <a:latin typeface="Calibri "/>
                        </a:rPr>
                        <a:t>12 / 156</a:t>
                      </a:r>
                      <a:endParaRPr lang="en-US" sz="1050" b="0" noProof="0">
                        <a:effectLst/>
                        <a:latin typeface="Calibri 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marL="180000" lv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50" b="0" noProof="0">
                        <a:effectLst/>
                        <a:latin typeface="Calibri 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52" marR="4452" marT="0" marB="0" anchor="b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lang="en-US" sz="12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extLst>
                  <a:ext uri="{0D108BD9-81ED-4DB2-BD59-A6C34878D82A}">
                    <a16:rowId xmlns:a16="http://schemas.microsoft.com/office/drawing/2014/main" val="2607167633"/>
                  </a:ext>
                </a:extLst>
              </a:tr>
              <a:tr h="193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Occlusion, %</a:t>
                      </a:r>
                      <a:endParaRPr lang="en-US" sz="12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2000" marR="445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42.1%</a:t>
                      </a:r>
                      <a:endParaRPr kumimoji="0" 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41.7%</a:t>
                      </a:r>
                      <a:endParaRPr kumimoji="0" 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43.1%</a:t>
                      </a:r>
                      <a:endParaRPr kumimoji="0" 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extLst>
                  <a:ext uri="{0D108BD9-81ED-4DB2-BD59-A6C34878D82A}">
                    <a16:rowId xmlns:a16="http://schemas.microsoft.com/office/drawing/2014/main" val="3971979691"/>
                  </a:ext>
                </a:extLst>
              </a:tr>
              <a:tr h="193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MLD (mm)</a:t>
                      </a:r>
                      <a:endParaRPr lang="en-US" sz="1200" b="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2000" marR="445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1.0 ± 2.1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4452" marR="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 ± 1.5</a:t>
                      </a: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 ± 3.3</a:t>
                      </a: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1853036"/>
                  </a:ext>
                </a:extLst>
              </a:tr>
              <a:tr h="193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Calcification Grade 3, %  </a:t>
                      </a:r>
                      <a:endParaRPr lang="en-US" sz="1200" b="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2000" marR="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20.1%</a:t>
                      </a: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19.9%</a:t>
                      </a: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20.6%</a:t>
                      </a:r>
                      <a:endParaRPr lang="en-US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3790083"/>
                  </a:ext>
                </a:extLst>
              </a:tr>
              <a:tr h="193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aford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Calcification Grade 4, %</a:t>
                      </a:r>
                      <a:endParaRPr lang="en-US" sz="1200" b="1" baseline="30000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2000" marR="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16.3%</a:t>
                      </a:r>
                      <a:endParaRPr lang="en-US" sz="12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15.6%</a:t>
                      </a:r>
                      <a:endParaRPr lang="en-US" sz="12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18.3%</a:t>
                      </a:r>
                      <a:endParaRPr lang="en-US" sz="12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59490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E1569A-4ABF-EC5F-A660-C587247F9F08}"/>
              </a:ext>
            </a:extLst>
          </p:cNvPr>
          <p:cNvSpPr txBox="1"/>
          <p:nvPr/>
        </p:nvSpPr>
        <p:spPr>
          <a:xfrm>
            <a:off x="891828" y="5948246"/>
            <a:ext cx="1051912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402">
              <a:defRPr/>
            </a:pPr>
            <a:r>
              <a:rPr lang="en-US" sz="800" dirty="0"/>
              <a:t>*Above the Knee (ATK): lesions proximal to POP3; Below the Knee (BTK): encompassing lesions distal to POP2. One lesion can cross multiple segments; For ATK: Profunda, iliac, bypass; For BTK: bypass, dorsalis, plantar</a:t>
            </a:r>
          </a:p>
          <a:p>
            <a:pPr defTabSz="914402">
              <a:defRPr/>
            </a:pPr>
            <a:r>
              <a:rPr lang="en-US" sz="800" dirty="0"/>
              <a:t>**BTK lesions either isolated or combined with inflow (ATK) lesions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1F364B-59C0-E593-6072-B817A16514E5}"/>
              </a:ext>
            </a:extLst>
          </p:cNvPr>
          <p:cNvSpPr txBox="1"/>
          <p:nvPr/>
        </p:nvSpPr>
        <p:spPr>
          <a:xfrm>
            <a:off x="1676398" y="6608092"/>
            <a:ext cx="105156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H"/>
            </a:defPPr>
            <a:lvl1pPr algn="r">
              <a:defRPr kumimoji="1" sz="900">
                <a:solidFill>
                  <a:prstClr val="black">
                    <a:lumMod val="50000"/>
                    <a:lumOff val="50000"/>
                  </a:prstClr>
                </a:solidFill>
                <a:latin typeface="Calibri "/>
                <a:ea typeface="ＭＳ Ｐゴシック"/>
              </a:defRPr>
            </a:lvl1pPr>
            <a:lvl2pPr>
              <a:defRPr kumimoji="1"/>
            </a:lvl2pPr>
            <a:lvl3pPr>
              <a:defRPr kumimoji="1"/>
            </a:lvl3pPr>
            <a:lvl4pPr>
              <a:defRPr kumimoji="1"/>
            </a:lvl4pPr>
            <a:lvl5pPr>
              <a:defRPr kumimoji="1"/>
            </a:lvl5pPr>
            <a:lvl6pPr>
              <a:defRPr kumimoji="1"/>
            </a:lvl6pPr>
            <a:lvl7pPr>
              <a:defRPr kumimoji="1"/>
            </a:lvl7pPr>
            <a:lvl8pPr>
              <a:defRPr kumimoji="1"/>
            </a:lvl8pPr>
            <a:lvl9pPr>
              <a:defRPr kumimoji="1"/>
            </a:lvl9pPr>
          </a:lstStyle>
          <a:p>
            <a:r>
              <a:rPr lang="en-US" dirty="0"/>
              <a:t>M. Lichtenberg, “First report of the 12-month data from the SUCCESS PTA study:  Sirolimus DEB in real-world patients with peripheral arterial disease”, Oral Presentation at Charing Cross Conference 2025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0A3382-4839-ACFF-46EE-85F369A2BA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400" y="0"/>
            <a:ext cx="10236200" cy="11922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cap="all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SUCCESS PTA STUDY</a:t>
            </a:r>
            <a:br>
              <a:rPr lang="en-US" sz="1600" b="1" cap="all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r>
              <a:rPr lang="en-US" sz="320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Baseline Lesion </a:t>
            </a:r>
            <a:r>
              <a:rPr lang="en-US" sz="3200">
                <a:solidFill>
                  <a:prstClr val="black"/>
                </a:solidFill>
                <a:ea typeface="+mn-ea"/>
                <a:cs typeface="+mn-cs"/>
              </a:rPr>
              <a:t>C</a:t>
            </a:r>
            <a:r>
              <a:rPr lang="en-US" sz="320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haracteristics</a:t>
            </a:r>
            <a:endParaRPr lang="en-GB" sz="4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0AB171-B767-2E77-35DF-5F76BC76828E}"/>
              </a:ext>
            </a:extLst>
          </p:cNvPr>
          <p:cNvSpPr/>
          <p:nvPr/>
        </p:nvSpPr>
        <p:spPr>
          <a:xfrm>
            <a:off x="891828" y="1568284"/>
            <a:ext cx="9951143" cy="206416"/>
          </a:xfrm>
          <a:prstGeom prst="rect">
            <a:avLst/>
          </a:prstGeom>
          <a:noFill/>
          <a:ln w="38100">
            <a:solidFill>
              <a:srgbClr val="009C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53D66F-C7AE-51E7-024A-E904DD781C86}"/>
              </a:ext>
            </a:extLst>
          </p:cNvPr>
          <p:cNvSpPr/>
          <p:nvPr/>
        </p:nvSpPr>
        <p:spPr>
          <a:xfrm>
            <a:off x="924119" y="2345463"/>
            <a:ext cx="9951143" cy="230832"/>
          </a:xfrm>
          <a:prstGeom prst="rect">
            <a:avLst/>
          </a:prstGeom>
          <a:noFill/>
          <a:ln w="38100">
            <a:solidFill>
              <a:srgbClr val="009C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369115-DB07-D064-0C08-D0D9C5A86726}"/>
              </a:ext>
            </a:extLst>
          </p:cNvPr>
          <p:cNvSpPr/>
          <p:nvPr/>
        </p:nvSpPr>
        <p:spPr>
          <a:xfrm>
            <a:off x="924119" y="3727028"/>
            <a:ext cx="9951143" cy="230832"/>
          </a:xfrm>
          <a:prstGeom prst="rect">
            <a:avLst/>
          </a:prstGeom>
          <a:noFill/>
          <a:ln w="38100">
            <a:solidFill>
              <a:srgbClr val="009C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584C6D-7DBC-4532-E180-8F87B1FB8264}"/>
              </a:ext>
            </a:extLst>
          </p:cNvPr>
          <p:cNvSpPr/>
          <p:nvPr/>
        </p:nvSpPr>
        <p:spPr>
          <a:xfrm>
            <a:off x="891828" y="5120037"/>
            <a:ext cx="9951143" cy="230832"/>
          </a:xfrm>
          <a:prstGeom prst="rect">
            <a:avLst/>
          </a:prstGeom>
          <a:noFill/>
          <a:ln w="38100">
            <a:solidFill>
              <a:srgbClr val="009C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28A63F-8D97-7586-00E7-E0CCF436AFBC}"/>
              </a:ext>
            </a:extLst>
          </p:cNvPr>
          <p:cNvSpPr/>
          <p:nvPr/>
        </p:nvSpPr>
        <p:spPr>
          <a:xfrm>
            <a:off x="891828" y="5839335"/>
            <a:ext cx="9951143" cy="230832"/>
          </a:xfrm>
          <a:prstGeom prst="rect">
            <a:avLst/>
          </a:prstGeom>
          <a:noFill/>
          <a:ln w="38100">
            <a:solidFill>
              <a:srgbClr val="009C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62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0ee1bb-a2a4-487e-9673-b4ec0c39069d" xsi:nil="true"/>
    <lcf76f155ced4ddcb4097134ff3c332f xmlns="ca14920e-13f6-479d-9e59-8f341693e09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02499156F404F9CC6BB93DE850C3D" ma:contentTypeVersion="11" ma:contentTypeDescription="Create a new document." ma:contentTypeScope="" ma:versionID="67ed2abc191cb50ac0bb47efd21adc99">
  <xsd:schema xmlns:xsd="http://www.w3.org/2001/XMLSchema" xmlns:xs="http://www.w3.org/2001/XMLSchema" xmlns:p="http://schemas.microsoft.com/office/2006/metadata/properties" xmlns:ns2="ca14920e-13f6-479d-9e59-8f341693e093" xmlns:ns3="ac0ee1bb-a2a4-487e-9673-b4ec0c39069d" targetNamespace="http://schemas.microsoft.com/office/2006/metadata/properties" ma:root="true" ma:fieldsID="d5a03c3916a1cb5ff7f8e4e346e85907" ns2:_="" ns3:_="">
    <xsd:import namespace="ca14920e-13f6-479d-9e59-8f341693e093"/>
    <xsd:import namespace="ac0ee1bb-a2a4-487e-9673-b4ec0c3906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4920e-13f6-479d-9e59-8f341693e0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666ae13-d3ab-42ed-8a1e-180795c141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ee1bb-a2a4-487e-9673-b4ec0c39069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6afa50e-62ac-46b5-91ad-e597a9f6b1cd}" ma:internalName="TaxCatchAll" ma:showField="CatchAllData" ma:web="ac0ee1bb-a2a4-487e-9673-b4ec0c3906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0264E7-DE2D-47F1-A0F3-13D4BC874F1F}">
  <ds:schemaRefs>
    <ds:schemaRef ds:uri="ac0ee1bb-a2a4-487e-9673-b4ec0c39069d"/>
    <ds:schemaRef ds:uri="ca14920e-13f6-479d-9e59-8f341693e09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B563E5-9BBC-45EE-846C-D9EFECF5D910}">
  <ds:schemaRefs>
    <ds:schemaRef ds:uri="ac0ee1bb-a2a4-487e-9673-b4ec0c39069d"/>
    <ds:schemaRef ds:uri="ca14920e-13f6-479d-9e59-8f341693e0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1EC42D3-4251-4451-965F-6D3D0F9DA5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10142</TotalTime>
  <Words>3403</Words>
  <Application>Microsoft Office PowerPoint</Application>
  <PresentationFormat>Widescreen</PresentationFormat>
  <Paragraphs>768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First report of the 24-month data from the SUCCESS PTA study:   Sirolimus DEB in real-world peripheral artery disease patients</vt:lpstr>
      <vt:lpstr>PowerPoint Presentation</vt:lpstr>
      <vt:lpstr>SELUTION SLR™ Drug-Eluting Balloon (DEB) Technology</vt:lpstr>
      <vt:lpstr>PowerPoint Presentation</vt:lpstr>
      <vt:lpstr>PowerPoint Presentation</vt:lpstr>
      <vt:lpstr>SUCCESS PTA STUDY Patient Flow Chart</vt:lpstr>
      <vt:lpstr>SUCCESS PTA STUDY  Study Overview </vt:lpstr>
      <vt:lpstr>SUCCESS PTA STUDY Baseline Patient Characteristics </vt:lpstr>
      <vt:lpstr>SUCCESS PTA STUDY Baseline Lesion Characteristics</vt:lpstr>
      <vt:lpstr>PowerPoint Presentation</vt:lpstr>
      <vt:lpstr>PowerPoint Presentation</vt:lpstr>
      <vt:lpstr>PowerPoint Presentation</vt:lpstr>
      <vt:lpstr>SUCCESS PTA STUDY 24 Month Clinical Outcomes</vt:lpstr>
      <vt:lpstr>PowerPoint Presentation</vt:lpstr>
      <vt:lpstr>PRELUDE Study Data in Context: How Does SUCCESS Compare to Other SELUTION Studies</vt:lpstr>
      <vt:lpstr>SUCCESS PTA STUDY Data in Context – How Does SUCCESS Compare to PTX Registries?</vt:lpstr>
      <vt:lpstr>SUCCESS PTA STUDY  Conclusions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Brunt</dc:creator>
  <cp:lastModifiedBy>Gustafson-Ramsden, Callie</cp:lastModifiedBy>
  <cp:revision>27</cp:revision>
  <dcterms:created xsi:type="dcterms:W3CDTF">2019-02-14T10:11:04Z</dcterms:created>
  <dcterms:modified xsi:type="dcterms:W3CDTF">2026-04-16T17:10:19Z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0x0101001ED02499156F404F9CC6BB93DE850C3D</vt:lpwstr>
  </property>
  <property fmtid="{D5CDD505-2E9C-101B-9397-08002B2CF9AE}" pid="3" name="MediaServiceImageTags">
    <vt:lpwstr/>
  </property>
</Properties>
</file>